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sldIdLst>
    <p:sldId id="329" r:id="rId3"/>
    <p:sldId id="275" r:id="rId4"/>
    <p:sldId id="334" r:id="rId5"/>
    <p:sldId id="341" r:id="rId6"/>
    <p:sldId id="333" r:id="rId7"/>
    <p:sldId id="281" r:id="rId8"/>
    <p:sldId id="336" r:id="rId9"/>
    <p:sldId id="292" r:id="rId10"/>
    <p:sldId id="348" r:id="rId11"/>
    <p:sldId id="349" r:id="rId12"/>
    <p:sldId id="347" r:id="rId13"/>
    <p:sldId id="260" r:id="rId14"/>
    <p:sldId id="332" r:id="rId15"/>
    <p:sldId id="337" r:id="rId16"/>
    <p:sldId id="345" r:id="rId17"/>
    <p:sldId id="344" r:id="rId18"/>
    <p:sldId id="338" r:id="rId19"/>
    <p:sldId id="339" r:id="rId20"/>
    <p:sldId id="342" r:id="rId21"/>
    <p:sldId id="350" r:id="rId22"/>
    <p:sldId id="311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86418" autoAdjust="0"/>
  </p:normalViewPr>
  <p:slideViewPr>
    <p:cSldViewPr snapToGrid="0" snapToObjects="1">
      <p:cViewPr varScale="1">
        <p:scale>
          <a:sx n="112" d="100"/>
          <a:sy n="112" d="100"/>
        </p:scale>
        <p:origin x="119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7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2712-AD6C-704E-B51E-91A6E073F9B3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8AF3-77C6-CB48-BA31-A9368C39617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73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63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132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296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262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923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3131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226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839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675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685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69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90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73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6033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286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187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C8AF3-77C6-CB48-BA31-A9368C396172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68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8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05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39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7971-5DCA-4F09-B467-4405744470BC}" type="datetimeFigureOut">
              <a:rPr lang="it-IT"/>
              <a:pPr>
                <a:defRPr/>
              </a:pPr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D00B4-81F3-40DB-9343-F8F88CC0A6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212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C8E9-3F5B-4617-BC8D-74098BB3EB09}" type="datetimeFigureOut">
              <a:rPr lang="it-IT"/>
              <a:pPr>
                <a:defRPr/>
              </a:pPr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DA55-DA79-4681-9640-9229E17BA3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513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268A-E17D-42C0-B6F9-048605C9BD74}" type="datetimeFigureOut">
              <a:rPr lang="it-IT"/>
              <a:pPr>
                <a:defRPr/>
              </a:pPr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CBE15-4918-4C10-B3E0-B5621023E6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756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3B16-204A-486C-8698-B2E59948972E}" type="datetimeFigureOut">
              <a:rPr lang="it-IT"/>
              <a:pPr>
                <a:defRPr/>
              </a:pPr>
              <a:t>24/03/21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0C33-7D0F-4C61-A084-54CD5E60F3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559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77DEE-4C44-4789-BA31-2823DFE5C104}" type="datetimeFigureOut">
              <a:rPr lang="it-IT"/>
              <a:pPr>
                <a:defRPr/>
              </a:pPr>
              <a:t>24/03/21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A967-D03E-4AE4-B07A-A79CE1D068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162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AA633-33A5-4312-871D-C89A6EE9BCAD}" type="datetimeFigureOut">
              <a:rPr lang="it-IT"/>
              <a:pPr>
                <a:defRPr/>
              </a:pPr>
              <a:t>24/03/21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F041-91B4-41C3-A3A5-6F160795B9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345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8BB1-6365-4238-B9C9-BAF8AEDDCCD2}" type="datetimeFigureOut">
              <a:rPr lang="it-IT"/>
              <a:pPr>
                <a:defRPr/>
              </a:pPr>
              <a:t>24/03/21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844F-A390-43D3-9D9A-EDC5597C42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781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42E5-A51D-4011-86C8-90F23FB6A63A}" type="datetimeFigureOut">
              <a:rPr lang="it-IT"/>
              <a:pPr>
                <a:defRPr/>
              </a:pPr>
              <a:t>24/03/21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1ACDA-62E1-4F7F-8171-75782A0357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20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559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AADC-67D7-4635-BFD9-DA63E05E84A5}" type="datetimeFigureOut">
              <a:rPr lang="it-IT"/>
              <a:pPr>
                <a:defRPr/>
              </a:pPr>
              <a:t>24/03/21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6C5DC-2389-4611-A891-DD7239C0DB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1010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9208-6007-43CA-B53D-309DA5A0EA45}" type="datetimeFigureOut">
              <a:rPr lang="it-IT"/>
              <a:pPr>
                <a:defRPr/>
              </a:pPr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8E4C-AD39-4B33-9479-834DAABD323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46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754B1-C967-4897-A5B8-AC373C39249A}" type="datetimeFigureOut">
              <a:rPr lang="it-IT"/>
              <a:pPr>
                <a:defRPr/>
              </a:pPr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F21C6-ED1B-463F-AE4E-90608F824A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63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137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231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76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95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49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98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37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2E8E7-87BA-1E49-9F19-4A63DF61D77F}" type="datetimeFigureOut">
              <a:rPr lang="it-IT" smtClean="0"/>
              <a:pPr/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E5220-B90C-C646-B4BF-42D6ABF4F9E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13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B00C29-3944-4A3E-96F2-880221E9958D}" type="datetimeFigureOut">
              <a:rPr lang="it-IT"/>
              <a:pPr>
                <a:defRPr/>
              </a:pPr>
              <a:t>24/03/21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5FF835-746F-41AE-B929-9C2158B781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5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6" y="5653699"/>
            <a:ext cx="11999494" cy="1204302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2137529" y="97023"/>
            <a:ext cx="7916941" cy="55446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it-IT" sz="2800" b="1" dirty="0">
              <a:solidFill>
                <a:prstClr val="black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endParaRPr lang="it-IT" sz="2800" b="1" dirty="0">
              <a:solidFill>
                <a:prstClr val="black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endParaRPr lang="it-IT" sz="2800" b="1" dirty="0">
              <a:solidFill>
                <a:prstClr val="black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endParaRPr lang="it-IT" sz="2800" b="1" dirty="0">
              <a:solidFill>
                <a:prstClr val="black"/>
              </a:solidFill>
              <a:latin typeface="Calibri"/>
            </a:endParaRPr>
          </a:p>
          <a:p>
            <a:pPr fontAlgn="base">
              <a:spcAft>
                <a:spcPct val="0"/>
              </a:spcAft>
            </a:pPr>
            <a:endParaRPr lang="it-IT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</a:pPr>
            <a:endParaRPr lang="it-IT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</a:pP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L’ABUSO E IL MALTRATTAMENTO</a:t>
            </a:r>
          </a:p>
          <a:p>
            <a:pPr fontAlgn="base">
              <a:spcAft>
                <a:spcPct val="0"/>
              </a:spcAft>
            </a:pPr>
            <a:r>
              <a:rPr lang="it-IT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ETA’ PEDIATRICA</a:t>
            </a:r>
            <a:endParaRPr lang="it-IT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Aft>
                <a:spcPct val="0"/>
              </a:spcAft>
            </a:pPr>
            <a:endParaRPr lang="it-IT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B5408E6-BA67-4D77-A017-78498688B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656" y="425302"/>
            <a:ext cx="4917194" cy="2664296"/>
          </a:xfrm>
          <a:prstGeom prst="rect">
            <a:avLst/>
          </a:prstGeom>
        </p:spPr>
      </p:pic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8C896916-3E09-4123-8D23-D5EBA951355E}"/>
              </a:ext>
            </a:extLst>
          </p:cNvPr>
          <p:cNvSpPr txBox="1">
            <a:spLocks/>
          </p:cNvSpPr>
          <p:nvPr/>
        </p:nvSpPr>
        <p:spPr bwMode="auto">
          <a:xfrm>
            <a:off x="3887996" y="4573579"/>
            <a:ext cx="46085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Daniele Di Castro</a:t>
            </a:r>
          </a:p>
          <a:p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Infermiere DEA/PS</a:t>
            </a:r>
          </a:p>
          <a:p>
            <a:r>
              <a:rPr 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Ospedale Pediatrico Bambino Gesù</a:t>
            </a:r>
            <a:endParaRPr lang="it-IT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1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</p:spTree>
    <p:extLst>
      <p:ext uri="{BB962C8B-B14F-4D97-AF65-F5344CB8AC3E}">
        <p14:creationId xmlns:p14="http://schemas.microsoft.com/office/powerpoint/2010/main" val="3195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61940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350" y="48181"/>
            <a:ext cx="10986320" cy="684546"/>
          </a:xfrm>
        </p:spPr>
        <p:txBody>
          <a:bodyPr>
            <a:noAutofit/>
          </a:bodyPr>
          <a:lstStyle/>
          <a:p>
            <a:pPr algn="ctr"/>
            <a:r>
              <a:rPr lang="it-IT" sz="2000" b="1" u="sng" dirty="0">
                <a:latin typeface="Baskerville Old Face" panose="02020602080505020303" pitchFamily="18" charset="77"/>
              </a:rPr>
              <a:t>PERCORSI ASSISTENZIALI NEI CASI DI SOSPETTA/ACCERTATA CONDIZIONE DI ABUSO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9013" y="1437409"/>
            <a:ext cx="3438396" cy="813674"/>
          </a:xfr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anchor="ctr" anchorCtr="0">
            <a:noAutofit/>
          </a:bodyPr>
          <a:lstStyle/>
          <a:p>
            <a:pPr marL="0" lvl="0" indent="0" algn="ctr">
              <a:buNone/>
            </a:pPr>
            <a:r>
              <a:rPr lang="it-IT" sz="1400" dirty="0"/>
              <a:t>RILEVAZIONE/DIAGNOSI</a:t>
            </a:r>
          </a:p>
        </p:txBody>
      </p:sp>
      <p:sp>
        <p:nvSpPr>
          <p:cNvPr id="5" name="Rettangolo 4"/>
          <p:cNvSpPr/>
          <p:nvPr/>
        </p:nvSpPr>
        <p:spPr>
          <a:xfrm>
            <a:off x="1688366" y="4014215"/>
            <a:ext cx="1416299" cy="307777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it-IT" sz="1400" dirty="0">
                <a:solidFill>
                  <a:srgbClr val="000000"/>
                </a:solidFill>
                <a:ea typeface="Times New Roman" charset="0"/>
                <a:cs typeface="Garamond" charset="0"/>
              </a:rPr>
              <a:t>Pediatri DEA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300608" y="5071185"/>
            <a:ext cx="2504825" cy="87741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sz="1400" dirty="0"/>
              <a:t>Applicazione </a:t>
            </a:r>
            <a:r>
              <a:rPr lang="it-IT" sz="1400" dirty="0">
                <a:solidFill>
                  <a:srgbClr val="FF0000"/>
                </a:solidFill>
              </a:rPr>
              <a:t>screening</a:t>
            </a:r>
          </a:p>
          <a:p>
            <a:pPr>
              <a:buFontTx/>
              <a:buChar char="-"/>
            </a:pPr>
            <a:r>
              <a:rPr lang="it-IT" sz="1400" dirty="0"/>
              <a:t>Raccolta dati in casi accertati</a:t>
            </a:r>
          </a:p>
          <a:p>
            <a:pPr>
              <a:buFontTx/>
              <a:buChar char="-"/>
            </a:pPr>
            <a:r>
              <a:rPr lang="it-IT" sz="1400" dirty="0"/>
              <a:t>Coinvolgimento SS OPBG</a:t>
            </a:r>
          </a:p>
        </p:txBody>
      </p:sp>
      <p:sp>
        <p:nvSpPr>
          <p:cNvPr id="39" name="Segnaposto contenuto 2">
            <a:extLst>
              <a:ext uri="{FF2B5EF4-FFF2-40B4-BE49-F238E27FC236}">
                <a16:creationId xmlns:a16="http://schemas.microsoft.com/office/drawing/2014/main" id="{1970FBB3-D410-A34D-A68D-79B259547101}"/>
              </a:ext>
            </a:extLst>
          </p:cNvPr>
          <p:cNvSpPr txBox="1">
            <a:spLocks/>
          </p:cNvSpPr>
          <p:nvPr/>
        </p:nvSpPr>
        <p:spPr>
          <a:xfrm>
            <a:off x="8527223" y="2199692"/>
            <a:ext cx="3438000" cy="420177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1400" dirty="0"/>
              <a:t>SERVIZI SOCIALI TERRITORIALI </a:t>
            </a:r>
          </a:p>
        </p:txBody>
      </p:sp>
      <p:sp>
        <p:nvSpPr>
          <p:cNvPr id="43" name="Segnaposto contenuto 2">
            <a:extLst>
              <a:ext uri="{FF2B5EF4-FFF2-40B4-BE49-F238E27FC236}">
                <a16:creationId xmlns:a16="http://schemas.microsoft.com/office/drawing/2014/main" id="{910808A9-4C13-7542-B178-5936C532AAEF}"/>
              </a:ext>
            </a:extLst>
          </p:cNvPr>
          <p:cNvSpPr txBox="1">
            <a:spLocks/>
          </p:cNvSpPr>
          <p:nvPr/>
        </p:nvSpPr>
        <p:spPr>
          <a:xfrm>
            <a:off x="1791792" y="5991730"/>
            <a:ext cx="1209446" cy="415676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1400" dirty="0"/>
              <a:t>UO/Servizi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7D184FC0-6A8A-B646-A1B3-F55CBA874FC9}"/>
              </a:ext>
            </a:extLst>
          </p:cNvPr>
          <p:cNvSpPr txBox="1">
            <a:spLocks/>
          </p:cNvSpPr>
          <p:nvPr/>
        </p:nvSpPr>
        <p:spPr>
          <a:xfrm>
            <a:off x="5193502" y="1247295"/>
            <a:ext cx="1977636" cy="1193909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400" dirty="0"/>
              <a:t>SEGNALAZIONE:</a:t>
            </a:r>
          </a:p>
          <a:p>
            <a:pPr algn="ctr">
              <a:buFontTx/>
              <a:buChar char="-"/>
            </a:pPr>
            <a:r>
              <a:rPr lang="it-IT" sz="1400" dirty="0"/>
              <a:t>Procedura referto</a:t>
            </a:r>
          </a:p>
          <a:p>
            <a:pPr algn="ctr">
              <a:buFontTx/>
              <a:buChar char="-"/>
            </a:pPr>
            <a:r>
              <a:rPr lang="it-IT" sz="1400" dirty="0"/>
              <a:t>Contatti territorio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C6B81B13-58E3-4A4D-BB3E-0D0B73133EDA}"/>
              </a:ext>
            </a:extLst>
          </p:cNvPr>
          <p:cNvSpPr txBox="1">
            <a:spLocks/>
          </p:cNvSpPr>
          <p:nvPr/>
        </p:nvSpPr>
        <p:spPr>
          <a:xfrm>
            <a:off x="8527223" y="1076857"/>
            <a:ext cx="3438000" cy="813673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400" dirty="0"/>
              <a:t>Invio referto AG</a:t>
            </a:r>
          </a:p>
          <a:p>
            <a:pPr marL="0" indent="0" algn="ctr">
              <a:buNone/>
            </a:pPr>
            <a:r>
              <a:rPr lang="it-IT" sz="1400" dirty="0"/>
              <a:t>A conclusione </a:t>
            </a:r>
            <a:r>
              <a:rPr lang="it-IT" sz="1400" dirty="0" err="1"/>
              <a:t>Clinical</a:t>
            </a:r>
            <a:r>
              <a:rPr lang="it-IT" sz="1400" dirty="0"/>
              <a:t> </a:t>
            </a:r>
            <a:r>
              <a:rPr lang="it-IT" sz="1400" dirty="0" err="1"/>
              <a:t>Pathway</a:t>
            </a:r>
            <a:endParaRPr lang="it-IT" sz="1400" dirty="0"/>
          </a:p>
        </p:txBody>
      </p:sp>
      <p:sp>
        <p:nvSpPr>
          <p:cNvPr id="4" name="Parentesi graffa chiusa 3">
            <a:extLst>
              <a:ext uri="{FF2B5EF4-FFF2-40B4-BE49-F238E27FC236}">
                <a16:creationId xmlns:a16="http://schemas.microsoft.com/office/drawing/2014/main" id="{BA21E88F-F707-C544-BD82-9DCE403A11DE}"/>
              </a:ext>
            </a:extLst>
          </p:cNvPr>
          <p:cNvSpPr/>
          <p:nvPr/>
        </p:nvSpPr>
        <p:spPr>
          <a:xfrm rot="10800000">
            <a:off x="7952919" y="773252"/>
            <a:ext cx="438540" cy="2141997"/>
          </a:xfrm>
          <a:prstGeom prst="rightBrac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Goccia 12">
            <a:extLst>
              <a:ext uri="{FF2B5EF4-FFF2-40B4-BE49-F238E27FC236}">
                <a16:creationId xmlns:a16="http://schemas.microsoft.com/office/drawing/2014/main" id="{DEEC3824-82BA-194A-8824-AD63A9105933}"/>
              </a:ext>
            </a:extLst>
          </p:cNvPr>
          <p:cNvSpPr/>
          <p:nvPr/>
        </p:nvSpPr>
        <p:spPr>
          <a:xfrm rot="6373063">
            <a:off x="647390" y="2088789"/>
            <a:ext cx="701257" cy="1854284"/>
          </a:xfrm>
          <a:prstGeom prst="teardrop">
            <a:avLst>
              <a:gd name="adj" fmla="val 163233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Coinvolgimento specialisti</a:t>
            </a:r>
          </a:p>
        </p:txBody>
      </p:sp>
      <p:sp>
        <p:nvSpPr>
          <p:cNvPr id="36" name="Goccia 35">
            <a:extLst>
              <a:ext uri="{FF2B5EF4-FFF2-40B4-BE49-F238E27FC236}">
                <a16:creationId xmlns:a16="http://schemas.microsoft.com/office/drawing/2014/main" id="{4DC1C525-6662-C549-A546-D17556C1921C}"/>
              </a:ext>
            </a:extLst>
          </p:cNvPr>
          <p:cNvSpPr/>
          <p:nvPr/>
        </p:nvSpPr>
        <p:spPr>
          <a:xfrm rot="6373063">
            <a:off x="676364" y="4021322"/>
            <a:ext cx="701257" cy="1854284"/>
          </a:xfrm>
          <a:prstGeom prst="teardrop">
            <a:avLst>
              <a:gd name="adj" fmla="val 163233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Coinvolgimento specialisti</a:t>
            </a:r>
          </a:p>
        </p:txBody>
      </p:sp>
      <p:sp>
        <p:nvSpPr>
          <p:cNvPr id="14" name="Freccia destra 13">
            <a:extLst>
              <a:ext uri="{FF2B5EF4-FFF2-40B4-BE49-F238E27FC236}">
                <a16:creationId xmlns:a16="http://schemas.microsoft.com/office/drawing/2014/main" id="{CBD89C59-B37E-E541-8E49-978472D64BED}"/>
              </a:ext>
            </a:extLst>
          </p:cNvPr>
          <p:cNvSpPr/>
          <p:nvPr/>
        </p:nvSpPr>
        <p:spPr>
          <a:xfrm>
            <a:off x="4547485" y="1665601"/>
            <a:ext cx="438541" cy="3091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Freccia destra 36">
            <a:extLst>
              <a:ext uri="{FF2B5EF4-FFF2-40B4-BE49-F238E27FC236}">
                <a16:creationId xmlns:a16="http://schemas.microsoft.com/office/drawing/2014/main" id="{7474DFD1-2F66-0547-B6D3-C10C68833832}"/>
              </a:ext>
            </a:extLst>
          </p:cNvPr>
          <p:cNvSpPr/>
          <p:nvPr/>
        </p:nvSpPr>
        <p:spPr>
          <a:xfrm>
            <a:off x="7378614" y="1689669"/>
            <a:ext cx="438541" cy="3091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giù 14">
            <a:extLst>
              <a:ext uri="{FF2B5EF4-FFF2-40B4-BE49-F238E27FC236}">
                <a16:creationId xmlns:a16="http://schemas.microsoft.com/office/drawing/2014/main" id="{F9708C22-17C6-7C46-8B08-31978DB6C952}"/>
              </a:ext>
            </a:extLst>
          </p:cNvPr>
          <p:cNvSpPr/>
          <p:nvPr/>
        </p:nvSpPr>
        <p:spPr>
          <a:xfrm>
            <a:off x="2105315" y="2537697"/>
            <a:ext cx="605790" cy="10360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Segnaposto contenuto 2">
            <a:extLst>
              <a:ext uri="{FF2B5EF4-FFF2-40B4-BE49-F238E27FC236}">
                <a16:creationId xmlns:a16="http://schemas.microsoft.com/office/drawing/2014/main" id="{344B7456-AFDE-2D44-AC19-AF4ED8B3C2CA}"/>
              </a:ext>
            </a:extLst>
          </p:cNvPr>
          <p:cNvSpPr txBox="1">
            <a:spLocks/>
          </p:cNvSpPr>
          <p:nvPr/>
        </p:nvSpPr>
        <p:spPr>
          <a:xfrm>
            <a:off x="4481866" y="3621311"/>
            <a:ext cx="1209446" cy="415676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it-IT" sz="1400" dirty="0"/>
              <a:t>UO/Servizi</a:t>
            </a:r>
          </a:p>
        </p:txBody>
      </p:sp>
      <p:sp>
        <p:nvSpPr>
          <p:cNvPr id="17" name="Rombo 16">
            <a:extLst>
              <a:ext uri="{FF2B5EF4-FFF2-40B4-BE49-F238E27FC236}">
                <a16:creationId xmlns:a16="http://schemas.microsoft.com/office/drawing/2014/main" id="{272289F5-D2E3-9C44-A4F5-2538A8DF1ECB}"/>
              </a:ext>
            </a:extLst>
          </p:cNvPr>
          <p:cNvSpPr/>
          <p:nvPr/>
        </p:nvSpPr>
        <p:spPr>
          <a:xfrm>
            <a:off x="6594351" y="3582161"/>
            <a:ext cx="3594215" cy="1417309"/>
          </a:xfrm>
          <a:prstGeom prst="diamond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Neuropsichiatria</a:t>
            </a:r>
          </a:p>
        </p:txBody>
      </p:sp>
      <p:sp>
        <p:nvSpPr>
          <p:cNvPr id="18" name="Parentesi graffa aperta 17">
            <a:extLst>
              <a:ext uri="{FF2B5EF4-FFF2-40B4-BE49-F238E27FC236}">
                <a16:creationId xmlns:a16="http://schemas.microsoft.com/office/drawing/2014/main" id="{DF7D4FA6-3088-B149-AEF5-9EBA2987EF75}"/>
              </a:ext>
            </a:extLst>
          </p:cNvPr>
          <p:cNvSpPr/>
          <p:nvPr/>
        </p:nvSpPr>
        <p:spPr>
          <a:xfrm>
            <a:off x="3780153" y="4848977"/>
            <a:ext cx="629748" cy="1390206"/>
          </a:xfrm>
          <a:prstGeom prst="leftBrace">
            <a:avLst>
              <a:gd name="adj1" fmla="val 8333"/>
              <a:gd name="adj2" fmla="val 491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E6B51A46-AA4F-3E4C-BD87-2A74DE360705}"/>
              </a:ext>
            </a:extLst>
          </p:cNvPr>
          <p:cNvCxnSpPr>
            <a:cxnSpLocks/>
          </p:cNvCxnSpPr>
          <p:nvPr/>
        </p:nvCxnSpPr>
        <p:spPr>
          <a:xfrm>
            <a:off x="2601859" y="4502094"/>
            <a:ext cx="1115543" cy="9184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AE069583-AA5D-CE44-A9A0-BC90CF3ABE38}"/>
              </a:ext>
            </a:extLst>
          </p:cNvPr>
          <p:cNvCxnSpPr>
            <a:cxnSpLocks/>
          </p:cNvCxnSpPr>
          <p:nvPr/>
        </p:nvCxnSpPr>
        <p:spPr>
          <a:xfrm flipV="1">
            <a:off x="2601859" y="5600149"/>
            <a:ext cx="1115543" cy="3067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8AF9FD9E-E1A5-B748-8184-71943AEA1095}"/>
              </a:ext>
            </a:extLst>
          </p:cNvPr>
          <p:cNvCxnSpPr>
            <a:cxnSpLocks/>
          </p:cNvCxnSpPr>
          <p:nvPr/>
        </p:nvCxnSpPr>
        <p:spPr>
          <a:xfrm flipH="1">
            <a:off x="5193502" y="2605570"/>
            <a:ext cx="743631" cy="8698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8E18DAC2-63D4-9242-B504-6856B8FF0356}"/>
              </a:ext>
            </a:extLst>
          </p:cNvPr>
          <p:cNvCxnSpPr>
            <a:cxnSpLocks/>
          </p:cNvCxnSpPr>
          <p:nvPr/>
        </p:nvCxnSpPr>
        <p:spPr>
          <a:xfrm>
            <a:off x="6458981" y="2619869"/>
            <a:ext cx="1147115" cy="11676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27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DA0AC66-FE50-4F00-B94D-4EA53E93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1872"/>
            <a:ext cx="1115665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B723D0B-EAEE-426C-AEA8-FCE1D91AB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9779C66-D0ED-FD40-887B-BD6C6E9E0DE3}"/>
              </a:ext>
            </a:extLst>
          </p:cNvPr>
          <p:cNvSpPr/>
          <p:nvPr/>
        </p:nvSpPr>
        <p:spPr>
          <a:xfrm>
            <a:off x="1684018" y="3429000"/>
            <a:ext cx="88239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Baskerville Old Face" panose="02020602080505020303" pitchFamily="18" charset="77"/>
              </a:rPr>
              <a:t>Tutte le attività diagnostiche dovranno obbedire a principi di:</a:t>
            </a:r>
          </a:p>
          <a:p>
            <a:pPr algn="ctr"/>
            <a:endParaRPr lang="it-IT" sz="2800" dirty="0">
              <a:latin typeface="Baskerville Old Face" panose="02020602080505020303" pitchFamily="18" charset="77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dirty="0">
                <a:latin typeface="Baskerville Old Face" panose="02020602080505020303" pitchFamily="18" charset="77"/>
              </a:rPr>
              <a:t>massima accoglienza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dirty="0">
                <a:latin typeface="Baskerville Old Face" panose="02020602080505020303" pitchFamily="18" charset="77"/>
              </a:rPr>
              <a:t>minima invasività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800" b="1" dirty="0">
                <a:latin typeface="Baskerville Old Face" panose="02020602080505020303" pitchFamily="18" charset="77"/>
              </a:rPr>
              <a:t>rigorosa verifica di eventuali diagnosi differenziali.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166260" y="721262"/>
            <a:ext cx="9859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Baskerville Old Face" panose="02020602080505020303" pitchFamily="18" charset="0"/>
              </a:rPr>
              <a:t>Percorso clinico in cui si deve prevedere l’impiego di tutte le figure professionali specialistiche disponibili necessarie:</a:t>
            </a:r>
          </a:p>
          <a:p>
            <a:endParaRPr lang="it-IT" sz="2400" dirty="0">
              <a:latin typeface="Baskerville Old Face" panose="020206020805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altLang="it-IT" sz="2400" b="1" dirty="0">
                <a:solidFill>
                  <a:srgbClr val="00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al più adeguato iter diagnostico;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altLang="it-IT" sz="2400" b="1" dirty="0">
                <a:solidFill>
                  <a:srgbClr val="00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al miglior trattamento terapeutico delle lesioni/patologie;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altLang="it-IT" sz="2400" b="1" dirty="0">
                <a:solidFill>
                  <a:srgbClr val="00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alla più efficace presa in carico del minore abusato con finalità protettive.</a:t>
            </a:r>
            <a:r>
              <a:rPr lang="it-IT" altLang="it-IT" sz="2400" dirty="0">
                <a:solidFill>
                  <a:srgbClr val="00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 </a:t>
            </a:r>
            <a:endParaRPr lang="it-IT" sz="2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DA0AC66-FE50-4F00-B94D-4EA53E93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1872"/>
            <a:ext cx="1115665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B723D0B-EAEE-426C-AEA8-FCE1D91AB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9779C66-D0ED-FD40-887B-BD6C6E9E0DE3}"/>
              </a:ext>
            </a:extLst>
          </p:cNvPr>
          <p:cNvSpPr/>
          <p:nvPr/>
        </p:nvSpPr>
        <p:spPr>
          <a:xfrm>
            <a:off x="3410349" y="391882"/>
            <a:ext cx="5371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latin typeface="Baskerville Old Face" panose="02020602080505020303" pitchFamily="18" charset="77"/>
              </a:rPr>
              <a:t>VALUTAZIONE SULLA PORTA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9779C66-D0ED-FD40-887B-BD6C6E9E0DE3}"/>
              </a:ext>
            </a:extLst>
          </p:cNvPr>
          <p:cNvSpPr/>
          <p:nvPr/>
        </p:nvSpPr>
        <p:spPr>
          <a:xfrm>
            <a:off x="785661" y="1333243"/>
            <a:ext cx="75566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b="1" dirty="0">
                <a:latin typeface="Baskerville Old Face" panose="02020602080505020303" pitchFamily="18" charset="77"/>
              </a:rPr>
              <a:t>AVPU</a:t>
            </a:r>
            <a:endParaRPr lang="it-IT" sz="2400" dirty="0">
              <a:latin typeface="Baskerville Old Face" panose="02020602080505020303" pitchFamily="18" charset="7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b="1" dirty="0">
                <a:latin typeface="Baskerville Old Face" panose="02020602080505020303" pitchFamily="18" charset="77"/>
              </a:rPr>
              <a:t>Presenza di traumi e/o lesioni fisiche</a:t>
            </a:r>
            <a:r>
              <a:rPr lang="it-IT" sz="2400" dirty="0">
                <a:latin typeface="Baskerville Old Face" panose="02020602080505020303" pitchFamily="18" charset="77"/>
              </a:rPr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Baskerville Old Face" panose="02020602080505020303" pitchFamily="18" charset="77"/>
              </a:rPr>
              <a:t>Localizzazione</a:t>
            </a:r>
            <a:r>
              <a:rPr lang="it-IT" sz="2400" dirty="0">
                <a:latin typeface="Baskerville Old Face" panose="02020602080505020303" pitchFamily="18" charset="77"/>
              </a:rPr>
              <a:t> (lesioni cutanee in sedi normalmente atipiche, fratture in sedi sospette, traumi addominali e toracici);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Baskerville Old Face" panose="02020602080505020303" pitchFamily="18" charset="77"/>
              </a:rPr>
              <a:t>Numero</a:t>
            </a:r>
            <a:r>
              <a:rPr lang="it-IT" sz="2400" dirty="0">
                <a:latin typeface="Baskerville Old Face" panose="02020602080505020303" pitchFamily="18" charset="77"/>
              </a:rPr>
              <a:t> (lesioni su differenti distretti corporei, multiple o multiformi per tipologia);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Baskerville Old Face" panose="02020602080505020303" pitchFamily="18" charset="77"/>
              </a:rPr>
              <a:t>Aspetto</a:t>
            </a:r>
            <a:r>
              <a:rPr lang="it-IT" sz="2400" dirty="0">
                <a:latin typeface="Baskerville Old Face" panose="02020602080505020303" pitchFamily="18" charset="77"/>
              </a:rPr>
              <a:t> (ecchimosi, morsi, frustate, ustioni, esiti cicatriziali, etc.);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b="1" dirty="0">
                <a:latin typeface="Baskerville Old Face" panose="02020602080505020303" pitchFamily="18" charset="77"/>
              </a:rPr>
              <a:t>Cronologia</a:t>
            </a:r>
            <a:r>
              <a:rPr lang="it-IT" sz="2400" dirty="0">
                <a:latin typeface="Baskerville Old Face" panose="02020602080505020303" pitchFamily="18" charset="77"/>
              </a:rPr>
              <a:t> (sia delle lesioni cutanee che delle fratture).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b="1" dirty="0">
                <a:latin typeface="Baskerville Old Face" panose="02020602080505020303" pitchFamily="18" charset="77"/>
              </a:rPr>
              <a:t>Aspetto globale del paziente</a:t>
            </a:r>
          </a:p>
        </p:txBody>
      </p:sp>
    </p:spTree>
    <p:extLst>
      <p:ext uri="{BB962C8B-B14F-4D97-AF65-F5344CB8AC3E}">
        <p14:creationId xmlns:p14="http://schemas.microsoft.com/office/powerpoint/2010/main" val="1074584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a destra 1"/>
          <p:cNvSpPr/>
          <p:nvPr/>
        </p:nvSpPr>
        <p:spPr>
          <a:xfrm>
            <a:off x="280841" y="3840922"/>
            <a:ext cx="11630314" cy="789271"/>
          </a:xfrm>
          <a:prstGeom prst="rightArrow">
            <a:avLst>
              <a:gd name="adj1" fmla="val 15822"/>
              <a:gd name="adj2" fmla="val 95017"/>
            </a:avLst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70C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DA0AC66-FE50-4F00-B94D-4EA53E93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1872"/>
            <a:ext cx="1115665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B723D0B-EAEE-426C-AEA8-FCE1D91AB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9779C66-D0ED-FD40-887B-BD6C6E9E0DE3}"/>
              </a:ext>
            </a:extLst>
          </p:cNvPr>
          <p:cNvSpPr/>
          <p:nvPr/>
        </p:nvSpPr>
        <p:spPr>
          <a:xfrm>
            <a:off x="2043763" y="96597"/>
            <a:ext cx="8104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latin typeface="Baskerville Old Face" panose="02020602080505020303" pitchFamily="18" charset="77"/>
              </a:rPr>
              <a:t>STATO DI DEGRADAZIONE EMOGLOBINICA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9779C66-D0ED-FD40-887B-BD6C6E9E0DE3}"/>
              </a:ext>
            </a:extLst>
          </p:cNvPr>
          <p:cNvSpPr/>
          <p:nvPr/>
        </p:nvSpPr>
        <p:spPr>
          <a:xfrm>
            <a:off x="416184" y="4657613"/>
            <a:ext cx="2102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  <a:latin typeface="Baskerville Old Face" panose="02020602080505020303" pitchFamily="18" charset="77"/>
              </a:rPr>
              <a:t>Rosso</a:t>
            </a:r>
            <a:r>
              <a:rPr lang="it-IT" sz="2800" dirty="0">
                <a:latin typeface="Baskerville Old Face" panose="02020602080505020303" pitchFamily="18" charset="77"/>
              </a:rPr>
              <a:t>/</a:t>
            </a:r>
            <a:r>
              <a:rPr lang="it-IT" sz="2800" dirty="0">
                <a:solidFill>
                  <a:srgbClr val="0070C0"/>
                </a:solidFill>
                <a:latin typeface="Baskerville Old Face" panose="02020602080505020303" pitchFamily="18" charset="77"/>
              </a:rPr>
              <a:t>blu</a:t>
            </a:r>
            <a:r>
              <a:rPr lang="it-IT" sz="2800" dirty="0">
                <a:latin typeface="Baskerville Old Face" panose="02020602080505020303" pitchFamily="18" charset="77"/>
              </a:rPr>
              <a:t>  &lt;5 giorni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83" y="1467315"/>
            <a:ext cx="3438756" cy="23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citynews-pisatoday.stgy.ovh/~media/original-hi/49459285471490/lividi-ematom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91" y="1653845"/>
            <a:ext cx="3816864" cy="214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scn00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36"/>
          <a:stretch>
            <a:fillRect/>
          </a:stretch>
        </p:blipFill>
        <p:spPr bwMode="auto">
          <a:xfrm>
            <a:off x="4518795" y="1062458"/>
            <a:ext cx="2911640" cy="277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B9779C66-D0ED-FD40-887B-BD6C6E9E0DE3}"/>
              </a:ext>
            </a:extLst>
          </p:cNvPr>
          <p:cNvSpPr/>
          <p:nvPr/>
        </p:nvSpPr>
        <p:spPr>
          <a:xfrm>
            <a:off x="4753348" y="4657614"/>
            <a:ext cx="2102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rgbClr val="00B050"/>
                </a:solidFill>
                <a:latin typeface="Baskerville Old Face" panose="02020602080505020303" pitchFamily="18" charset="77"/>
              </a:rPr>
              <a:t>Verde</a:t>
            </a:r>
            <a:r>
              <a:rPr lang="it-IT" sz="2800" dirty="0">
                <a:latin typeface="Baskerville Old Face" panose="02020602080505020303" pitchFamily="18" charset="77"/>
              </a:rPr>
              <a:t>/</a:t>
            </a:r>
            <a:r>
              <a:rPr lang="it-IT" sz="2800" dirty="0">
                <a:solidFill>
                  <a:srgbClr val="FFC000"/>
                </a:solidFill>
                <a:latin typeface="Baskerville Old Face" panose="02020602080505020303" pitchFamily="18" charset="77"/>
              </a:rPr>
              <a:t>giallo</a:t>
            </a:r>
          </a:p>
          <a:p>
            <a:pPr algn="ctr"/>
            <a:r>
              <a:rPr lang="it-IT" sz="2800" dirty="0">
                <a:latin typeface="Baskerville Old Face" panose="02020602080505020303" pitchFamily="18" charset="77"/>
              </a:rPr>
              <a:t>5/7 giorni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9779C66-D0ED-FD40-887B-BD6C6E9E0DE3}"/>
              </a:ext>
            </a:extLst>
          </p:cNvPr>
          <p:cNvSpPr/>
          <p:nvPr/>
        </p:nvSpPr>
        <p:spPr>
          <a:xfrm>
            <a:off x="9090512" y="4657614"/>
            <a:ext cx="2102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77"/>
              </a:rPr>
              <a:t>Marrone</a:t>
            </a:r>
            <a:r>
              <a:rPr lang="it-IT" sz="2800" dirty="0">
                <a:latin typeface="Baskerville Old Face" panose="02020602080505020303" pitchFamily="18" charset="77"/>
              </a:rPr>
              <a:t> </a:t>
            </a:r>
          </a:p>
          <a:p>
            <a:pPr algn="ctr"/>
            <a:r>
              <a:rPr lang="it-IT" sz="2800" dirty="0">
                <a:latin typeface="Baskerville Old Face" panose="02020602080505020303" pitchFamily="18" charset="77"/>
              </a:rPr>
              <a:t>&gt;7 giorni </a:t>
            </a:r>
          </a:p>
        </p:txBody>
      </p:sp>
    </p:spTree>
    <p:extLst>
      <p:ext uri="{BB962C8B-B14F-4D97-AF65-F5344CB8AC3E}">
        <p14:creationId xmlns:p14="http://schemas.microsoft.com/office/powerpoint/2010/main" val="2467905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0631" y="1165517"/>
            <a:ext cx="7931217" cy="4495842"/>
          </a:xfrm>
        </p:spPr>
        <p:txBody>
          <a:bodyPr vert="horz" lIns="94568" tIns="47284" rIns="94568" bIns="47284" rtlCol="0">
            <a:normAutofit/>
          </a:bodyPr>
          <a:lstStyle/>
          <a:p>
            <a:pPr marL="0" indent="0" algn="ctr" defTabSz="829178">
              <a:lnSpc>
                <a:spcPct val="80000"/>
              </a:lnSpc>
              <a:buNone/>
            </a:pPr>
            <a:r>
              <a:rPr lang="it-IT" altLang="it-IT" sz="2400" u="sng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RAPPRESENTA LA CAUSA PIU’ FREQUENTE DI MORTALITA’</a:t>
            </a:r>
          </a:p>
          <a:p>
            <a:pPr marL="0" indent="0" defTabSz="829178">
              <a:lnSpc>
                <a:spcPct val="80000"/>
              </a:lnSpc>
              <a:buNone/>
            </a:pPr>
            <a:r>
              <a:rPr lang="it-IT" altLang="it-IT" sz="24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Si può manifestare con  ematomi subdurali, frattura cranica emorragie intraoculari, otorragia o epistassi.</a:t>
            </a:r>
          </a:p>
          <a:p>
            <a:pPr marL="0" indent="0" defTabSz="829178">
              <a:lnSpc>
                <a:spcPct val="80000"/>
              </a:lnSpc>
              <a:buNone/>
            </a:pPr>
            <a:endParaRPr lang="it-IT" altLang="it-IT" sz="2400" dirty="0">
              <a:latin typeface="Baskerville Old Face" panose="02020602080505020303" pitchFamily="18" charset="0"/>
              <a:ea typeface="ＭＳ Ｐゴシック" panose="020B0600070205080204" pitchFamily="34" charset="-128"/>
            </a:endParaRPr>
          </a:p>
          <a:p>
            <a:pPr marL="0" indent="0" algn="ctr" defTabSz="829178">
              <a:lnSpc>
                <a:spcPct val="80000"/>
              </a:lnSpc>
              <a:buNone/>
            </a:pPr>
            <a:endParaRPr lang="it-IT" altLang="it-IT" sz="3200" dirty="0">
              <a:solidFill>
                <a:srgbClr val="FF3300"/>
              </a:solidFill>
              <a:latin typeface="Baskerville Old Face" panose="02020602080505020303" pitchFamily="18" charset="0"/>
              <a:ea typeface="ＭＳ Ｐゴシック" panose="020B0600070205080204" pitchFamily="34" charset="-128"/>
            </a:endParaRPr>
          </a:p>
          <a:p>
            <a:pPr marL="0" indent="0" algn="ctr" defTabSz="829178">
              <a:lnSpc>
                <a:spcPct val="80000"/>
              </a:lnSpc>
              <a:buNone/>
            </a:pPr>
            <a:r>
              <a:rPr lang="it-IT" altLang="it-IT" sz="3200" dirty="0">
                <a:solidFill>
                  <a:srgbClr val="FF33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SHAKEN BABY SYNDROME</a:t>
            </a:r>
            <a:r>
              <a:rPr lang="it-IT" altLang="it-IT" sz="32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  </a:t>
            </a:r>
          </a:p>
          <a:p>
            <a:pPr marL="0" indent="0" algn="ctr" defTabSz="829178">
              <a:lnSpc>
                <a:spcPct val="80000"/>
              </a:lnSpc>
              <a:buNone/>
            </a:pPr>
            <a:r>
              <a:rPr lang="it-IT" altLang="it-IT" sz="24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o sindrome da scuotimento</a:t>
            </a:r>
          </a:p>
          <a:p>
            <a:pPr marL="0" indent="0" algn="ctr" defTabSz="829178">
              <a:lnSpc>
                <a:spcPct val="80000"/>
              </a:lnSpc>
              <a:buNone/>
            </a:pPr>
            <a:r>
              <a:rPr lang="it-IT" altLang="it-IT" sz="2400" dirty="0"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E’ conseguente alla rapida accelerazione o decelerazione inferta al capo  con rottura di  vasi cerebrali ed è frequentemente associata ad emorragie retiniche.</a:t>
            </a:r>
          </a:p>
        </p:txBody>
      </p:sp>
      <p:sp>
        <p:nvSpPr>
          <p:cNvPr id="67587" name="CasellaDiTesto 5"/>
          <p:cNvSpPr txBox="1">
            <a:spLocks noChangeArrowheads="1"/>
          </p:cNvSpPr>
          <p:nvPr/>
        </p:nvSpPr>
        <p:spPr bwMode="auto">
          <a:xfrm>
            <a:off x="3635094" y="236487"/>
            <a:ext cx="4921809" cy="5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68" tIns="47284" rIns="94568" bIns="47284">
            <a:spAutoFit/>
          </a:bodyPr>
          <a:lstStyle>
            <a:lvl1pPr defTabSz="1042988">
              <a:spcBef>
                <a:spcPct val="20000"/>
              </a:spcBef>
              <a:buChar char="•"/>
              <a:defRPr sz="3500">
                <a:solidFill>
                  <a:srgbClr val="5C5C5C"/>
                </a:solidFill>
                <a:latin typeface="RotisSemiSerif" pitchFamily="-94" charset="0"/>
                <a:ea typeface="ＭＳ Ｐゴシック" panose="020B0600070205080204" pitchFamily="34" charset="-128"/>
              </a:defRPr>
            </a:lvl1pPr>
            <a:lvl2pPr marL="742950" indent="-285750" defTabSz="1042988">
              <a:spcBef>
                <a:spcPct val="20000"/>
              </a:spcBef>
              <a:buChar char="–"/>
              <a:defRPr sz="3000">
                <a:solidFill>
                  <a:srgbClr val="5C5C5C"/>
                </a:solidFill>
                <a:latin typeface="RotisSemiSerif" pitchFamily="-94" charset="0"/>
                <a:ea typeface="ＭＳ Ｐゴシック" panose="020B0600070205080204" pitchFamily="34" charset="-128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600">
                <a:solidFill>
                  <a:srgbClr val="5C5C5C"/>
                </a:solidFill>
                <a:latin typeface="RotisSemiSerif" pitchFamily="-94" charset="0"/>
                <a:ea typeface="ＭＳ Ｐゴシック" panose="020B0600070205080204" pitchFamily="34" charset="-128"/>
              </a:defRPr>
            </a:lvl3pPr>
            <a:lvl4pPr marL="1600200" indent="-228600" defTabSz="1042988">
              <a:spcBef>
                <a:spcPct val="20000"/>
              </a:spcBef>
              <a:buChar char="–"/>
              <a:defRPr sz="2200">
                <a:solidFill>
                  <a:srgbClr val="5C5C5C"/>
                </a:solidFill>
                <a:latin typeface="RotisSemiSerif" pitchFamily="-94" charset="0"/>
                <a:ea typeface="ＭＳ Ｐゴシック" panose="020B0600070205080204" pitchFamily="34" charset="-128"/>
              </a:defRPr>
            </a:lvl4pPr>
            <a:lvl5pPr marL="2057400" indent="-228600" defTabSz="1042988">
              <a:spcBef>
                <a:spcPct val="20000"/>
              </a:spcBef>
              <a:buChar char="»"/>
              <a:defRPr sz="2200">
                <a:solidFill>
                  <a:srgbClr val="5C5C5C"/>
                </a:solidFill>
                <a:latin typeface="RotisSemiSerif" pitchFamily="-94" charset="0"/>
                <a:ea typeface="ＭＳ Ｐゴシック" panose="020B0600070205080204" pitchFamily="34" charset="-128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5C5C5C"/>
                </a:solidFill>
                <a:latin typeface="RotisSemiSerif" pitchFamily="-94" charset="0"/>
                <a:ea typeface="ＭＳ Ｐゴシック" panose="020B0600070205080204" pitchFamily="34" charset="-128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5C5C5C"/>
                </a:solidFill>
                <a:latin typeface="RotisSemiSerif" pitchFamily="-94" charset="0"/>
                <a:ea typeface="ＭＳ Ｐゴシック" panose="020B0600070205080204" pitchFamily="34" charset="-128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5C5C5C"/>
                </a:solidFill>
                <a:latin typeface="RotisSemiSerif" pitchFamily="-94" charset="0"/>
                <a:ea typeface="ＭＳ Ｐゴシック" panose="020B0600070205080204" pitchFamily="34" charset="-128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5C5C5C"/>
                </a:solidFill>
                <a:latin typeface="RotisSemiSerif" pitchFamily="-9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tx1"/>
                </a:solidFill>
                <a:latin typeface="Baskerville Old Face" panose="02020602080505020303" pitchFamily="18" charset="0"/>
              </a:rPr>
              <a:t>TRAUMA CRANICO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723D0B-EAEE-426C-AEA8-FCE1D91AB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AB57D7E-C436-414E-8076-C6FBA9E0B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14917"/>
            <a:ext cx="1115665" cy="719390"/>
          </a:xfrm>
          <a:prstGeom prst="rect">
            <a:avLst/>
          </a:prstGeom>
        </p:spPr>
      </p:pic>
      <p:pic>
        <p:nvPicPr>
          <p:cNvPr id="4098" name="Picture 2" descr="http://nebula.wsimg.com/dae5db137332c52eec6f5afb9f7f9e09?AccessKeyId=1C82661995DFE6A38A44&amp;disposition=0&amp;alloworigin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604" y="1461296"/>
            <a:ext cx="34385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6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DA0AC66-FE50-4F00-B94D-4EA53E93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1872"/>
            <a:ext cx="1115665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B723D0B-EAEE-426C-AEA8-FCE1D91AB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9779C66-D0ED-FD40-887B-BD6C6E9E0DE3}"/>
              </a:ext>
            </a:extLst>
          </p:cNvPr>
          <p:cNvSpPr/>
          <p:nvPr/>
        </p:nvSpPr>
        <p:spPr>
          <a:xfrm>
            <a:off x="3599445" y="720629"/>
            <a:ext cx="465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latin typeface="Baskerville Old Face" panose="02020602080505020303" pitchFamily="18" charset="77"/>
              </a:rPr>
              <a:t>RACCOLTA DATI MIRATA</a:t>
            </a:r>
          </a:p>
        </p:txBody>
      </p:sp>
      <p:sp>
        <p:nvSpPr>
          <p:cNvPr id="2" name="Rettangolo 1"/>
          <p:cNvSpPr/>
          <p:nvPr/>
        </p:nvSpPr>
        <p:spPr>
          <a:xfrm>
            <a:off x="758052" y="2161221"/>
            <a:ext cx="103182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prstClr val="black"/>
                </a:solidFill>
                <a:latin typeface="Baskerville Old Face" panose="02020602080505020303" pitchFamily="18" charset="77"/>
              </a:rPr>
              <a:t>Rilevazione anamnestica genitore/accompagnatore o dichiarazione del pz (in base all’età);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it-IT" sz="2800" dirty="0">
                <a:solidFill>
                  <a:prstClr val="black"/>
                </a:solidFill>
                <a:latin typeface="Baskerville Old Face" panose="02020602080505020303" pitchFamily="18" charset="77"/>
              </a:rPr>
              <a:t>Presenza di eventuali patologie di base (disturbi della coagulazione, osteogenesi imperfetta, etc.).</a:t>
            </a:r>
          </a:p>
        </p:txBody>
      </p:sp>
    </p:spTree>
    <p:extLst>
      <p:ext uri="{BB962C8B-B14F-4D97-AF65-F5344CB8AC3E}">
        <p14:creationId xmlns:p14="http://schemas.microsoft.com/office/powerpoint/2010/main" val="383793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DA0AC66-FE50-4F00-B94D-4EA53E93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1872"/>
            <a:ext cx="1115665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B723D0B-EAEE-426C-AEA8-FCE1D91AB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9779C66-D0ED-FD40-887B-BD6C6E9E0DE3}"/>
              </a:ext>
            </a:extLst>
          </p:cNvPr>
          <p:cNvSpPr/>
          <p:nvPr/>
        </p:nvSpPr>
        <p:spPr>
          <a:xfrm>
            <a:off x="2876145" y="665992"/>
            <a:ext cx="6441109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latin typeface="Baskerville Old Face" panose="02020602080505020303" pitchFamily="18" charset="77"/>
              </a:rPr>
              <a:t>ATTRIBUZIONE CODICE DI TRIAGE</a:t>
            </a:r>
          </a:p>
        </p:txBody>
      </p:sp>
      <p:sp>
        <p:nvSpPr>
          <p:cNvPr id="4" name="Anello 3">
            <a:extLst>
              <a:ext uri="{FF2B5EF4-FFF2-40B4-BE49-F238E27FC236}">
                <a16:creationId xmlns:a16="http://schemas.microsoft.com/office/drawing/2014/main" id="{7F383673-296A-B747-8151-62481CC9AB0E}"/>
              </a:ext>
            </a:extLst>
          </p:cNvPr>
          <p:cNvSpPr/>
          <p:nvPr/>
        </p:nvSpPr>
        <p:spPr>
          <a:xfrm>
            <a:off x="277097" y="1579210"/>
            <a:ext cx="4629150" cy="4057650"/>
          </a:xfrm>
          <a:prstGeom prst="donut">
            <a:avLst>
              <a:gd name="adj" fmla="val 1029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Anello 12">
            <a:extLst>
              <a:ext uri="{FF2B5EF4-FFF2-40B4-BE49-F238E27FC236}">
                <a16:creationId xmlns:a16="http://schemas.microsoft.com/office/drawing/2014/main" id="{1DE5E7EB-5C39-F645-9CCB-B903369A5624}"/>
              </a:ext>
            </a:extLst>
          </p:cNvPr>
          <p:cNvSpPr/>
          <p:nvPr/>
        </p:nvSpPr>
        <p:spPr>
          <a:xfrm>
            <a:off x="3696967" y="1579210"/>
            <a:ext cx="4629150" cy="4057650"/>
          </a:xfrm>
          <a:prstGeom prst="donut">
            <a:avLst>
              <a:gd name="adj" fmla="val 1029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Anello 13">
            <a:extLst>
              <a:ext uri="{FF2B5EF4-FFF2-40B4-BE49-F238E27FC236}">
                <a16:creationId xmlns:a16="http://schemas.microsoft.com/office/drawing/2014/main" id="{8BEA9463-70C6-B448-B425-25F5BAEEF4ED}"/>
              </a:ext>
            </a:extLst>
          </p:cNvPr>
          <p:cNvSpPr/>
          <p:nvPr/>
        </p:nvSpPr>
        <p:spPr>
          <a:xfrm>
            <a:off x="7116837" y="1602427"/>
            <a:ext cx="4629150" cy="4057650"/>
          </a:xfrm>
          <a:prstGeom prst="donut">
            <a:avLst>
              <a:gd name="adj" fmla="val 1029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347986" y="2644170"/>
            <a:ext cx="9496027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/>
            <a:r>
              <a:rPr lang="it-IT" sz="3200" b="1" dirty="0">
                <a:solidFill>
                  <a:prstClr val="black"/>
                </a:solidFill>
                <a:latin typeface="Baskerville Old Face" panose="02020602080505020303" pitchFamily="18" charset="77"/>
              </a:rPr>
              <a:t>Assegnare sempre un codice prioritario in base alle condizioni cliniche del paziente ma non inferiore ad un codice «3»</a:t>
            </a:r>
          </a:p>
        </p:txBody>
      </p:sp>
    </p:spTree>
    <p:extLst>
      <p:ext uri="{BB962C8B-B14F-4D97-AF65-F5344CB8AC3E}">
        <p14:creationId xmlns:p14="http://schemas.microsoft.com/office/powerpoint/2010/main" val="2608002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DA0AC66-FE50-4F00-B94D-4EA53E93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1872"/>
            <a:ext cx="1115665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B723D0B-EAEE-426C-AEA8-FCE1D91AB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130F0DF-94B7-B34E-BA46-23C0A5EDB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92827"/>
              </p:ext>
            </p:extLst>
          </p:nvPr>
        </p:nvGraphicFramePr>
        <p:xfrm>
          <a:off x="817127" y="1121096"/>
          <a:ext cx="10041552" cy="4419352"/>
        </p:xfrm>
        <a:graphic>
          <a:graphicData uri="http://schemas.openxmlformats.org/drawingml/2006/table">
            <a:tbl>
              <a:tblPr/>
              <a:tblGrid>
                <a:gridCol w="1673592">
                  <a:extLst>
                    <a:ext uri="{9D8B030D-6E8A-4147-A177-3AD203B41FA5}">
                      <a16:colId xmlns:a16="http://schemas.microsoft.com/office/drawing/2014/main" val="2176282259"/>
                    </a:ext>
                  </a:extLst>
                </a:gridCol>
                <a:gridCol w="1673592">
                  <a:extLst>
                    <a:ext uri="{9D8B030D-6E8A-4147-A177-3AD203B41FA5}">
                      <a16:colId xmlns:a16="http://schemas.microsoft.com/office/drawing/2014/main" val="3249436186"/>
                    </a:ext>
                  </a:extLst>
                </a:gridCol>
                <a:gridCol w="1673592">
                  <a:extLst>
                    <a:ext uri="{9D8B030D-6E8A-4147-A177-3AD203B41FA5}">
                      <a16:colId xmlns:a16="http://schemas.microsoft.com/office/drawing/2014/main" val="378766524"/>
                    </a:ext>
                  </a:extLst>
                </a:gridCol>
                <a:gridCol w="1673592">
                  <a:extLst>
                    <a:ext uri="{9D8B030D-6E8A-4147-A177-3AD203B41FA5}">
                      <a16:colId xmlns:a16="http://schemas.microsoft.com/office/drawing/2014/main" val="2536082417"/>
                    </a:ext>
                  </a:extLst>
                </a:gridCol>
                <a:gridCol w="1673592">
                  <a:extLst>
                    <a:ext uri="{9D8B030D-6E8A-4147-A177-3AD203B41FA5}">
                      <a16:colId xmlns:a16="http://schemas.microsoft.com/office/drawing/2014/main" val="1929438415"/>
                    </a:ext>
                  </a:extLst>
                </a:gridCol>
                <a:gridCol w="1673592">
                  <a:extLst>
                    <a:ext uri="{9D8B030D-6E8A-4147-A177-3AD203B41FA5}">
                      <a16:colId xmlns:a16="http://schemas.microsoft.com/office/drawing/2014/main" val="830678354"/>
                    </a:ext>
                  </a:extLst>
                </a:gridCol>
              </a:tblGrid>
              <a:tr h="291059">
                <a:tc gridSpan="6">
                  <a:txBody>
                    <a:bodyPr/>
                    <a:lstStyle/>
                    <a:p>
                      <a:r>
                        <a:rPr lang="it-IT" sz="1300" b="1" dirty="0">
                          <a:effectLst/>
                          <a:latin typeface="Calibri" panose="020F0502020204030204" pitchFamily="34" charset="0"/>
                        </a:rPr>
                        <a:t>TRIAGE PEDIATRICO DELL’ABUSO/ MALTRATTAMENTO </a:t>
                      </a:r>
                      <a:endParaRPr lang="it-IT" sz="1700" dirty="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947989"/>
                  </a:ext>
                </a:extLst>
              </a:tr>
              <a:tr h="261953">
                <a:tc>
                  <a:txBody>
                    <a:bodyPr/>
                    <a:lstStyle/>
                    <a:p>
                      <a:r>
                        <a:rPr lang="it-IT" sz="1100" b="1">
                          <a:effectLst/>
                          <a:latin typeface="Calibri" panose="020F0502020204030204" pitchFamily="34" charset="0"/>
                        </a:rPr>
                        <a:t>CODICE TRIAGE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E5B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2743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333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E5B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372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E5B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682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E5B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A6D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E5B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b="1"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389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E5B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610988"/>
                  </a:ext>
                </a:extLst>
              </a:tr>
              <a:tr h="247400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Parametri Vitali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E5B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53" cap="flat" cmpd="sng" algn="ctr">
                      <a:solidFill>
                        <a:srgbClr val="BC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da codice 1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2743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E5B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53" cap="flat" cmpd="sng" algn="ctr">
                      <a:solidFill>
                        <a:srgbClr val="BC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da codice 2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E5B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53" cap="flat" cmpd="sng" algn="ctr">
                      <a:solidFill>
                        <a:srgbClr val="BC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da codice 3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E5B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53" cap="flat" cmpd="sng" algn="ctr">
                      <a:solidFill>
                        <a:srgbClr val="BC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da codice 4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E5B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53" cap="flat" cmpd="sng" algn="ctr">
                      <a:solidFill>
                        <a:srgbClr val="BC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da codice 5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E5B7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53" cap="flat" cmpd="sng" algn="ctr">
                      <a:solidFill>
                        <a:srgbClr val="BC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163599"/>
                  </a:ext>
                </a:extLst>
              </a:tr>
              <a:tr h="567566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Caratteristiche del sintomo/segno principale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2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53" cap="flat" cmpd="sng" algn="ctr">
                      <a:solidFill>
                        <a:srgbClr val="BC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Emorragia massiva in atto.</a:t>
                      </a:r>
                      <a:br>
                        <a:rPr lang="it-IT" sz="110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Abuso sessuale conclamato.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27432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53" cap="flat" cmpd="sng" algn="ctr">
                      <a:solidFill>
                        <a:srgbClr val="BC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Almeno 1 item positivo tra gli indicatori di rischio di abuso in uso.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53" cap="flat" cmpd="sng" algn="ctr">
                      <a:solidFill>
                        <a:srgbClr val="BC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Riferito maltrattamento in assenza di lesioni fisiche evidenti.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53" cap="flat" cmpd="sng" algn="ctr">
                      <a:solidFill>
                        <a:srgbClr val="BC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Non previsto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53" cap="flat" cmpd="sng" algn="ctr">
                      <a:solidFill>
                        <a:srgbClr val="BC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Non previsto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53" cap="flat" cmpd="sng" algn="ctr">
                      <a:solidFill>
                        <a:srgbClr val="BCB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04964"/>
                  </a:ext>
                </a:extLst>
              </a:tr>
              <a:tr h="349271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Sintomi/Segni associati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2" cap="flat" cmpd="sng" algn="ctr">
                      <a:solidFill>
                        <a:srgbClr val="BC49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27432" cap="flat" cmpd="sng" algn="ctr">
                      <a:solidFill>
                        <a:srgbClr val="BC49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926406"/>
                  </a:ext>
                </a:extLst>
              </a:tr>
              <a:tr h="349271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Score specifici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2" cap="flat" cmpd="sng" algn="ctr">
                      <a:solidFill>
                        <a:srgbClr val="BC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956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27432" cap="flat" cmpd="sng" algn="ctr">
                      <a:solidFill>
                        <a:srgbClr val="BC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956" cap="flat" cmpd="sng" algn="ctr">
                      <a:solidFill>
                        <a:srgbClr val="DD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Dolore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956" cap="flat" cmpd="sng" algn="ctr">
                      <a:solidFill>
                        <a:srgbClr val="DB82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Dolore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956" cap="flat" cmpd="sng" algn="ctr">
                      <a:solidFill>
                        <a:srgbClr val="CC9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956" cap="flat" cmpd="sng" algn="ctr">
                      <a:solidFill>
                        <a:srgbClr val="637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956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365731"/>
                  </a:ext>
                </a:extLst>
              </a:tr>
              <a:tr h="261953">
                <a:tc>
                  <a:txBody>
                    <a:bodyPr/>
                    <a:lstStyle/>
                    <a:p>
                      <a:r>
                        <a:rPr lang="it-IT" sz="1100" b="1">
                          <a:effectLst/>
                          <a:latin typeface="Calibri" panose="020F0502020204030204" pitchFamily="34" charset="0"/>
                        </a:rPr>
                        <a:t>PROCEDURE DI TRIAGE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956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956" cap="flat" cmpd="sng" algn="ctr">
                      <a:solidFill>
                        <a:srgbClr val="D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2743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956" cap="flat" cmpd="sng" algn="ctr">
                      <a:solidFill>
                        <a:srgbClr val="DD26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956" cap="flat" cmpd="sng" algn="ctr">
                      <a:solidFill>
                        <a:srgbClr val="D699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956" cap="flat" cmpd="sng" algn="ctr">
                      <a:solidFill>
                        <a:srgbClr val="DB822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956" cap="flat" cmpd="sng" algn="ctr">
                      <a:solidFill>
                        <a:srgbClr val="D38E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3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956" cap="flat" cmpd="sng" algn="ctr">
                      <a:solidFill>
                        <a:srgbClr val="CC91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956" cap="flat" cmpd="sng" algn="ctr">
                      <a:solidFill>
                        <a:srgbClr val="D38E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2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4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956" cap="flat" cmpd="sng" algn="ctr">
                      <a:solidFill>
                        <a:srgbClr val="637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956" cap="flat" cmpd="sng" algn="ctr">
                      <a:solidFill>
                        <a:srgbClr val="D6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4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956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956" cap="flat" cmpd="sng" algn="ctr">
                      <a:solidFill>
                        <a:srgbClr val="D693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382658"/>
                  </a:ext>
                </a:extLst>
              </a:tr>
              <a:tr h="349271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Attività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956" cap="flat" cmpd="sng" algn="ctr">
                      <a:solidFill>
                        <a:srgbClr val="D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2743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956" cap="flat" cmpd="sng" algn="ctr">
                      <a:solidFill>
                        <a:srgbClr val="D699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BF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956" cap="flat" cmpd="sng" algn="ctr">
                      <a:solidFill>
                        <a:srgbClr val="D38E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956" cap="flat" cmpd="sng" algn="ctr">
                      <a:solidFill>
                        <a:srgbClr val="D693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BF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C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956" cap="flat" cmpd="sng" algn="ctr">
                      <a:solidFill>
                        <a:srgbClr val="D693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653930"/>
                  </a:ext>
                </a:extLst>
              </a:tr>
              <a:tr h="349271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Attivazione consulenza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2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DD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27432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BF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E0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Attivare protocollo locale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DB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Attivare protocollo locale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2192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DB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BF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DB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DDA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889671"/>
                  </a:ext>
                </a:extLst>
              </a:tr>
              <a:tr h="349271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Terapia del dolore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2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DD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27432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E0AD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BF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Secondo protocollo locale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DB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DDAD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449738"/>
                  </a:ext>
                </a:extLst>
              </a:tr>
              <a:tr h="727648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Rivalutazione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DD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27432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812" cap="flat" cmpd="sng" algn="ctr">
                      <a:solidFill>
                        <a:srgbClr val="BF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BF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D8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Osservazione diretta o video- mediata con monitoraggio costante delle condizioni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9812" cap="flat" cmpd="sng" algn="ctr">
                      <a:solidFill>
                        <a:srgbClr val="BF4C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92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BC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D8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Ripetizione di parte o tutte le fasi di valutazione su decisione del triagista, a richiesta del paziente, una volta trascorso il tempo di attesa massimo raccomandato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2192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860" cap="flat" cmpd="sng" algn="ctr">
                      <a:solidFill>
                        <a:srgbClr val="D8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545195"/>
                  </a:ext>
                </a:extLst>
              </a:tr>
              <a:tr h="247400">
                <a:tc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</a:rPr>
                        <a:t>Altro </a:t>
                      </a:r>
                      <a:endParaRPr lang="it-IT" sz="1700">
                        <a:effectLst/>
                      </a:endParaRPr>
                    </a:p>
                  </a:txBody>
                  <a:tcPr marL="87318" marR="87318" marT="43659" marB="43659" anchor="ctr">
                    <a:lnL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7432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DD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it-IT" sz="1100" dirty="0">
                          <a:effectLst/>
                          <a:latin typeface="Calibri" panose="020F0502020204030204" pitchFamily="34" charset="0"/>
                        </a:rPr>
                        <a:t>Vedere schede dei sintomi eventualmente associati. </a:t>
                      </a:r>
                      <a:endParaRPr lang="it-IT" sz="1700" dirty="0">
                        <a:effectLst/>
                      </a:endParaRPr>
                    </a:p>
                  </a:txBody>
                  <a:tcPr marL="87318" marR="87318" marT="43659" marB="43659" anchor="ctr">
                    <a:lnL w="27432" cap="flat" cmpd="sng" algn="ctr">
                      <a:solidFill>
                        <a:srgbClr val="BC4C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288" cap="flat" cmpd="sng" algn="ctr">
                      <a:solidFill>
                        <a:srgbClr val="BF4F4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860" cap="flat" cmpd="sng" algn="ctr">
                      <a:solidFill>
                        <a:srgbClr val="D8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BF4F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25239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55594EEA-8BEA-3640-A01F-1CAD35258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17" y="1172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Manuale regionale Triage intra-ospedaliero modello Lazio a cinque codici  </a:t>
            </a:r>
            <a:r>
              <a:rPr kumimoji="0" lang="it-IT" altLang="it-IT" sz="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    </a:t>
            </a:r>
            <a:r>
              <a:rPr kumimoji="0" lang="it-IT" altLang="it-IT" sz="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            </a:t>
            </a:r>
            <a:r>
              <a:rPr kumimoji="0" lang="it-IT" altLang="it-IT" sz="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       </a:t>
            </a:r>
            <a:r>
              <a:rPr kumimoji="0" lang="it-IT" altLang="it-IT" sz="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     </a:t>
            </a:r>
            <a:r>
              <a:rPr kumimoji="0" lang="it-IT" altLang="it-IT" sz="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       </a:t>
            </a:r>
            <a:r>
              <a:rPr kumimoji="0" lang="it-IT" altLang="it-IT" sz="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it-IT" altLang="it-IT" sz="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       </a:t>
            </a:r>
            <a:r>
              <a:rPr kumimoji="0" lang="it-IT" altLang="it-IT" sz="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it-IT" altLang="it-IT" sz="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       </a:t>
            </a:r>
            <a:r>
              <a:rPr kumimoji="0" lang="it-IT" altLang="it-IT" sz="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it-IT" altLang="it-IT" sz="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       </a:t>
            </a:r>
            <a:r>
              <a:rPr kumimoji="0" lang="it-IT" altLang="it-IT" sz="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     </a:t>
            </a:r>
            <a:r>
              <a:rPr kumimoji="0" lang="it-IT" altLang="it-IT" sz="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       </a:t>
            </a:r>
            <a:r>
              <a:rPr kumimoji="0" lang="it-IT" altLang="it-IT" sz="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     </a:t>
            </a:r>
            <a:r>
              <a:rPr kumimoji="0" lang="it-IT" altLang="it-IT" sz="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       </a:t>
            </a:r>
            <a:r>
              <a:rPr kumimoji="0" lang="it-IT" altLang="it-IT" sz="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          </a:t>
            </a:r>
            <a:r>
              <a:rPr kumimoji="0" lang="it-IT" altLang="it-IT" sz="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        </a:t>
            </a:r>
            <a:r>
              <a:rPr kumimoji="0" lang="it-IT" altLang="it-IT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3536698-1958-4FF4-B534-6D63B6864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51648E8-CBAE-4E84-938F-B1B42B022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C637407-68A7-8F42-95E9-4F6808E162C2}"/>
              </a:ext>
            </a:extLst>
          </p:cNvPr>
          <p:cNvSpPr/>
          <p:nvPr/>
        </p:nvSpPr>
        <p:spPr>
          <a:xfrm>
            <a:off x="870282" y="2274838"/>
            <a:ext cx="10451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i="1" dirty="0">
                <a:latin typeface="Baskerville Old Face" panose="02020602080505020303" pitchFamily="18" charset="77"/>
              </a:rPr>
              <a:t>“tutte le forme di cattivo trattamento fisico e/o emotivo, abuso sessuale, incuria o trattamento negligente, nonché sfruttamento sessuale o di altro genere, che provocano un danno reale o potenziale alla salute, alla sopravvivenza, allo sviluppo o alla dignità del bambino, nell’ambito di una relazione di responsabilità, fiducia o potere.” </a:t>
            </a:r>
          </a:p>
          <a:p>
            <a:pPr algn="r"/>
            <a:r>
              <a:rPr lang="it-IT" sz="2400" b="1" i="1" dirty="0">
                <a:latin typeface="Baskerville Old Face" panose="02020602080505020303" pitchFamily="18" charset="77"/>
              </a:rPr>
              <a:t>WHO ( </a:t>
            </a:r>
            <a:r>
              <a:rPr lang="it-IT" sz="2400" b="1" i="1" dirty="0" err="1">
                <a:latin typeface="Baskerville Old Face" panose="02020602080505020303" pitchFamily="18" charset="77"/>
              </a:rPr>
              <a:t>WordlHealth</a:t>
            </a:r>
            <a:r>
              <a:rPr lang="it-IT" sz="2400" b="1" i="1" dirty="0">
                <a:latin typeface="Baskerville Old Face" panose="02020602080505020303" pitchFamily="18" charset="77"/>
              </a:rPr>
              <a:t> Organization, 1999; 2002)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A4A94C7-D972-AB45-9F10-9296110A05ED}"/>
              </a:ext>
            </a:extLst>
          </p:cNvPr>
          <p:cNvSpPr/>
          <p:nvPr/>
        </p:nvSpPr>
        <p:spPr>
          <a:xfrm>
            <a:off x="870282" y="1266282"/>
            <a:ext cx="5170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Baskerville Old Face" panose="02020602080505020303" pitchFamily="18" charset="77"/>
              </a:rPr>
              <a:t>Maltrattamento sui soggetti di minor età: </a:t>
            </a:r>
          </a:p>
        </p:txBody>
      </p:sp>
    </p:spTree>
    <p:extLst>
      <p:ext uri="{BB962C8B-B14F-4D97-AF65-F5344CB8AC3E}">
        <p14:creationId xmlns:p14="http://schemas.microsoft.com/office/powerpoint/2010/main" val="421532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DA0AC66-FE50-4F00-B94D-4EA53E93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1872"/>
            <a:ext cx="1115665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B723D0B-EAEE-426C-AEA8-FCE1D91AB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364605" y="3404937"/>
            <a:ext cx="74627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000" dirty="0">
                <a:latin typeface="Baskerville Old Face" panose="02020602080505020303" pitchFamily="18" charset="0"/>
              </a:rPr>
              <a:t>Il bambino  deve essere messo a suo agio  in un ambiente tranquillo;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000" dirty="0">
                <a:latin typeface="Baskerville Old Face" panose="02020602080505020303" pitchFamily="18" charset="0"/>
              </a:rPr>
              <a:t>Non vi debbono essere disturbi esterni (privacy);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000" dirty="0">
                <a:latin typeface="Baskerville Old Face" panose="02020602080505020303" pitchFamily="18" charset="0"/>
              </a:rPr>
              <a:t>Devono essere presenti solo gli operatori strettamente indispensabili;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000" dirty="0">
                <a:latin typeface="Baskerville Old Face" panose="02020602080505020303" pitchFamily="18" charset="0"/>
              </a:rPr>
              <a:t>Se possibile deve essere effettuata un’unica visita;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it-IT" altLang="it-IT" sz="2000" dirty="0">
                <a:latin typeface="Baskerville Old Face" panose="02020602080505020303" pitchFamily="18" charset="0"/>
              </a:rPr>
              <a:t>Bisogna sempre spiegare al bambino che cosa si sta facendo.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DD70341-21BB-8D40-AE55-13430C229DDE}"/>
              </a:ext>
            </a:extLst>
          </p:cNvPr>
          <p:cNvSpPr/>
          <p:nvPr/>
        </p:nvSpPr>
        <p:spPr>
          <a:xfrm>
            <a:off x="1154329" y="1125305"/>
            <a:ext cx="98833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  <a:latin typeface="Baskerville Old Face" panose="02020602080505020303" pitchFamily="18" charset="77"/>
                <a:ea typeface="Times New Roman" panose="02020603050405020304" pitchFamily="18" charset="0"/>
              </a:rPr>
              <a:t>L'infermiere rappresenta il primo momento di contatto e di fiducia. 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Baskerville Old Face" panose="02020602080505020303" pitchFamily="18" charset="77"/>
                <a:ea typeface="Times New Roman" panose="02020603050405020304" pitchFamily="18" charset="0"/>
              </a:rPr>
              <a:t>L'infermiere non deve formulare giudizi, non deve indagare su cosa è successo, non deve fare nessuna forzatura ma soltanto accogliere ed indirizzare la paziente verso il percorso clinico più adeguato.</a:t>
            </a:r>
            <a:endParaRPr lang="it-IT" sz="2400" dirty="0">
              <a:solidFill>
                <a:srgbClr val="FF0000"/>
              </a:solidFill>
              <a:latin typeface="Baskerville Old Face" panose="02020602080505020303" pitchFamily="18" charset="77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113DB20-03B0-4B46-9ED7-8772BD66F93D}"/>
              </a:ext>
            </a:extLst>
          </p:cNvPr>
          <p:cNvSpPr/>
          <p:nvPr/>
        </p:nvSpPr>
        <p:spPr>
          <a:xfrm>
            <a:off x="441959" y="262849"/>
            <a:ext cx="2620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Baskerville Old Face" panose="02020602080505020303" pitchFamily="18" charset="77"/>
              </a:rPr>
              <a:t>Per concludere…</a:t>
            </a:r>
          </a:p>
        </p:txBody>
      </p:sp>
    </p:spTree>
    <p:extLst>
      <p:ext uri="{BB962C8B-B14F-4D97-AF65-F5344CB8AC3E}">
        <p14:creationId xmlns:p14="http://schemas.microsoft.com/office/powerpoint/2010/main" val="3383945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atuttatesi.it/wp-content/uploads/Ringraziamenti-tesi-di-laurea.jpg?x378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84" y="1263332"/>
            <a:ext cx="71628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08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0F3165A-5226-424E-89DE-8EEDD4229964}"/>
              </a:ext>
            </a:extLst>
          </p:cNvPr>
          <p:cNvSpPr/>
          <p:nvPr/>
        </p:nvSpPr>
        <p:spPr>
          <a:xfrm>
            <a:off x="1175384" y="686885"/>
            <a:ext cx="9841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Baskerville Old Face" panose="02020602080505020303" pitchFamily="18" charset="77"/>
              </a:rPr>
              <a:t>European report on </a:t>
            </a:r>
            <a:r>
              <a:rPr lang="it-IT" sz="2400" b="1" dirty="0" err="1">
                <a:latin typeface="Baskerville Old Face" panose="02020602080505020303" pitchFamily="18" charset="77"/>
              </a:rPr>
              <a:t>preventing</a:t>
            </a:r>
            <a:r>
              <a:rPr lang="it-IT" sz="2400" b="1" dirty="0">
                <a:latin typeface="Baskerville Old Face" panose="02020602080505020303" pitchFamily="18" charset="77"/>
              </a:rPr>
              <a:t> </a:t>
            </a:r>
            <a:r>
              <a:rPr lang="it-IT" sz="2400" b="1" dirty="0" err="1">
                <a:latin typeface="Baskerville Old Face" panose="02020602080505020303" pitchFamily="18" charset="77"/>
              </a:rPr>
              <a:t>childmaltreatment</a:t>
            </a:r>
            <a:r>
              <a:rPr lang="it-IT" sz="2400" b="1" dirty="0">
                <a:latin typeface="Baskerville Old Face" panose="02020602080505020303" pitchFamily="18" charset="77"/>
              </a:rPr>
              <a:t>, OMS 2013: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536698-1958-4FF4-B534-6D63B6864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51648E8-CBAE-4E84-938F-B1B42B022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3727DC6-1ADA-B243-BB54-6EB64EFFE1D6}"/>
              </a:ext>
            </a:extLst>
          </p:cNvPr>
          <p:cNvSpPr/>
          <p:nvPr/>
        </p:nvSpPr>
        <p:spPr>
          <a:xfrm>
            <a:off x="2404309" y="1905506"/>
            <a:ext cx="73833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latin typeface="Baskerville Old Face" panose="02020602080505020303" pitchFamily="18" charset="77"/>
              </a:rPr>
              <a:t>852 bambini sotto i 15 anni muoiono ogni anno in Europa vittime di maltrattamento (il tasso più alto è nei bambini sotto i 4 anni);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latin typeface="Baskerville Old Face" panose="02020602080505020303" pitchFamily="18" charset="77"/>
              </a:rPr>
              <a:t>18 milioni di bambini ( il 13,4% delle bambine e il 5,7% dei bambini) sono vittime di abuso sessuale;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latin typeface="Baskerville Old Face" panose="02020602080505020303" pitchFamily="18" charset="77"/>
              </a:rPr>
              <a:t>44 milioni ( il 22,9% dei bambini) è vittima di violenza fisica;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latin typeface="Baskerville Old Face" panose="02020602080505020303" pitchFamily="18" charset="77"/>
              </a:rPr>
              <a:t>il 29,6% è vittima di violenza psicologica (55 milioni).</a:t>
            </a:r>
          </a:p>
        </p:txBody>
      </p:sp>
    </p:spTree>
    <p:extLst>
      <p:ext uri="{BB962C8B-B14F-4D97-AF65-F5344CB8AC3E}">
        <p14:creationId xmlns:p14="http://schemas.microsoft.com/office/powerpoint/2010/main" val="188346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3536698-1958-4FF4-B534-6D63B6864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51648E8-CBAE-4E84-938F-B1B42B022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pic>
        <p:nvPicPr>
          <p:cNvPr id="7" name="Picture 6" descr="Coronavirus, la polmonite è solo l'icebe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10" y="1263707"/>
            <a:ext cx="5105732" cy="34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0F3165A-5226-424E-89DE-8EEDD4229964}"/>
              </a:ext>
            </a:extLst>
          </p:cNvPr>
          <p:cNvSpPr/>
          <p:nvPr/>
        </p:nvSpPr>
        <p:spPr>
          <a:xfrm>
            <a:off x="187718" y="812523"/>
            <a:ext cx="6030099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altLang="it-IT" sz="2800" dirty="0">
                <a:latin typeface="Baskerville Old Face" panose="02020602080505020303" pitchFamily="18" charset="0"/>
              </a:rPr>
              <a:t>…NON E’ NOTA MA </a:t>
            </a:r>
          </a:p>
          <a:p>
            <a:pPr algn="ctr">
              <a:lnSpc>
                <a:spcPct val="80000"/>
              </a:lnSpc>
            </a:pPr>
            <a:r>
              <a:rPr lang="it-IT" altLang="it-IT" sz="2800" dirty="0">
                <a:latin typeface="Baskerville Old Face" panose="02020602080505020303" pitchFamily="18" charset="0"/>
              </a:rPr>
              <a:t>SICURAMENTE </a:t>
            </a:r>
            <a:r>
              <a:rPr lang="it-IT" altLang="it-IT" sz="4800" dirty="0">
                <a:latin typeface="Baskerville Old Face" panose="02020602080505020303" pitchFamily="18" charset="0"/>
              </a:rPr>
              <a:t>SOTTOSTIMATA</a:t>
            </a:r>
            <a:endParaRPr lang="it-IT" altLang="it-IT" sz="2800" dirty="0">
              <a:latin typeface="Baskerville Old Face" panose="02020602080505020303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87718" y="270612"/>
            <a:ext cx="2626040" cy="448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it-IT" altLang="it-IT" sz="2800" dirty="0">
                <a:latin typeface="Baskerville Old Face" panose="02020602080505020303" pitchFamily="18" charset="0"/>
              </a:rPr>
              <a:t>FREQUENZA…</a:t>
            </a: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88968" y="2751621"/>
            <a:ext cx="11816315" cy="309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  <a:spAutoFit/>
          </a:bodyPr>
          <a:lstStyle>
            <a:lvl1pPr marL="373063" indent="-373063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500">
                <a:solidFill>
                  <a:srgbClr val="5C5C5C"/>
                </a:solidFill>
                <a:latin typeface="+mn-lt"/>
                <a:ea typeface="ＭＳ Ｐゴシック" pitchFamily="-106" charset="-128"/>
                <a:cs typeface="+mn-cs"/>
              </a:defRPr>
            </a:lvl1pPr>
            <a:lvl2pPr marL="809625" indent="-3111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rgbClr val="5C5C5C"/>
                </a:solidFill>
                <a:latin typeface="+mn-lt"/>
                <a:ea typeface="ＭＳ Ｐゴシック" pitchFamily="-106" charset="-128"/>
              </a:defRPr>
            </a:lvl2pPr>
            <a:lvl3pPr marL="1244600" indent="-249238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rgbClr val="5C5C5C"/>
                </a:solidFill>
                <a:latin typeface="+mn-lt"/>
                <a:ea typeface="ＭＳ Ｐゴシック" pitchFamily="-106" charset="-128"/>
              </a:defRPr>
            </a:lvl3pPr>
            <a:lvl4pPr marL="1700213" indent="-247650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5C5C5C"/>
                </a:solidFill>
                <a:latin typeface="+mn-lt"/>
                <a:ea typeface="ＭＳ Ｐゴシック" pitchFamily="-106" charset="-128"/>
              </a:defRPr>
            </a:lvl4pPr>
            <a:lvl5pPr marL="2157413" indent="-249238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5C5C5C"/>
                </a:solidFill>
                <a:latin typeface="+mn-lt"/>
                <a:ea typeface="ＭＳ Ｐゴシック" pitchFamily="-106" charset="-128"/>
              </a:defRPr>
            </a:lvl5pPr>
            <a:lvl6pPr marL="2614613" indent="-249238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5C5C5C"/>
                </a:solidFill>
                <a:latin typeface="+mn-lt"/>
                <a:ea typeface="ＭＳ Ｐゴシック" pitchFamily="-106" charset="-128"/>
              </a:defRPr>
            </a:lvl6pPr>
            <a:lvl7pPr marL="3071813" indent="-249238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5C5C5C"/>
                </a:solidFill>
                <a:latin typeface="+mn-lt"/>
                <a:ea typeface="ＭＳ Ｐゴシック" pitchFamily="-106" charset="-128"/>
              </a:defRPr>
            </a:lvl7pPr>
            <a:lvl8pPr marL="3529013" indent="-249238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5C5C5C"/>
                </a:solidFill>
                <a:latin typeface="+mn-lt"/>
                <a:ea typeface="ＭＳ Ｐゴシック" pitchFamily="-106" charset="-128"/>
              </a:defRPr>
            </a:lvl8pPr>
            <a:lvl9pPr marL="3986213" indent="-249238" algn="l" defTabSz="9953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rgbClr val="5C5C5C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defTabSz="914400" eaLnBrk="1" hangingPunct="1">
              <a:lnSpc>
                <a:spcPct val="90000"/>
              </a:lnSpc>
              <a:buSzPct val="135000"/>
              <a:buFont typeface="Wingdings" panose="05000000000000000000" pitchFamily="2" charset="2"/>
              <a:buChar char="§"/>
            </a:pPr>
            <a:r>
              <a:rPr lang="it-IT" altLang="it-IT" sz="2000" kern="0" dirty="0">
                <a:solidFill>
                  <a:srgbClr val="00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Carenza  di privacy</a:t>
            </a:r>
          </a:p>
          <a:p>
            <a:pPr lvl="0" defTabSz="914400" eaLnBrk="1" hangingPunct="1">
              <a:lnSpc>
                <a:spcPct val="90000"/>
              </a:lnSpc>
              <a:buSzPct val="135000"/>
              <a:buFont typeface="Wingdings" panose="05000000000000000000" pitchFamily="2" charset="2"/>
              <a:buChar char="§"/>
            </a:pPr>
            <a:r>
              <a:rPr lang="it-IT" altLang="it-IT" sz="2000" kern="0" dirty="0">
                <a:solidFill>
                  <a:srgbClr val="00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Inosservanza dei doveri di legge </a:t>
            </a:r>
          </a:p>
          <a:p>
            <a:pPr defTabSz="914400" eaLnBrk="1" hangingPunct="1">
              <a:lnSpc>
                <a:spcPct val="90000"/>
              </a:lnSpc>
              <a:buSzPct val="135000"/>
              <a:buFont typeface="Wingdings" panose="05000000000000000000" pitchFamily="2" charset="2"/>
              <a:buChar char="§"/>
            </a:pPr>
            <a:r>
              <a:rPr lang="it-IT" altLang="it-IT" sz="2000" kern="0" dirty="0">
                <a:solidFill>
                  <a:srgbClr val="00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Elevata affluenza di pazienti nei PS</a:t>
            </a:r>
          </a:p>
          <a:p>
            <a:pPr defTabSz="914400" eaLnBrk="1" hangingPunct="1">
              <a:lnSpc>
                <a:spcPct val="90000"/>
              </a:lnSpc>
              <a:buSzPct val="135000"/>
              <a:buFont typeface="Wingdings" panose="05000000000000000000" pitchFamily="2" charset="2"/>
              <a:buChar char="§"/>
            </a:pPr>
            <a:r>
              <a:rPr lang="it-IT" altLang="it-IT" sz="2000" kern="0" dirty="0">
                <a:solidFill>
                  <a:srgbClr val="00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Scetticismo sull’efficacia degli interventi</a:t>
            </a:r>
          </a:p>
          <a:p>
            <a:pPr lvl="0" defTabSz="914400" eaLnBrk="1" hangingPunct="1">
              <a:lnSpc>
                <a:spcPct val="90000"/>
              </a:lnSpc>
              <a:buSzPct val="135000"/>
              <a:buFont typeface="Wingdings" panose="05000000000000000000" pitchFamily="2" charset="2"/>
              <a:buChar char="§"/>
            </a:pPr>
            <a:r>
              <a:rPr lang="it-IT" altLang="it-IT" sz="2000" kern="0" dirty="0">
                <a:solidFill>
                  <a:srgbClr val="00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Insufficiente formazione dei medici di PS (anche pediatri) </a:t>
            </a:r>
          </a:p>
          <a:p>
            <a:pPr defTabSz="914400" eaLnBrk="1" hangingPunct="1">
              <a:lnSpc>
                <a:spcPct val="90000"/>
              </a:lnSpc>
              <a:buSzPct val="135000"/>
              <a:buFont typeface="Wingdings" panose="05000000000000000000" pitchFamily="2" charset="2"/>
              <a:buChar char="§"/>
            </a:pPr>
            <a:r>
              <a:rPr lang="it-IT" altLang="it-IT" sz="2000" kern="0" dirty="0">
                <a:solidFill>
                  <a:srgbClr val="00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Incertezza nella sua delimitazione, in ambito fisico e psichico</a:t>
            </a:r>
          </a:p>
          <a:p>
            <a:pPr lvl="0" defTabSz="914400" eaLnBrk="1" hangingPunct="1">
              <a:lnSpc>
                <a:spcPct val="90000"/>
              </a:lnSpc>
              <a:buSzPct val="135000"/>
              <a:buFont typeface="Wingdings" panose="05000000000000000000" pitchFamily="2" charset="2"/>
              <a:buChar char="§"/>
            </a:pPr>
            <a:r>
              <a:rPr lang="it-IT" altLang="it-IT" sz="2000" kern="0" dirty="0">
                <a:solidFill>
                  <a:srgbClr val="00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Assenza del rapporto di fiducia  con il bambino e i suoi  genitori </a:t>
            </a:r>
          </a:p>
          <a:p>
            <a:pPr defTabSz="914400" eaLnBrk="1" hangingPunct="1">
              <a:lnSpc>
                <a:spcPct val="90000"/>
              </a:lnSpc>
              <a:buSzPct val="135000"/>
              <a:buFont typeface="Wingdings" panose="05000000000000000000" pitchFamily="2" charset="2"/>
              <a:buChar char="§"/>
            </a:pPr>
            <a:r>
              <a:rPr lang="it-IT" altLang="it-IT" sz="2000" kern="0" dirty="0">
                <a:solidFill>
                  <a:srgbClr val="00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Resistenza psicologica ad ammettere un fenomeno ritenuto aberrante</a:t>
            </a:r>
          </a:p>
          <a:p>
            <a:pPr lvl="0" defTabSz="914400" eaLnBrk="1" hangingPunct="1">
              <a:lnSpc>
                <a:spcPct val="90000"/>
              </a:lnSpc>
              <a:buSzPct val="135000"/>
              <a:buFont typeface="Wingdings" panose="05000000000000000000" pitchFamily="2" charset="2"/>
              <a:buChar char="§"/>
            </a:pPr>
            <a:r>
              <a:rPr lang="it-IT" altLang="it-IT" sz="2000" kern="0" dirty="0">
                <a:solidFill>
                  <a:srgbClr val="000000"/>
                </a:solidFill>
                <a:latin typeface="Baskerville Old Face" panose="02020602080505020303" pitchFamily="18" charset="0"/>
                <a:ea typeface="ＭＳ Ｐゴシック" panose="020B0600070205080204" pitchFamily="34" charset="-128"/>
              </a:rPr>
              <a:t>Mascheramento da parte degli aggressori e della famiglia ed anche da parte della vittima stessa</a:t>
            </a:r>
          </a:p>
        </p:txBody>
      </p:sp>
    </p:spTree>
    <p:extLst>
      <p:ext uri="{BB962C8B-B14F-4D97-AF65-F5344CB8AC3E}">
        <p14:creationId xmlns:p14="http://schemas.microsoft.com/office/powerpoint/2010/main" val="87206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0F3165A-5226-424E-89DE-8EEDD4229964}"/>
              </a:ext>
            </a:extLst>
          </p:cNvPr>
          <p:cNvSpPr/>
          <p:nvPr/>
        </p:nvSpPr>
        <p:spPr>
          <a:xfrm>
            <a:off x="1175384" y="719390"/>
            <a:ext cx="9841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Baskerville Old Face" panose="02020602080505020303" pitchFamily="18" charset="77"/>
              </a:rPr>
              <a:t>Viene considerato abuso la presenza di </a:t>
            </a:r>
            <a:r>
              <a:rPr lang="it-IT" sz="2400" u="sng" dirty="0">
                <a:latin typeface="Baskerville Old Face" panose="02020602080505020303" pitchFamily="18" charset="77"/>
              </a:rPr>
              <a:t>almeno una delle seguenti condizioni</a:t>
            </a:r>
            <a:r>
              <a:rPr lang="it-IT" sz="2400" dirty="0">
                <a:latin typeface="Baskerville Old Face" panose="02020602080505020303" pitchFamily="18" charset="77"/>
              </a:rPr>
              <a:t>: </a:t>
            </a:r>
            <a:endParaRPr lang="it-IT" sz="2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3536698-1958-4FF4-B534-6D63B6864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0"/>
            <a:ext cx="1115665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51648E8-CBAE-4E84-938F-B1B42B0228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FD416C5-3A58-9E42-96F4-537B99186BDD}"/>
              </a:ext>
            </a:extLst>
          </p:cNvPr>
          <p:cNvSpPr/>
          <p:nvPr/>
        </p:nvSpPr>
        <p:spPr>
          <a:xfrm>
            <a:off x="1175383" y="1667842"/>
            <a:ext cx="4920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latin typeface="Baskerville Old Face" panose="02020602080505020303" pitchFamily="18" charset="77"/>
              </a:rPr>
              <a:t>Patologia delle cure: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Baskerville Old Face" panose="02020602080505020303" pitchFamily="18" charset="77"/>
              </a:rPr>
              <a:t>Incuria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Baskerville Old Face" panose="02020602080505020303" pitchFamily="18" charset="77"/>
              </a:rPr>
              <a:t>Discuria</a:t>
            </a:r>
            <a:endParaRPr lang="it-IT" sz="2400" dirty="0">
              <a:latin typeface="Baskerville Old Face" panose="02020602080505020303" pitchFamily="18" charset="77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latin typeface="Baskerville Old Face" panose="02020602080505020303" pitchFamily="18" charset="77"/>
              </a:rPr>
              <a:t>Ipercura</a:t>
            </a:r>
            <a:r>
              <a:rPr lang="it-IT" sz="2400" dirty="0">
                <a:latin typeface="Baskerville Old Face" panose="02020602080505020303" pitchFamily="18" charset="77"/>
              </a:rPr>
              <a:t> </a:t>
            </a:r>
          </a:p>
          <a:p>
            <a:pPr marL="342900" indent="-342900">
              <a:buFontTx/>
              <a:buChar char="-"/>
            </a:pPr>
            <a:endParaRPr lang="it-IT" sz="2400" dirty="0">
              <a:latin typeface="Baskerville Old Face" panose="02020602080505020303" pitchFamily="18" charset="7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latin typeface="Baskerville Old Face" panose="02020602080505020303" pitchFamily="18" charset="77"/>
              </a:rPr>
              <a:t>Maltrattamento propriamente detto: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Baskerville Old Face" panose="02020602080505020303" pitchFamily="18" charset="77"/>
              </a:rPr>
              <a:t>Fisico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latin typeface="Baskerville Old Face" panose="02020602080505020303" pitchFamily="18" charset="77"/>
              </a:rPr>
              <a:t>Psichico</a:t>
            </a:r>
          </a:p>
          <a:p>
            <a:pPr lvl="1"/>
            <a:endParaRPr lang="it-IT" sz="2400" dirty="0">
              <a:latin typeface="Baskerville Old Face" panose="02020602080505020303" pitchFamily="18" charset="77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400" dirty="0">
                <a:latin typeface="Baskerville Old Face" panose="02020602080505020303" pitchFamily="18" charset="77"/>
              </a:rPr>
              <a:t>Abuso sessuale</a:t>
            </a:r>
          </a:p>
        </p:txBody>
      </p:sp>
      <p:pic>
        <p:nvPicPr>
          <p:cNvPr id="2050" name="Picture 2" descr="Homer Simpson E Bart - AZ Color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634" y="1838110"/>
            <a:ext cx="2907701" cy="298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04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EA9B2A67-F7CC-42C8-8B1C-8ACB5D08C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1872"/>
            <a:ext cx="1115665" cy="71939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6A14E55-BC7B-484F-BEFB-6557824A7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F65EB78-E0E6-3749-BE8B-241819186A7B}"/>
              </a:ext>
            </a:extLst>
          </p:cNvPr>
          <p:cNvSpPr/>
          <p:nvPr/>
        </p:nvSpPr>
        <p:spPr>
          <a:xfrm>
            <a:off x="1495422" y="2065286"/>
            <a:ext cx="9201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Baskerville Old Face" panose="02020602080505020303" pitchFamily="18" charset="77"/>
              </a:rPr>
              <a:t>L’attività di rilevazione dei casi di abuso misconosciuti è molto importante.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19078AA-15AA-4C4E-B388-375E25D0F5F5}"/>
              </a:ext>
            </a:extLst>
          </p:cNvPr>
          <p:cNvSpPr/>
          <p:nvPr/>
        </p:nvSpPr>
        <p:spPr>
          <a:xfrm>
            <a:off x="5367271" y="2638275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Baskerville Old Face" panose="02020602080505020303" pitchFamily="18" charset="77"/>
              </a:rPr>
              <a:t> </a:t>
            </a:r>
          </a:p>
        </p:txBody>
      </p:sp>
      <p:pic>
        <p:nvPicPr>
          <p:cNvPr id="1026" name="Picture 2" descr="Immagine non trovata">
            <a:extLst>
              <a:ext uri="{FF2B5EF4-FFF2-40B4-BE49-F238E27FC236}">
                <a16:creationId xmlns:a16="http://schemas.microsoft.com/office/drawing/2014/main" id="{1D633134-7685-3448-99F0-3F62F9B08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606707"/>
            <a:ext cx="571500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A56F760-F2B1-074D-A3CD-B25C4576DE56}"/>
              </a:ext>
            </a:extLst>
          </p:cNvPr>
          <p:cNvSpPr/>
          <p:nvPr/>
        </p:nvSpPr>
        <p:spPr>
          <a:xfrm>
            <a:off x="172175" y="3078661"/>
            <a:ext cx="664316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dirty="0">
                <a:latin typeface="Baskerville Old Face" panose="02020602080505020303" pitchFamily="18" charset="77"/>
              </a:rPr>
              <a:t>“ </a:t>
            </a:r>
            <a:r>
              <a:rPr lang="it-IT" sz="4000" b="1" dirty="0">
                <a:latin typeface="Baskerville Old Face" panose="02020602080505020303" pitchFamily="18" charset="77"/>
              </a:rPr>
              <a:t>TUTELA DELL’INFANZIA</a:t>
            </a:r>
            <a:endParaRPr lang="it-IT" sz="4000" dirty="0">
              <a:latin typeface="Baskerville Old Face" panose="02020602080505020303" pitchFamily="18" charset="77"/>
            </a:endParaRPr>
          </a:p>
          <a:p>
            <a:pPr algn="ctr"/>
            <a:r>
              <a:rPr lang="it-IT" sz="4000" b="1" dirty="0">
                <a:latin typeface="Baskerville Old Face" panose="02020602080505020303" pitchFamily="18" charset="77"/>
              </a:rPr>
              <a:t>E </a:t>
            </a:r>
          </a:p>
          <a:p>
            <a:pPr algn="ctr"/>
            <a:r>
              <a:rPr lang="it-IT" sz="4000" b="1" dirty="0">
                <a:latin typeface="Baskerville Old Face" panose="02020602080505020303" pitchFamily="18" charset="77"/>
              </a:rPr>
              <a:t>DELL’ETA’ EVOLUTIVA</a:t>
            </a:r>
            <a:r>
              <a:rPr lang="it-IT" sz="4000" dirty="0">
                <a:latin typeface="Baskerville Old Face" panose="02020602080505020303" pitchFamily="18" charset="77"/>
              </a:rPr>
              <a:t>”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80" y="97010"/>
            <a:ext cx="2054997" cy="205499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F65EB78-E0E6-3749-BE8B-241819186A7B}"/>
              </a:ext>
            </a:extLst>
          </p:cNvPr>
          <p:cNvSpPr/>
          <p:nvPr/>
        </p:nvSpPr>
        <p:spPr>
          <a:xfrm>
            <a:off x="2906977" y="590062"/>
            <a:ext cx="63780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dirty="0">
                <a:latin typeface="Baskerville Old Face" panose="02020602080505020303" pitchFamily="18" charset="77"/>
              </a:rPr>
              <a:t>L’ESPERIENZA IN OPBG:</a:t>
            </a:r>
          </a:p>
        </p:txBody>
      </p:sp>
    </p:spTree>
    <p:extLst>
      <p:ext uri="{BB962C8B-B14F-4D97-AF65-F5344CB8AC3E}">
        <p14:creationId xmlns:p14="http://schemas.microsoft.com/office/powerpoint/2010/main" val="23524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DA0AC66-FE50-4F00-B94D-4EA53E93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1872"/>
            <a:ext cx="1115665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B723D0B-EAEE-426C-AEA8-FCE1D91AB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7E2126B-4E57-414B-8EA6-3D6E7F68BEAF}"/>
              </a:ext>
            </a:extLst>
          </p:cNvPr>
          <p:cNvSpPr/>
          <p:nvPr/>
        </p:nvSpPr>
        <p:spPr>
          <a:xfrm>
            <a:off x="568555" y="440921"/>
            <a:ext cx="103730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Baskerville Old Face" panose="02020602080505020303" pitchFamily="18" charset="77"/>
              </a:rPr>
              <a:t>INDICATORI DI SCREENING - FATTORI DI RISCHIO PER LA TUTELA DELL’INFANZIA E DELL’ETÀ EVOLUTIVA </a:t>
            </a:r>
          </a:p>
          <a:p>
            <a:pPr algn="ctr"/>
            <a:endParaRPr lang="it-IT" sz="2400" b="1" dirty="0">
              <a:latin typeface="Baskerville Old Face" panose="02020602080505020303" pitchFamily="18" charset="77"/>
            </a:endParaRPr>
          </a:p>
          <a:p>
            <a:r>
              <a:rPr lang="it-IT" sz="2400" b="1" dirty="0">
                <a:latin typeface="Baskerville Old Face" panose="02020602080505020303" pitchFamily="18" charset="77"/>
              </a:rPr>
              <a:t>•</a:t>
            </a:r>
            <a:r>
              <a:rPr lang="it-IT" sz="2400" dirty="0">
                <a:latin typeface="Baskerville Old Face" panose="02020602080505020303" pitchFamily="18" charset="77"/>
              </a:rPr>
              <a:t>Incongruenze anamnestiche: anamnesi che non spiega le cause delle lesioni o delle patologie rilevate, anamnesi incoerente sulla causa delle lesioni, anamnesi non compatibile con l’obiettività clinica rilevata;</a:t>
            </a:r>
            <a:br>
              <a:rPr lang="it-IT" sz="2400" dirty="0">
                <a:latin typeface="Baskerville Old Face" panose="02020602080505020303" pitchFamily="18" charset="77"/>
              </a:rPr>
            </a:br>
            <a:r>
              <a:rPr lang="it-IT" sz="2400" dirty="0">
                <a:latin typeface="Baskerville Old Face" panose="02020602080505020303" pitchFamily="18" charset="77"/>
              </a:rPr>
              <a:t>•Dichiarazione (degli accompagnatori del minore) di un sospetto abuso, violenze domestiche, molestie o violenze sessuali;</a:t>
            </a:r>
            <a:br>
              <a:rPr lang="it-IT" sz="2400" dirty="0">
                <a:latin typeface="Baskerville Old Face" panose="02020602080505020303" pitchFamily="18" charset="77"/>
              </a:rPr>
            </a:br>
            <a:r>
              <a:rPr lang="it-IT" sz="2400" dirty="0">
                <a:latin typeface="Baskerville Old Face" panose="02020602080505020303" pitchFamily="18" charset="77"/>
              </a:rPr>
              <a:t>•Bambino esposto all’uso di sostanze stupefacenti;</a:t>
            </a:r>
            <a:br>
              <a:rPr lang="it-IT" sz="2400" dirty="0">
                <a:latin typeface="Baskerville Old Face" panose="02020602080505020303" pitchFamily="18" charset="77"/>
              </a:rPr>
            </a:br>
            <a:r>
              <a:rPr lang="it-IT" sz="2400" dirty="0">
                <a:latin typeface="Baskerville Old Face" panose="02020602080505020303" pitchFamily="18" charset="77"/>
              </a:rPr>
              <a:t>•Storia di precedenti abusi o di violenze domestiche;</a:t>
            </a:r>
            <a:br>
              <a:rPr lang="it-IT" sz="2400" dirty="0">
                <a:latin typeface="Baskerville Old Face" panose="02020602080505020303" pitchFamily="18" charset="77"/>
              </a:rPr>
            </a:br>
            <a:r>
              <a:rPr lang="it-IT" sz="2400" dirty="0">
                <a:latin typeface="Baskerville Old Face" panose="02020602080505020303" pitchFamily="18" charset="77"/>
              </a:rPr>
              <a:t>•Bambino in condizioni di abbandono, o con genitori cui sia sospesa la responsabilità genitoriale </a:t>
            </a:r>
          </a:p>
          <a:p>
            <a:r>
              <a:rPr lang="it-IT" sz="2400" dirty="0">
                <a:latin typeface="Baskerville Old Face" panose="02020602080505020303" pitchFamily="18" charset="77"/>
              </a:rPr>
              <a:t>•Grave trascuratezza fisica che provochi condizioni patologiche del minore (patologia delle cure) </a:t>
            </a:r>
          </a:p>
        </p:txBody>
      </p:sp>
    </p:spTree>
    <p:extLst>
      <p:ext uri="{BB962C8B-B14F-4D97-AF65-F5344CB8AC3E}">
        <p14:creationId xmlns:p14="http://schemas.microsoft.com/office/powerpoint/2010/main" val="67494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DA0AC66-FE50-4F00-B94D-4EA53E935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335" y="1872"/>
            <a:ext cx="1115665" cy="719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B723D0B-EAEE-426C-AEA8-FCE1D91AB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40282"/>
            <a:ext cx="12192001" cy="91771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97E2126B-4E57-414B-8EA6-3D6E7F68BEAF}"/>
              </a:ext>
            </a:extLst>
          </p:cNvPr>
          <p:cNvSpPr/>
          <p:nvPr/>
        </p:nvSpPr>
        <p:spPr>
          <a:xfrm>
            <a:off x="416894" y="219575"/>
            <a:ext cx="105270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Baskerville Old Face" panose="02020602080505020303" pitchFamily="18" charset="77"/>
              </a:rPr>
              <a:t>INDICATORI DI SCREENING - FATTORI DI RISCHIO PER LA TUTELA DELL’INFANZIA E DELL’ETÀ EVOLUTIVA </a:t>
            </a:r>
          </a:p>
          <a:p>
            <a:pPr algn="ctr"/>
            <a:endParaRPr lang="it-IT" sz="2400" b="1" dirty="0">
              <a:latin typeface="Baskerville Old Face" panose="02020602080505020303" pitchFamily="18" charset="77"/>
            </a:endParaRPr>
          </a:p>
          <a:p>
            <a:r>
              <a:rPr lang="it-IT" sz="2400" dirty="0">
                <a:latin typeface="Baskerville Old Face" panose="02020602080505020303" pitchFamily="18" charset="77"/>
              </a:rPr>
              <a:t>•Evidente e grave mancanza di tempestività di cure mediche e/o mancato rispetto di cure mediche specificamente raccomandate, con pregiudizio per la salute di un minore:</a:t>
            </a:r>
            <a:br>
              <a:rPr lang="it-IT" sz="2400" dirty="0">
                <a:latin typeface="Baskerville Old Face" panose="02020602080505020303" pitchFamily="18" charset="77"/>
              </a:rPr>
            </a:br>
            <a:r>
              <a:rPr lang="it-IT" sz="2400" dirty="0">
                <a:latin typeface="Baskerville Old Face" panose="02020602080505020303" pitchFamily="18" charset="77"/>
              </a:rPr>
              <a:t>•Ecchimosi inspiegabili;</a:t>
            </a:r>
            <a:br>
              <a:rPr lang="it-IT" sz="2400" dirty="0">
                <a:latin typeface="Baskerville Old Face" panose="02020602080505020303" pitchFamily="18" charset="77"/>
              </a:rPr>
            </a:br>
            <a:r>
              <a:rPr lang="it-IT" sz="2400" dirty="0">
                <a:latin typeface="Baskerville Old Face" panose="02020602080505020303" pitchFamily="18" charset="77"/>
              </a:rPr>
              <a:t>•Ustioni inspiegabili o estese a più del 10% della superficie corporea, ustione da sigaretta, ustioni sui genitali;</a:t>
            </a:r>
            <a:br>
              <a:rPr lang="it-IT" sz="2400" dirty="0">
                <a:latin typeface="Baskerville Old Face" panose="02020602080505020303" pitchFamily="18" charset="77"/>
              </a:rPr>
            </a:br>
            <a:r>
              <a:rPr lang="it-IT" sz="2400" b="1" dirty="0">
                <a:latin typeface="Baskerville Old Face" panose="02020602080505020303" pitchFamily="18" charset="77"/>
              </a:rPr>
              <a:t>•</a:t>
            </a:r>
            <a:r>
              <a:rPr lang="it-IT" sz="2400" dirty="0">
                <a:latin typeface="Baskerville Old Face" panose="02020602080505020303" pitchFamily="18" charset="77"/>
              </a:rPr>
              <a:t>Evidenza di lesioni traumatiche multiple avvenute in tempi diversi (lesioni policrone), non riconducibili alle consuete attività ludico-sportive, in particolare se sotto i 3 anni;</a:t>
            </a:r>
            <a:br>
              <a:rPr lang="it-IT" sz="2400" dirty="0">
                <a:latin typeface="Baskerville Old Face" panose="02020602080505020303" pitchFamily="18" charset="77"/>
              </a:rPr>
            </a:br>
            <a:r>
              <a:rPr lang="it-IT" sz="2400" dirty="0">
                <a:latin typeface="Baskerville Old Face" panose="02020602080505020303" pitchFamily="18" charset="77"/>
              </a:rPr>
              <a:t>•Fratture sotto l’anno di vita senza storia coerente;</a:t>
            </a:r>
            <a:br>
              <a:rPr lang="it-IT" sz="2400" dirty="0">
                <a:latin typeface="Baskerville Old Face" panose="02020602080505020303" pitchFamily="18" charset="77"/>
              </a:rPr>
            </a:br>
            <a:r>
              <a:rPr lang="it-IT" sz="2400" dirty="0">
                <a:latin typeface="Baskerville Old Face" panose="02020602080505020303" pitchFamily="18" charset="77"/>
              </a:rPr>
              <a:t>•Annegamento, asfissie meccaniche violente;</a:t>
            </a:r>
            <a:br>
              <a:rPr lang="it-IT" sz="2400" dirty="0">
                <a:latin typeface="Baskerville Old Face" panose="02020602080505020303" pitchFamily="18" charset="77"/>
              </a:rPr>
            </a:br>
            <a:r>
              <a:rPr lang="it-IT" sz="2400" dirty="0">
                <a:latin typeface="Baskerville Old Face" panose="02020602080505020303" pitchFamily="18" charset="77"/>
              </a:rPr>
              <a:t>• Precipitazione.</a:t>
            </a:r>
          </a:p>
        </p:txBody>
      </p:sp>
    </p:spTree>
    <p:extLst>
      <p:ext uri="{BB962C8B-B14F-4D97-AF65-F5344CB8AC3E}">
        <p14:creationId xmlns:p14="http://schemas.microsoft.com/office/powerpoint/2010/main" val="401668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34824201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1164</Words>
  <Application>Microsoft Macintosh PowerPoint</Application>
  <PresentationFormat>Widescreen</PresentationFormat>
  <Paragraphs>175</Paragraphs>
  <Slides>21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Baskerville Old Face</vt:lpstr>
      <vt:lpstr>Calibri</vt:lpstr>
      <vt:lpstr>Calibri Light</vt:lpstr>
      <vt:lpstr>Times New Roman</vt:lpstr>
      <vt:lpstr>Wingdings</vt:lpstr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PERCORSI ASSISTENZIALI NEI CASI DI SOSPETTA/ACCERTATA CONDIZIONE DI ABUSO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Chantal Di Segni</cp:lastModifiedBy>
  <cp:revision>352</cp:revision>
  <dcterms:created xsi:type="dcterms:W3CDTF">2019-03-19T14:17:28Z</dcterms:created>
  <dcterms:modified xsi:type="dcterms:W3CDTF">2021-03-24T21:54:08Z</dcterms:modified>
</cp:coreProperties>
</file>