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29" r:id="rId2"/>
    <p:sldId id="304" r:id="rId3"/>
    <p:sldId id="330" r:id="rId4"/>
    <p:sldId id="344" r:id="rId5"/>
    <p:sldId id="345" r:id="rId6"/>
    <p:sldId id="346" r:id="rId7"/>
    <p:sldId id="347" r:id="rId8"/>
    <p:sldId id="353" r:id="rId9"/>
    <p:sldId id="348" r:id="rId10"/>
    <p:sldId id="350" r:id="rId11"/>
    <p:sldId id="331" r:id="rId12"/>
    <p:sldId id="355" r:id="rId13"/>
    <p:sldId id="354" r:id="rId14"/>
    <p:sldId id="332" r:id="rId15"/>
    <p:sldId id="356" r:id="rId16"/>
    <p:sldId id="357" r:id="rId17"/>
  </p:sldIdLst>
  <p:sldSz cx="9144000" cy="6858000" type="screen4x3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berto" initials="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48C9F4A-9626-4B66-AB91-B08017AA5340}" type="datetimeFigureOut">
              <a:rPr lang="it-IT"/>
              <a:pPr>
                <a:defRPr/>
              </a:pPr>
              <a:t>22/03/2021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DC9517F-88C8-4545-8BC2-A4C3210733D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49138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17971-5DCA-4F09-B467-4405744470BC}" type="datetimeFigureOut">
              <a:rPr lang="it-IT"/>
              <a:pPr>
                <a:defRPr/>
              </a:pPr>
              <a:t>22/03/2021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D00B4-81F3-40DB-9343-F8F88CC0A63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99208-6007-43CA-B53D-309DA5A0EA45}" type="datetimeFigureOut">
              <a:rPr lang="it-IT"/>
              <a:pPr>
                <a:defRPr/>
              </a:pPr>
              <a:t>22/03/2021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C8E4C-AD39-4B33-9479-834DAABD323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754B1-C967-4897-A5B8-AC373C39249A}" type="datetimeFigureOut">
              <a:rPr lang="it-IT"/>
              <a:pPr>
                <a:defRPr/>
              </a:pPr>
              <a:t>22/03/2021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F21C6-ED1B-463F-AE4E-90608F824AE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DC8E9-3F5B-4617-BC8D-74098BB3EB09}" type="datetimeFigureOut">
              <a:rPr lang="it-IT"/>
              <a:pPr>
                <a:defRPr/>
              </a:pPr>
              <a:t>22/03/2021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2DA55-DA79-4681-9640-9229E17BA30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B268A-E17D-42C0-B6F9-048605C9BD74}" type="datetimeFigureOut">
              <a:rPr lang="it-IT"/>
              <a:pPr>
                <a:defRPr/>
              </a:pPr>
              <a:t>22/03/2021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CBE15-4918-4C10-B3E0-B5621023E64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03B16-204A-486C-8698-B2E59948972E}" type="datetimeFigureOut">
              <a:rPr lang="it-IT"/>
              <a:pPr>
                <a:defRPr/>
              </a:pPr>
              <a:t>22/03/2021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C30C33-7D0F-4C61-A084-54CD5E60F32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77DEE-4C44-4789-BA31-2823DFE5C104}" type="datetimeFigureOut">
              <a:rPr lang="it-IT"/>
              <a:pPr>
                <a:defRPr/>
              </a:pPr>
              <a:t>22/03/2021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6A967-D03E-4AE4-B07A-A79CE1D0682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AA633-33A5-4312-871D-C89A6EE9BCAD}" type="datetimeFigureOut">
              <a:rPr lang="it-IT"/>
              <a:pPr>
                <a:defRPr/>
              </a:pPr>
              <a:t>22/03/2021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9F041-91B4-41C3-A3A5-6F160795B97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58BB1-6365-4238-B9C9-BAF8AEDDCCD2}" type="datetimeFigureOut">
              <a:rPr lang="it-IT"/>
              <a:pPr>
                <a:defRPr/>
              </a:pPr>
              <a:t>22/03/2021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4844F-A390-43D3-9D9A-EDC5597C42C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B42E5-A51D-4011-86C8-90F23FB6A63A}" type="datetimeFigureOut">
              <a:rPr lang="it-IT"/>
              <a:pPr>
                <a:defRPr/>
              </a:pPr>
              <a:t>22/03/2021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1ACDA-62E1-4F7F-8171-75782A03578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4AADC-67D7-4635-BFD9-DA63E05E84A5}" type="datetimeFigureOut">
              <a:rPr lang="it-IT"/>
              <a:pPr>
                <a:defRPr/>
              </a:pPr>
              <a:t>22/03/2021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6C5DC-2389-4611-A891-DD7239C0DBF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3B00C29-3944-4A3E-96F2-880221E9958D}" type="datetimeFigureOut">
              <a:rPr lang="it-IT"/>
              <a:pPr>
                <a:defRPr/>
              </a:pPr>
              <a:t>22/03/2021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5FF835-746F-41AE-B929-9C2158B7812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40282"/>
            <a:ext cx="9144001" cy="917717"/>
          </a:xfrm>
          <a:prstGeom prst="rect">
            <a:avLst/>
          </a:prstGeom>
        </p:spPr>
      </p:pic>
      <p:sp>
        <p:nvSpPr>
          <p:cNvPr id="3" name="Titolo 1"/>
          <p:cNvSpPr txBox="1">
            <a:spLocks/>
          </p:cNvSpPr>
          <p:nvPr/>
        </p:nvSpPr>
        <p:spPr>
          <a:xfrm>
            <a:off x="687507" y="260648"/>
            <a:ext cx="7916941" cy="55446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/>
          </a:p>
          <a:p>
            <a:endParaRPr lang="it-IT" sz="2800" b="1" dirty="0"/>
          </a:p>
          <a:p>
            <a:endParaRPr lang="it-IT" sz="2800" b="1" dirty="0"/>
          </a:p>
          <a:p>
            <a:endParaRPr lang="it-IT" sz="2800" b="1" dirty="0"/>
          </a:p>
          <a:p>
            <a:r>
              <a:rPr lang="it-IT" altLang="it-IT" sz="2400" b="1" dirty="0">
                <a:latin typeface="Comic Sans MS" panose="030F0702030302020204" pitchFamily="66" charset="0"/>
              </a:rPr>
              <a:t>SCHEDA PROBLEMA PRINCIPALE: CEFALEA</a:t>
            </a:r>
          </a:p>
        </p:txBody>
      </p:sp>
      <p:sp>
        <p:nvSpPr>
          <p:cNvPr id="6" name="Segnaposto contenuto 2"/>
          <p:cNvSpPr txBox="1">
            <a:spLocks/>
          </p:cNvSpPr>
          <p:nvPr/>
        </p:nvSpPr>
        <p:spPr bwMode="auto">
          <a:xfrm>
            <a:off x="2547991" y="4685015"/>
            <a:ext cx="4587400" cy="1042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altLang="it-IT" sz="1600" b="1" dirty="0">
                <a:solidFill>
                  <a:schemeClr val="tx1"/>
                </a:solidFill>
                <a:latin typeface="Comic Sans MS" panose="030F0702030302020204" pitchFamily="66" charset="0"/>
              </a:rPr>
              <a:t>Dott.ssa Caterina Tranne</a:t>
            </a:r>
          </a:p>
          <a:p>
            <a:r>
              <a:rPr lang="it-IT" sz="1600" b="1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Coordinamento Regionale Triage </a:t>
            </a:r>
          </a:p>
          <a:p>
            <a:r>
              <a:rPr lang="it-IT" altLang="it-IT" sz="1600" b="1">
                <a:solidFill>
                  <a:schemeClr val="tx1"/>
                </a:solidFill>
                <a:latin typeface="Comic Sans MS" panose="030F0702030302020204" pitchFamily="66" charset="0"/>
              </a:rPr>
              <a:t>24 </a:t>
            </a:r>
            <a:r>
              <a:rPr lang="it-IT" altLang="it-IT" sz="1600" b="1" dirty="0">
                <a:solidFill>
                  <a:schemeClr val="tx1"/>
                </a:solidFill>
                <a:latin typeface="Comic Sans MS" panose="030F0702030302020204" pitchFamily="66" charset="0"/>
              </a:rPr>
              <a:t>-25 Marzo 2021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AB5408E6-BA67-4D77-A017-78498688B3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752" y="425302"/>
            <a:ext cx="4917194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615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40282"/>
            <a:ext cx="9144001" cy="91771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35" y="1872"/>
            <a:ext cx="1115665" cy="719390"/>
          </a:xfrm>
          <a:prstGeom prst="rect">
            <a:avLst/>
          </a:prstGeom>
        </p:spPr>
      </p:pic>
      <p:sp>
        <p:nvSpPr>
          <p:cNvPr id="6" name="Titolo 1">
            <a:extLst>
              <a:ext uri="{FF2B5EF4-FFF2-40B4-BE49-F238E27FC236}">
                <a16:creationId xmlns:a16="http://schemas.microsoft.com/office/drawing/2014/main" id="{167ECCDC-2BC5-4AA2-B9B1-270D59678DED}"/>
              </a:ext>
            </a:extLst>
          </p:cNvPr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it-IT" altLang="it-IT" sz="2000" b="1">
                <a:latin typeface="Comic Sans MS" panose="030F0702030302020204" pitchFamily="66" charset="0"/>
              </a:rPr>
              <a:t>CEFALEA</a:t>
            </a:r>
            <a:endParaRPr lang="it-IT" sz="2000" dirty="0"/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0BD9CF34-5EA8-46E8-82C2-5311090AF4DE}"/>
              </a:ext>
            </a:extLst>
          </p:cNvPr>
          <p:cNvSpPr txBox="1">
            <a:spLocks/>
          </p:cNvSpPr>
          <p:nvPr/>
        </p:nvSpPr>
        <p:spPr bwMode="auto">
          <a:xfrm>
            <a:off x="457200" y="1916831"/>
            <a:ext cx="8229600" cy="1440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altLang="it-IT" sz="4000" b="1" dirty="0">
                <a:latin typeface="Comic Sans MS" panose="030F0702030302020204" pitchFamily="66" charset="0"/>
              </a:rPr>
              <a:t>         </a:t>
            </a:r>
          </a:p>
          <a:p>
            <a:r>
              <a:rPr lang="it-IT" altLang="it-IT" sz="4000" b="1" dirty="0">
                <a:latin typeface="Comic Sans MS" panose="030F0702030302020204" pitchFamily="66" charset="0"/>
              </a:rPr>
              <a:t>   </a:t>
            </a:r>
            <a:r>
              <a:rPr lang="it-IT" altLang="it-IT" sz="4000" b="1" dirty="0">
                <a:solidFill>
                  <a:schemeClr val="tx1"/>
                </a:solidFill>
                <a:latin typeface="Comic Sans MS" panose="030F0702030302020204" pitchFamily="66" charset="0"/>
              </a:rPr>
              <a:t>CASI</a:t>
            </a:r>
            <a:r>
              <a:rPr lang="it-IT" altLang="it-IT" sz="4000" b="1" dirty="0">
                <a:latin typeface="Comic Sans MS" panose="030F0702030302020204" pitchFamily="66" charset="0"/>
              </a:rPr>
              <a:t> </a:t>
            </a:r>
            <a:r>
              <a:rPr lang="it-IT" altLang="it-IT" sz="4000" b="1" dirty="0">
                <a:solidFill>
                  <a:schemeClr val="tx1"/>
                </a:solidFill>
                <a:latin typeface="Comic Sans MS" panose="030F0702030302020204" pitchFamily="66" charset="0"/>
              </a:rPr>
              <a:t>CLINICI</a:t>
            </a:r>
          </a:p>
          <a:p>
            <a:endParaRPr lang="it-IT" sz="4000" b="1" dirty="0">
              <a:latin typeface="Comic Sans MS" panose="030F0702030302020204" pitchFamily="66" charset="0"/>
            </a:endParaRPr>
          </a:p>
          <a:p>
            <a:endParaRPr lang="it-IT" sz="4000" dirty="0"/>
          </a:p>
        </p:txBody>
      </p:sp>
      <p:sp>
        <p:nvSpPr>
          <p:cNvPr id="2" name="Freccia a destra 1">
            <a:extLst>
              <a:ext uri="{FF2B5EF4-FFF2-40B4-BE49-F238E27FC236}">
                <a16:creationId xmlns:a16="http://schemas.microsoft.com/office/drawing/2014/main" id="{3B805322-0E72-421B-B3D1-7B37231455E6}"/>
              </a:ext>
            </a:extLst>
          </p:cNvPr>
          <p:cNvSpPr/>
          <p:nvPr/>
        </p:nvSpPr>
        <p:spPr>
          <a:xfrm>
            <a:off x="6084168" y="352623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12083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40282"/>
            <a:ext cx="9144001" cy="91771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35" y="1872"/>
            <a:ext cx="1115665" cy="719390"/>
          </a:xfrm>
          <a:prstGeom prst="rect">
            <a:avLst/>
          </a:prstGeom>
        </p:spPr>
      </p:pic>
      <p:sp>
        <p:nvSpPr>
          <p:cNvPr id="6" name="Titolo 1">
            <a:extLst>
              <a:ext uri="{FF2B5EF4-FFF2-40B4-BE49-F238E27FC236}">
                <a16:creationId xmlns:a16="http://schemas.microsoft.com/office/drawing/2014/main" id="{167ECCDC-2BC5-4AA2-B9B1-270D59678DED}"/>
              </a:ext>
            </a:extLst>
          </p:cNvPr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it-IT" altLang="it-IT" sz="2000" b="1">
                <a:latin typeface="Comic Sans MS" panose="030F0702030302020204" pitchFamily="66" charset="0"/>
              </a:rPr>
              <a:t>CEFALEA</a:t>
            </a:r>
            <a:endParaRPr lang="it-IT" sz="2000" dirty="0"/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3FB946D5-EB59-4BE1-890B-D59F74F59B1E}"/>
              </a:ext>
            </a:extLst>
          </p:cNvPr>
          <p:cNvSpPr txBox="1">
            <a:spLocks/>
          </p:cNvSpPr>
          <p:nvPr/>
        </p:nvSpPr>
        <p:spPr bwMode="auto">
          <a:xfrm>
            <a:off x="179512" y="1012690"/>
            <a:ext cx="8784976" cy="522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it-IT" sz="2000" dirty="0">
              <a:solidFill>
                <a:schemeClr val="tx1"/>
              </a:solidFill>
            </a:endParaRPr>
          </a:p>
          <a:p>
            <a:pPr algn="l">
              <a:buFont typeface="Wingdings" panose="05000000000000000000" pitchFamily="2" charset="2"/>
              <a:buChar char="ü"/>
            </a:pPr>
            <a:r>
              <a:rPr lang="it-IT" sz="2000" dirty="0">
                <a:solidFill>
                  <a:schemeClr val="tx1"/>
                </a:solidFill>
              </a:rPr>
              <a:t>Paziente di sesso femminile, di 24 anni, impiegata, nubile, non figli. Si reca in pronto soccorso per cefalea .</a:t>
            </a:r>
          </a:p>
          <a:p>
            <a:pPr algn="l"/>
            <a:r>
              <a:rPr lang="it-IT" sz="2000" dirty="0">
                <a:solidFill>
                  <a:schemeClr val="tx1"/>
                </a:solidFill>
              </a:rPr>
              <a:t>Segue dieta libera, non fuma, non beve abitualmente alcolici. </a:t>
            </a:r>
          </a:p>
          <a:p>
            <a:pPr algn="l">
              <a:buFont typeface="Wingdings" panose="05000000000000000000" pitchFamily="2" charset="2"/>
              <a:buChar char="ü"/>
            </a:pPr>
            <a:r>
              <a:rPr lang="it-IT" sz="2000" dirty="0">
                <a:solidFill>
                  <a:schemeClr val="tx1"/>
                </a:solidFill>
              </a:rPr>
              <a:t>Riferisce  pregressi disturbi d’ansia con attacchi di panico. </a:t>
            </a:r>
          </a:p>
          <a:p>
            <a:pPr algn="l"/>
            <a:r>
              <a:rPr lang="it-IT" sz="2000" dirty="0">
                <a:solidFill>
                  <a:schemeClr val="tx1"/>
                </a:solidFill>
              </a:rPr>
              <a:t>Non assume farmaci eccetto contraccettivo. </a:t>
            </a:r>
          </a:p>
          <a:p>
            <a:pPr algn="l">
              <a:buFont typeface="Wingdings" panose="05000000000000000000" pitchFamily="2" charset="2"/>
              <a:buChar char="ü"/>
            </a:pPr>
            <a:r>
              <a:rPr lang="it-IT" sz="2000" dirty="0">
                <a:solidFill>
                  <a:schemeClr val="tx1"/>
                </a:solidFill>
              </a:rPr>
              <a:t>Dall’anamnesi emerge che da circa 4 anni soffre di crisi ricorrenti  di cefalea pulsante, della durata di alcune ore. Le crisi si presentano durante il ciclo.</a:t>
            </a:r>
          </a:p>
          <a:p>
            <a:pPr algn="l"/>
            <a:endParaRPr lang="it-IT" sz="2000" dirty="0">
              <a:solidFill>
                <a:schemeClr val="tx1"/>
              </a:solidFill>
            </a:endParaRPr>
          </a:p>
          <a:p>
            <a:pPr algn="l"/>
            <a:r>
              <a:rPr lang="it-IT" sz="2000" dirty="0">
                <a:solidFill>
                  <a:schemeClr val="tx1"/>
                </a:solidFill>
              </a:rPr>
              <a:t>PV: 150/90 - FC 80 – FR 19 – GCS 15 – TC no – DOLORE 2</a:t>
            </a:r>
          </a:p>
          <a:p>
            <a:pPr algn="l"/>
            <a:r>
              <a:rPr lang="it-IT" sz="2000" dirty="0">
                <a:solidFill>
                  <a:schemeClr val="tx1"/>
                </a:solidFill>
              </a:rPr>
              <a:t> </a:t>
            </a:r>
          </a:p>
          <a:p>
            <a:pPr algn="l">
              <a:buFont typeface="Wingdings" panose="05000000000000000000" pitchFamily="2" charset="2"/>
              <a:buChar char="ü"/>
            </a:pPr>
            <a:endParaRPr lang="it-IT" sz="2000" dirty="0">
              <a:solidFill>
                <a:schemeClr val="tx1"/>
              </a:solidFill>
            </a:endParaRPr>
          </a:p>
          <a:p>
            <a:pPr algn="l"/>
            <a:r>
              <a:rPr lang="it-IT" sz="2000" dirty="0">
                <a:solidFill>
                  <a:schemeClr val="tx1"/>
                </a:solidFill>
              </a:rPr>
              <a:t>                                                                                                        </a:t>
            </a:r>
            <a:r>
              <a:rPr lang="it-IT" sz="2000" b="1" dirty="0">
                <a:solidFill>
                  <a:schemeClr val="tx1"/>
                </a:solidFill>
              </a:rPr>
              <a:t>CODICE TRIAGE ???  </a:t>
            </a:r>
          </a:p>
        </p:txBody>
      </p:sp>
      <p:sp>
        <p:nvSpPr>
          <p:cNvPr id="2" name="Freccia a destra 1">
            <a:extLst>
              <a:ext uri="{FF2B5EF4-FFF2-40B4-BE49-F238E27FC236}">
                <a16:creationId xmlns:a16="http://schemas.microsoft.com/office/drawing/2014/main" id="{45FD90C8-3FCD-4141-85E6-63D118933E38}"/>
              </a:ext>
            </a:extLst>
          </p:cNvPr>
          <p:cNvSpPr/>
          <p:nvPr/>
        </p:nvSpPr>
        <p:spPr>
          <a:xfrm>
            <a:off x="4716016" y="479715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1996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7228"/>
            <a:ext cx="9144000" cy="771593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6301" y="-1"/>
            <a:ext cx="1562225" cy="834553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41170FE4-3B33-4B10-AF79-4DC8CDA02F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674" y="834551"/>
            <a:ext cx="9001822" cy="5287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6610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7228"/>
            <a:ext cx="9144000" cy="771593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6301" y="-1"/>
            <a:ext cx="1562225" cy="834553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41170FE4-3B33-4B10-AF79-4DC8CDA02F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674" y="834551"/>
            <a:ext cx="9001822" cy="5287879"/>
          </a:xfrm>
          <a:prstGeom prst="rect">
            <a:avLst/>
          </a:prstGeom>
        </p:spPr>
      </p:pic>
      <p:sp>
        <p:nvSpPr>
          <p:cNvPr id="2" name="Rettangolo 1">
            <a:extLst>
              <a:ext uri="{FF2B5EF4-FFF2-40B4-BE49-F238E27FC236}">
                <a16:creationId xmlns:a16="http://schemas.microsoft.com/office/drawing/2014/main" id="{5E0FE32F-8532-4F28-8A1F-20B04E439816}"/>
              </a:ext>
            </a:extLst>
          </p:cNvPr>
          <p:cNvSpPr/>
          <p:nvPr/>
        </p:nvSpPr>
        <p:spPr>
          <a:xfrm>
            <a:off x="6948264" y="1412775"/>
            <a:ext cx="1512168" cy="936105"/>
          </a:xfrm>
          <a:prstGeom prst="rect">
            <a:avLst/>
          </a:prstGeom>
          <a:noFill/>
          <a:ln w="28575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5FF953D5-418B-4522-8A5D-044C55E00A94}"/>
              </a:ext>
            </a:extLst>
          </p:cNvPr>
          <p:cNvSpPr/>
          <p:nvPr/>
        </p:nvSpPr>
        <p:spPr>
          <a:xfrm>
            <a:off x="7020272" y="3501008"/>
            <a:ext cx="1368152" cy="504056"/>
          </a:xfrm>
          <a:prstGeom prst="rect">
            <a:avLst/>
          </a:prstGeom>
          <a:noFill/>
          <a:ln w="28575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80928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40282"/>
            <a:ext cx="9144001" cy="91771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35" y="1872"/>
            <a:ext cx="1115665" cy="719390"/>
          </a:xfrm>
          <a:prstGeom prst="rect">
            <a:avLst/>
          </a:prstGeom>
        </p:spPr>
      </p:pic>
      <p:sp>
        <p:nvSpPr>
          <p:cNvPr id="6" name="Titolo 1">
            <a:extLst>
              <a:ext uri="{FF2B5EF4-FFF2-40B4-BE49-F238E27FC236}">
                <a16:creationId xmlns:a16="http://schemas.microsoft.com/office/drawing/2014/main" id="{DAA1228F-0571-4023-8EF2-2F8140696F5A}"/>
              </a:ext>
            </a:extLst>
          </p:cNvPr>
          <p:cNvSpPr txBox="1">
            <a:spLocks/>
          </p:cNvSpPr>
          <p:nvPr/>
        </p:nvSpPr>
        <p:spPr bwMode="auto">
          <a:xfrm>
            <a:off x="482884" y="277402"/>
            <a:ext cx="8203915" cy="1140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it-IT" altLang="it-IT" sz="2000" b="1">
                <a:latin typeface="Comic Sans MS" panose="030F0702030302020204" pitchFamily="66" charset="0"/>
              </a:rPr>
              <a:t>CEFALEA</a:t>
            </a:r>
            <a:endParaRPr lang="it-IT" sz="2000" dirty="0"/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D53D9A15-D8B1-46FC-B9D1-208A1E8D6FA8}"/>
              </a:ext>
            </a:extLst>
          </p:cNvPr>
          <p:cNvSpPr txBox="1">
            <a:spLocks/>
          </p:cNvSpPr>
          <p:nvPr/>
        </p:nvSpPr>
        <p:spPr bwMode="auto">
          <a:xfrm>
            <a:off x="179512" y="1012690"/>
            <a:ext cx="8784976" cy="522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it-IT" sz="2000" dirty="0">
              <a:solidFill>
                <a:schemeClr val="tx1"/>
              </a:solidFill>
            </a:endParaRPr>
          </a:p>
          <a:p>
            <a:pPr algn="l">
              <a:buFont typeface="Wingdings" panose="05000000000000000000" pitchFamily="2" charset="2"/>
              <a:buChar char="ü"/>
            </a:pPr>
            <a:r>
              <a:rPr lang="it-IT" sz="2000" dirty="0">
                <a:solidFill>
                  <a:schemeClr val="tx1"/>
                </a:solidFill>
              </a:rPr>
              <a:t>Paziente di sesso femminile, di 24 anni, impiegata, nubile, non figli. Si reca in pronto soccorso per cefalea .</a:t>
            </a:r>
          </a:p>
          <a:p>
            <a:pPr algn="l"/>
            <a:r>
              <a:rPr lang="it-IT" sz="2000" dirty="0">
                <a:solidFill>
                  <a:schemeClr val="tx1"/>
                </a:solidFill>
              </a:rPr>
              <a:t>Segue dieta libera, non fuma, non beve abitualmente alcolici. </a:t>
            </a:r>
          </a:p>
          <a:p>
            <a:pPr algn="l">
              <a:buFont typeface="Wingdings" panose="05000000000000000000" pitchFamily="2" charset="2"/>
              <a:buChar char="ü"/>
            </a:pPr>
            <a:r>
              <a:rPr lang="it-IT" sz="2000" dirty="0">
                <a:solidFill>
                  <a:schemeClr val="tx1"/>
                </a:solidFill>
              </a:rPr>
              <a:t>Riferisce  pregressi disturbi d’ansia con attacchi di panico. </a:t>
            </a:r>
          </a:p>
          <a:p>
            <a:pPr algn="l"/>
            <a:r>
              <a:rPr lang="it-IT" sz="2000" dirty="0">
                <a:solidFill>
                  <a:schemeClr val="tx1"/>
                </a:solidFill>
              </a:rPr>
              <a:t>Non assume farmaci eccetto contraccettivo. </a:t>
            </a:r>
          </a:p>
          <a:p>
            <a:pPr algn="l">
              <a:buFont typeface="Wingdings" panose="05000000000000000000" pitchFamily="2" charset="2"/>
              <a:buChar char="ü"/>
            </a:pPr>
            <a:r>
              <a:rPr lang="it-IT" sz="2000" dirty="0">
                <a:solidFill>
                  <a:schemeClr val="tx1"/>
                </a:solidFill>
              </a:rPr>
              <a:t>Dall’anamnesi emerge che ha un’alterazione del visus insorta da circa 12 ore. </a:t>
            </a:r>
          </a:p>
          <a:p>
            <a:pPr algn="l"/>
            <a:endParaRPr lang="it-IT" sz="2000" dirty="0">
              <a:solidFill>
                <a:schemeClr val="tx1"/>
              </a:solidFill>
            </a:endParaRPr>
          </a:p>
          <a:p>
            <a:pPr algn="l"/>
            <a:r>
              <a:rPr lang="it-IT" sz="2000" dirty="0">
                <a:solidFill>
                  <a:schemeClr val="tx1"/>
                </a:solidFill>
              </a:rPr>
              <a:t>PV: 110/60 - FC 55 – FR 22 – GCS 14 – TC no – DOLORE 4</a:t>
            </a:r>
          </a:p>
          <a:p>
            <a:pPr algn="l"/>
            <a:r>
              <a:rPr lang="it-IT" sz="2000" dirty="0">
                <a:solidFill>
                  <a:schemeClr val="tx1"/>
                </a:solidFill>
              </a:rPr>
              <a:t> </a:t>
            </a:r>
          </a:p>
          <a:p>
            <a:pPr algn="l">
              <a:buFont typeface="Wingdings" panose="05000000000000000000" pitchFamily="2" charset="2"/>
              <a:buChar char="ü"/>
            </a:pPr>
            <a:endParaRPr lang="it-IT" sz="2000" dirty="0">
              <a:solidFill>
                <a:schemeClr val="tx1"/>
              </a:solidFill>
            </a:endParaRPr>
          </a:p>
          <a:p>
            <a:pPr algn="l"/>
            <a:r>
              <a:rPr lang="it-IT" sz="2000" dirty="0">
                <a:solidFill>
                  <a:schemeClr val="tx1"/>
                </a:solidFill>
              </a:rPr>
              <a:t>                                                                                                        </a:t>
            </a:r>
            <a:r>
              <a:rPr lang="it-IT" sz="2000" b="1" dirty="0">
                <a:solidFill>
                  <a:schemeClr val="tx1"/>
                </a:solidFill>
              </a:rPr>
              <a:t>CODICE TRIAGE ???  </a:t>
            </a:r>
          </a:p>
        </p:txBody>
      </p:sp>
      <p:sp>
        <p:nvSpPr>
          <p:cNvPr id="2" name="Freccia a destra 1">
            <a:extLst>
              <a:ext uri="{FF2B5EF4-FFF2-40B4-BE49-F238E27FC236}">
                <a16:creationId xmlns:a16="http://schemas.microsoft.com/office/drawing/2014/main" id="{D040D9E0-4C70-49F6-9B85-C9BC37724E5F}"/>
              </a:ext>
            </a:extLst>
          </p:cNvPr>
          <p:cNvSpPr/>
          <p:nvPr/>
        </p:nvSpPr>
        <p:spPr>
          <a:xfrm>
            <a:off x="4716016" y="479715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17122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7228"/>
            <a:ext cx="9144000" cy="771593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6301" y="-1"/>
            <a:ext cx="1562225" cy="834553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41170FE4-3B33-4B10-AF79-4DC8CDA02F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674" y="834551"/>
            <a:ext cx="9001822" cy="5287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2532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7228"/>
            <a:ext cx="9144000" cy="771593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6301" y="-1"/>
            <a:ext cx="1562225" cy="834553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41170FE4-3B33-4B10-AF79-4DC8CDA02F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674" y="834551"/>
            <a:ext cx="9001822" cy="5287879"/>
          </a:xfrm>
          <a:prstGeom prst="rect">
            <a:avLst/>
          </a:prstGeom>
        </p:spPr>
      </p:pic>
      <p:sp>
        <p:nvSpPr>
          <p:cNvPr id="2" name="Rettangolo 1">
            <a:extLst>
              <a:ext uri="{FF2B5EF4-FFF2-40B4-BE49-F238E27FC236}">
                <a16:creationId xmlns:a16="http://schemas.microsoft.com/office/drawing/2014/main" id="{A44F1DEC-354E-4FE4-A22B-E49501737C1F}"/>
              </a:ext>
            </a:extLst>
          </p:cNvPr>
          <p:cNvSpPr/>
          <p:nvPr/>
        </p:nvSpPr>
        <p:spPr>
          <a:xfrm>
            <a:off x="5580112" y="1412776"/>
            <a:ext cx="1440160" cy="1008112"/>
          </a:xfrm>
          <a:prstGeom prst="rect">
            <a:avLst/>
          </a:prstGeom>
          <a:noFill/>
          <a:ln w="3810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9CE230BB-2595-4509-919D-C71534540FF8}"/>
              </a:ext>
            </a:extLst>
          </p:cNvPr>
          <p:cNvSpPr/>
          <p:nvPr/>
        </p:nvSpPr>
        <p:spPr>
          <a:xfrm>
            <a:off x="5580112" y="3573016"/>
            <a:ext cx="1440160" cy="360040"/>
          </a:xfrm>
          <a:prstGeom prst="rect">
            <a:avLst/>
          </a:prstGeom>
          <a:noFill/>
          <a:ln w="3810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2309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40282"/>
            <a:ext cx="9144001" cy="91771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35" y="1872"/>
            <a:ext cx="1115665" cy="71939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D2AA7A86-9D1A-47B4-9AFD-5AC6EBFE631F}"/>
              </a:ext>
            </a:extLst>
          </p:cNvPr>
          <p:cNvSpPr txBox="1">
            <a:spLocks/>
          </p:cNvSpPr>
          <p:nvPr/>
        </p:nvSpPr>
        <p:spPr>
          <a:xfrm>
            <a:off x="562996" y="44624"/>
            <a:ext cx="7772400" cy="10367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altLang="it-IT" sz="2000" b="1" dirty="0">
                <a:latin typeface="Comic Sans MS" panose="030F0702030302020204" pitchFamily="66" charset="0"/>
              </a:rPr>
              <a:t>CEFALEA </a:t>
            </a:r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F1B69C04-EFAE-440E-88C6-19E7C5F7A6CB}"/>
              </a:ext>
            </a:extLst>
          </p:cNvPr>
          <p:cNvSpPr txBox="1">
            <a:spLocks/>
          </p:cNvSpPr>
          <p:nvPr/>
        </p:nvSpPr>
        <p:spPr bwMode="auto">
          <a:xfrm>
            <a:off x="0" y="836711"/>
            <a:ext cx="9144000" cy="521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55000" lnSpcReduction="20000"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it-IT" b="1">
              <a:solidFill>
                <a:schemeClr val="tx1"/>
              </a:solidFill>
            </a:endParaRPr>
          </a:p>
          <a:p>
            <a:pPr algn="l"/>
            <a:r>
              <a:rPr lang="it-IT" b="1">
                <a:solidFill>
                  <a:schemeClr val="tx1"/>
                </a:solidFill>
              </a:rPr>
              <a:t>DEFINIZIONE</a:t>
            </a:r>
          </a:p>
          <a:p>
            <a:pPr algn="l"/>
            <a:endParaRPr lang="it-IT" b="1">
              <a:solidFill>
                <a:schemeClr val="tx1"/>
              </a:solidFill>
            </a:endParaRPr>
          </a:p>
          <a:p>
            <a:pPr algn="l"/>
            <a:r>
              <a:rPr lang="it-IT" sz="3300">
                <a:solidFill>
                  <a:schemeClr val="tx1"/>
                </a:solidFill>
              </a:rPr>
              <a:t>Per </a:t>
            </a:r>
            <a:r>
              <a:rPr lang="it-IT" sz="3300" b="1">
                <a:solidFill>
                  <a:schemeClr val="tx1"/>
                </a:solidFill>
              </a:rPr>
              <a:t>mal di testa</a:t>
            </a:r>
            <a:r>
              <a:rPr lang="it-IT" sz="3300">
                <a:solidFill>
                  <a:schemeClr val="tx1"/>
                </a:solidFill>
              </a:rPr>
              <a:t> o </a:t>
            </a:r>
            <a:r>
              <a:rPr lang="it-IT" sz="3300" b="1">
                <a:solidFill>
                  <a:schemeClr val="tx1"/>
                </a:solidFill>
              </a:rPr>
              <a:t>cefalea</a:t>
            </a:r>
            <a:r>
              <a:rPr lang="it-IT" sz="3300">
                <a:solidFill>
                  <a:schemeClr val="tx1"/>
                </a:solidFill>
              </a:rPr>
              <a:t> si intende il dolore localizzato in qualsiasi parte della testa o del collo. Può essere un sintomo di diverse patologie.</a:t>
            </a:r>
          </a:p>
          <a:p>
            <a:pPr algn="l"/>
            <a:endParaRPr lang="it-IT" sz="3300">
              <a:solidFill>
                <a:schemeClr val="tx1"/>
              </a:solidFill>
            </a:endParaRPr>
          </a:p>
          <a:p>
            <a:pPr algn="l">
              <a:buFont typeface="Wingdings" panose="05000000000000000000" pitchFamily="2" charset="2"/>
              <a:buChar char="ü"/>
            </a:pPr>
            <a:r>
              <a:rPr lang="it-IT">
                <a:solidFill>
                  <a:schemeClr val="tx1"/>
                </a:solidFill>
              </a:rPr>
              <a:t>La cefalea è una condizione molto diffusa che influenza negativamente la qualità della vita; è un sintomo molto frequente e costituisce una causa comune di accesso in pronto soccorso. </a:t>
            </a:r>
          </a:p>
          <a:p>
            <a:pPr algn="l">
              <a:buFontTx/>
              <a:buChar char="-"/>
            </a:pPr>
            <a:endParaRPr lang="it-IT">
              <a:solidFill>
                <a:schemeClr val="tx1"/>
              </a:solidFill>
            </a:endParaRPr>
          </a:p>
          <a:p>
            <a:pPr algn="l"/>
            <a:r>
              <a:rPr lang="it-IT" b="1">
                <a:solidFill>
                  <a:schemeClr val="tx1"/>
                </a:solidFill>
              </a:rPr>
              <a:t>Le più frequenti ragioni che portano il paziente a ricorrere alle cure del Pronto Soccorso sono:</a:t>
            </a:r>
            <a:r>
              <a:rPr lang="it-IT">
                <a:solidFill>
                  <a:schemeClr val="tx1"/>
                </a:solidFill>
              </a:rPr>
              <a:t> </a:t>
            </a:r>
          </a:p>
          <a:p>
            <a:pPr algn="l"/>
            <a:endParaRPr lang="it-IT">
              <a:solidFill>
                <a:schemeClr val="tx1"/>
              </a:solidFill>
            </a:endParaRPr>
          </a:p>
          <a:p>
            <a:pPr algn="l">
              <a:buFont typeface="Wingdings" panose="05000000000000000000" pitchFamily="2" charset="2"/>
              <a:buChar char="§"/>
            </a:pPr>
            <a:r>
              <a:rPr lang="it-IT">
                <a:solidFill>
                  <a:schemeClr val="tx1"/>
                </a:solidFill>
              </a:rPr>
              <a:t>Primo attacco della vita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it-IT">
                <a:solidFill>
                  <a:schemeClr val="tx1"/>
                </a:solidFill>
              </a:rPr>
              <a:t>Il peggior “mal di testa” mai provato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it-IT">
                <a:solidFill>
                  <a:schemeClr val="tx1"/>
                </a:solidFill>
              </a:rPr>
              <a:t>Attacco più violento degli altri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it-IT">
                <a:solidFill>
                  <a:schemeClr val="tx1"/>
                </a:solidFill>
              </a:rPr>
              <a:t>Attacco diverso dagli altri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it-IT">
                <a:solidFill>
                  <a:schemeClr val="tx1"/>
                </a:solidFill>
              </a:rPr>
              <a:t>Dolore che non recede dopo terapia usuale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it-IT">
                <a:solidFill>
                  <a:schemeClr val="tx1"/>
                </a:solidFill>
              </a:rPr>
              <a:t>Attacco accompagnato da stato ansioso</a:t>
            </a:r>
          </a:p>
          <a:p>
            <a:pPr algn="l"/>
            <a:r>
              <a:rPr lang="it-IT">
                <a:solidFill>
                  <a:schemeClr val="tx1"/>
                </a:solidFill>
              </a:rPr>
              <a:t> </a:t>
            </a:r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873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40282"/>
            <a:ext cx="9144001" cy="91771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35" y="1872"/>
            <a:ext cx="1115665" cy="71939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030B7D1-4640-480A-AA2A-B05ABAD54C56}"/>
              </a:ext>
            </a:extLst>
          </p:cNvPr>
          <p:cNvSpPr txBox="1">
            <a:spLocks/>
          </p:cNvSpPr>
          <p:nvPr/>
        </p:nvSpPr>
        <p:spPr>
          <a:xfrm>
            <a:off x="523982" y="71919"/>
            <a:ext cx="7811414" cy="1009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altLang="it-IT" sz="2000" b="1" dirty="0">
                <a:latin typeface="Comic Sans MS" panose="030F0702030302020204" pitchFamily="66" charset="0"/>
              </a:rPr>
              <a:t>CEFALEA </a:t>
            </a:r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0720A71F-8537-46D9-8006-D74D6B5EE27D}"/>
              </a:ext>
            </a:extLst>
          </p:cNvPr>
          <p:cNvSpPr txBox="1">
            <a:spLocks/>
          </p:cNvSpPr>
          <p:nvPr/>
        </p:nvSpPr>
        <p:spPr bwMode="auto">
          <a:xfrm>
            <a:off x="493160" y="1222624"/>
            <a:ext cx="8193640" cy="4870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2400" b="1">
                <a:solidFill>
                  <a:schemeClr val="tx1"/>
                </a:solidFill>
              </a:rPr>
              <a:t>I sintomi d’allarme DI CUI TENERE CONTO sono diversi</a:t>
            </a:r>
            <a:r>
              <a:rPr lang="it-IT" sz="2400">
                <a:solidFill>
                  <a:schemeClr val="tx1"/>
                </a:solidFill>
              </a:rPr>
              <a:t>: </a:t>
            </a:r>
          </a:p>
          <a:p>
            <a:pPr algn="l"/>
            <a:endParaRPr lang="it-IT">
              <a:solidFill>
                <a:schemeClr val="tx1"/>
              </a:solidFill>
            </a:endParaRPr>
          </a:p>
          <a:p>
            <a:pPr algn="l">
              <a:buFont typeface="Wingdings" panose="05000000000000000000" pitchFamily="2" charset="2"/>
              <a:buChar char="§"/>
            </a:pPr>
            <a:r>
              <a:rPr lang="it-IT" sz="1800">
                <a:solidFill>
                  <a:schemeClr val="tx1"/>
                </a:solidFill>
              </a:rPr>
              <a:t>cefalea ad insorgenza improvvisa 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it-IT" sz="1800">
                <a:solidFill>
                  <a:schemeClr val="tx1"/>
                </a:solidFill>
              </a:rPr>
              <a:t>aumento della frequenza e gravità della cefalea 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it-IT" sz="1800">
                <a:solidFill>
                  <a:schemeClr val="tx1"/>
                </a:solidFill>
              </a:rPr>
              <a:t>cefalea che insorge nel corso di sforzi fisici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it-IT" sz="1800">
                <a:solidFill>
                  <a:schemeClr val="tx1"/>
                </a:solidFill>
              </a:rPr>
              <a:t>cefalea di nuova insorgenza in pazienti con fattori d rischio per HIV e neoplasie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it-IT" sz="1800">
                <a:solidFill>
                  <a:schemeClr val="tx1"/>
                </a:solidFill>
              </a:rPr>
              <a:t>cefalea associata a malattie sistemiche (febbre, rigidità, rash) 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it-IT" sz="1800">
                <a:solidFill>
                  <a:schemeClr val="tx1"/>
                </a:solidFill>
              </a:rPr>
              <a:t>sintomi o segni neurologici focali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it-IT" sz="1800">
                <a:solidFill>
                  <a:schemeClr val="tx1"/>
                </a:solidFill>
              </a:rPr>
              <a:t>cefalea post-traumatica</a:t>
            </a:r>
          </a:p>
          <a:p>
            <a:pPr algn="l"/>
            <a:endParaRPr lang="it-IT">
              <a:solidFill>
                <a:schemeClr val="tx1"/>
              </a:solidFill>
            </a:endParaRPr>
          </a:p>
          <a:p>
            <a:pPr algn="l"/>
            <a:endParaRPr lang="it-IT" b="1">
              <a:solidFill>
                <a:schemeClr val="tx1"/>
              </a:solidFill>
            </a:endParaRPr>
          </a:p>
          <a:p>
            <a:pPr algn="l"/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948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40282"/>
            <a:ext cx="9144001" cy="91771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35" y="1872"/>
            <a:ext cx="1115665" cy="71939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030B7D1-4640-480A-AA2A-B05ABAD54C56}"/>
              </a:ext>
            </a:extLst>
          </p:cNvPr>
          <p:cNvSpPr txBox="1">
            <a:spLocks/>
          </p:cNvSpPr>
          <p:nvPr/>
        </p:nvSpPr>
        <p:spPr>
          <a:xfrm>
            <a:off x="523982" y="71919"/>
            <a:ext cx="7811414" cy="1009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altLang="it-IT" sz="2000" b="1" dirty="0">
                <a:latin typeface="Comic Sans MS" panose="030F0702030302020204" pitchFamily="66" charset="0"/>
              </a:rPr>
              <a:t>CEFALEA </a:t>
            </a: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B0C4B3AD-DFC8-4224-A4EA-288F997F6A28}"/>
              </a:ext>
            </a:extLst>
          </p:cNvPr>
          <p:cNvSpPr txBox="1">
            <a:spLocks/>
          </p:cNvSpPr>
          <p:nvPr/>
        </p:nvSpPr>
        <p:spPr bwMode="auto">
          <a:xfrm>
            <a:off x="457200" y="1124745"/>
            <a:ext cx="8229600" cy="4994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2200" b="1" dirty="0">
                <a:solidFill>
                  <a:schemeClr val="tx1"/>
                </a:solidFill>
              </a:rPr>
              <a:t>Possiamo distinguere le cefalee in:</a:t>
            </a:r>
          </a:p>
          <a:p>
            <a:pPr algn="l">
              <a:buFont typeface="Wingdings" panose="05000000000000000000" pitchFamily="2" charset="2"/>
              <a:buChar char="ü"/>
            </a:pPr>
            <a:r>
              <a:rPr lang="it-IT" sz="1800" b="1" dirty="0">
                <a:solidFill>
                  <a:schemeClr val="tx1"/>
                </a:solidFill>
              </a:rPr>
              <a:t> </a:t>
            </a:r>
            <a:r>
              <a:rPr lang="it-IT" sz="1800" dirty="0">
                <a:solidFill>
                  <a:schemeClr val="tx1"/>
                </a:solidFill>
              </a:rPr>
              <a:t>Urgenze neurologiche (emorragia cerebrale, ipertensione endocranica, meningiti o meningoencefaliti) </a:t>
            </a:r>
          </a:p>
          <a:p>
            <a:pPr algn="l"/>
            <a:endParaRPr lang="it-IT" sz="1900" dirty="0">
              <a:solidFill>
                <a:schemeClr val="tx1"/>
              </a:solidFill>
            </a:endParaRPr>
          </a:p>
          <a:p>
            <a:pPr algn="l">
              <a:buFont typeface="Wingdings" panose="05000000000000000000" pitchFamily="2" charset="2"/>
              <a:buChar char="§"/>
            </a:pPr>
            <a:r>
              <a:rPr lang="it-IT" sz="1900" dirty="0">
                <a:solidFill>
                  <a:schemeClr val="tx1"/>
                </a:solidFill>
              </a:rPr>
              <a:t>caratterizzate da: dolore severo ad esordio improvviso o ingravescente, in genere primo episodio, associato a segni neurologici o meningei. </a:t>
            </a:r>
          </a:p>
          <a:p>
            <a:pPr algn="l"/>
            <a:r>
              <a:rPr lang="it-IT" sz="1900" dirty="0">
                <a:solidFill>
                  <a:schemeClr val="tx1"/>
                </a:solidFill>
              </a:rPr>
              <a:t> </a:t>
            </a:r>
          </a:p>
          <a:p>
            <a:pPr algn="l">
              <a:buFont typeface="Wingdings" panose="05000000000000000000" pitchFamily="2" charset="2"/>
              <a:buChar char="ü"/>
            </a:pPr>
            <a:r>
              <a:rPr lang="it-IT" sz="1900" dirty="0">
                <a:solidFill>
                  <a:schemeClr val="tx1"/>
                </a:solidFill>
              </a:rPr>
              <a:t>Forme essenziali benigne (emicrania, cefalea a grappolo, cefalea tensiva, nevralgie) e cefalee secondarie a patologie </a:t>
            </a:r>
            <a:r>
              <a:rPr lang="it-IT" sz="1900" dirty="0" err="1">
                <a:solidFill>
                  <a:schemeClr val="tx1"/>
                </a:solidFill>
              </a:rPr>
              <a:t>extracerebrali</a:t>
            </a:r>
            <a:r>
              <a:rPr lang="it-IT" sz="1900" dirty="0">
                <a:solidFill>
                  <a:schemeClr val="tx1"/>
                </a:solidFill>
              </a:rPr>
              <a:t> (sinusiti, crisi ipertensive, iperpiressia)</a:t>
            </a:r>
          </a:p>
          <a:p>
            <a:pPr algn="l"/>
            <a:endParaRPr lang="it-IT" sz="1900" dirty="0">
              <a:solidFill>
                <a:schemeClr val="tx1"/>
              </a:solidFill>
            </a:endParaRPr>
          </a:p>
          <a:p>
            <a:pPr algn="l">
              <a:buFont typeface="Wingdings" panose="05000000000000000000" pitchFamily="2" charset="2"/>
              <a:buChar char="§"/>
            </a:pPr>
            <a:r>
              <a:rPr lang="it-IT" sz="1900" dirty="0">
                <a:solidFill>
                  <a:schemeClr val="tx1"/>
                </a:solidFill>
              </a:rPr>
              <a:t>caratterizzate da: dolore più o meno severo, episodi ricorrenti, sensibile alla terapia antidolorifica e non associato a segni neurologici.  </a:t>
            </a:r>
          </a:p>
          <a:p>
            <a:pPr algn="l"/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3" name="Freccia in giù 2">
            <a:extLst>
              <a:ext uri="{FF2B5EF4-FFF2-40B4-BE49-F238E27FC236}">
                <a16:creationId xmlns:a16="http://schemas.microsoft.com/office/drawing/2014/main" id="{D1A0124E-7D4E-41FF-B686-D1BDE4E02EAC}"/>
              </a:ext>
            </a:extLst>
          </p:cNvPr>
          <p:cNvSpPr/>
          <p:nvPr/>
        </p:nvSpPr>
        <p:spPr>
          <a:xfrm>
            <a:off x="2915816" y="1897633"/>
            <a:ext cx="48463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in giù 8">
            <a:extLst>
              <a:ext uri="{FF2B5EF4-FFF2-40B4-BE49-F238E27FC236}">
                <a16:creationId xmlns:a16="http://schemas.microsoft.com/office/drawing/2014/main" id="{F8DD0C5E-220A-4D89-B12D-D588855CDDBA}"/>
              </a:ext>
            </a:extLst>
          </p:cNvPr>
          <p:cNvSpPr/>
          <p:nvPr/>
        </p:nvSpPr>
        <p:spPr>
          <a:xfrm>
            <a:off x="3158132" y="4151876"/>
            <a:ext cx="48463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6816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40282"/>
            <a:ext cx="9144001" cy="91771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35" y="1872"/>
            <a:ext cx="1115665" cy="71939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030B7D1-4640-480A-AA2A-B05ABAD54C56}"/>
              </a:ext>
            </a:extLst>
          </p:cNvPr>
          <p:cNvSpPr txBox="1">
            <a:spLocks/>
          </p:cNvSpPr>
          <p:nvPr/>
        </p:nvSpPr>
        <p:spPr>
          <a:xfrm>
            <a:off x="523982" y="71919"/>
            <a:ext cx="7811414" cy="4047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altLang="it-IT" sz="2000" b="1" dirty="0">
                <a:latin typeface="Comic Sans MS" panose="030F0702030302020204" pitchFamily="66" charset="0"/>
              </a:rPr>
              <a:t>CEFALEA </a:t>
            </a:r>
          </a:p>
        </p:txBody>
      </p:sp>
      <p:sp>
        <p:nvSpPr>
          <p:cNvPr id="6" name="Segnaposto contenuto 6">
            <a:extLst>
              <a:ext uri="{FF2B5EF4-FFF2-40B4-BE49-F238E27FC236}">
                <a16:creationId xmlns:a16="http://schemas.microsoft.com/office/drawing/2014/main" id="{0A5B9BF1-B372-46B0-9A31-0DD246807140}"/>
              </a:ext>
            </a:extLst>
          </p:cNvPr>
          <p:cNvSpPr txBox="1">
            <a:spLocks/>
          </p:cNvSpPr>
          <p:nvPr/>
        </p:nvSpPr>
        <p:spPr bwMode="auto">
          <a:xfrm>
            <a:off x="523982" y="546719"/>
            <a:ext cx="8512514" cy="539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25000" lnSpcReduction="20000"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b="1" dirty="0">
                <a:solidFill>
                  <a:schemeClr val="tx1"/>
                </a:solidFill>
              </a:rPr>
              <a:t> </a:t>
            </a:r>
            <a:r>
              <a:rPr lang="it-IT" sz="7200" b="1" dirty="0">
                <a:solidFill>
                  <a:schemeClr val="tx1"/>
                </a:solidFill>
              </a:rPr>
              <a:t>                                                       METODOLOGIA TRIAGE</a:t>
            </a:r>
          </a:p>
          <a:p>
            <a:pPr algn="l"/>
            <a:r>
              <a:rPr lang="it-IT" sz="6400" b="1" dirty="0">
                <a:solidFill>
                  <a:schemeClr val="tx1"/>
                </a:solidFill>
              </a:rPr>
              <a:t>Valutazione sulla porta </a:t>
            </a:r>
          </a:p>
          <a:p>
            <a:pPr algn="l"/>
            <a:r>
              <a:rPr lang="it-IT" sz="5600" b="1" dirty="0">
                <a:solidFill>
                  <a:schemeClr val="tx1"/>
                </a:solidFill>
              </a:rPr>
              <a:t>E’ necessario valutare l’ABC ed in PARTICOLARE </a:t>
            </a:r>
            <a:r>
              <a:rPr lang="it-IT" sz="5500" b="1" dirty="0">
                <a:solidFill>
                  <a:schemeClr val="tx1"/>
                </a:solidFill>
              </a:rPr>
              <a:t>:</a:t>
            </a:r>
            <a:endParaRPr lang="it-IT" dirty="0">
              <a:solidFill>
                <a:schemeClr val="tx1"/>
              </a:solidFill>
            </a:endParaRPr>
          </a:p>
          <a:p>
            <a:pPr algn="l">
              <a:buFont typeface="Wingdings" panose="05000000000000000000" pitchFamily="2" charset="2"/>
              <a:buChar char="§"/>
            </a:pPr>
            <a:r>
              <a:rPr lang="it-IT" sz="7200" dirty="0">
                <a:solidFill>
                  <a:schemeClr val="tx1"/>
                </a:solidFill>
              </a:rPr>
              <a:t>Stato di alterazione della coscienza </a:t>
            </a:r>
            <a:r>
              <a:rPr lang="it-IT" sz="6400" dirty="0">
                <a:solidFill>
                  <a:schemeClr val="tx1"/>
                </a:solidFill>
              </a:rPr>
              <a:t>(soporoso, rallentato, disorientato, agitato) 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it-IT" sz="7200" dirty="0">
                <a:solidFill>
                  <a:schemeClr val="tx1"/>
                </a:solidFill>
              </a:rPr>
              <a:t>Deficit neurologici evidenti </a:t>
            </a:r>
            <a:r>
              <a:rPr lang="it-IT" sz="6400" dirty="0">
                <a:solidFill>
                  <a:schemeClr val="tx1"/>
                </a:solidFill>
              </a:rPr>
              <a:t>(deficit dell’equilibrio, segni focali, disturbi del linguaggio, disturbi della   vista, mobilità degli arti) 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it-IT" sz="7200" dirty="0">
                <a:solidFill>
                  <a:schemeClr val="tx1"/>
                </a:solidFill>
              </a:rPr>
              <a:t>Vomito persistente </a:t>
            </a:r>
            <a:r>
              <a:rPr lang="it-IT" sz="6400" dirty="0">
                <a:solidFill>
                  <a:schemeClr val="tx1"/>
                </a:solidFill>
              </a:rPr>
              <a:t>(senza alcuna tregua tra gli episodi)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it-IT" sz="7200" dirty="0">
                <a:solidFill>
                  <a:schemeClr val="tx1"/>
                </a:solidFill>
              </a:rPr>
              <a:t>Epistassi</a:t>
            </a:r>
            <a:r>
              <a:rPr lang="it-IT" sz="6400" dirty="0">
                <a:solidFill>
                  <a:schemeClr val="tx1"/>
                </a:solidFill>
              </a:rPr>
              <a:t> </a:t>
            </a:r>
          </a:p>
          <a:p>
            <a:pPr algn="l"/>
            <a:endParaRPr lang="it-IT" dirty="0">
              <a:solidFill>
                <a:schemeClr val="tx1"/>
              </a:solidFill>
            </a:endParaRPr>
          </a:p>
          <a:p>
            <a:pPr algn="l"/>
            <a:r>
              <a:rPr lang="it-IT" sz="6200" b="1" dirty="0">
                <a:solidFill>
                  <a:schemeClr val="tx1"/>
                </a:solidFill>
              </a:rPr>
              <a:t>Raccolta dati mirata</a:t>
            </a:r>
          </a:p>
          <a:p>
            <a:pPr algn="l"/>
            <a:r>
              <a:rPr lang="it-IT" b="1" dirty="0">
                <a:solidFill>
                  <a:schemeClr val="tx1"/>
                </a:solidFill>
              </a:rPr>
              <a:t> </a:t>
            </a:r>
            <a:r>
              <a:rPr lang="it-IT" sz="5600" b="1" dirty="0">
                <a:solidFill>
                  <a:schemeClr val="tx1"/>
                </a:solidFill>
              </a:rPr>
              <a:t>E’ opportuno chiedere VERIFICARE </a:t>
            </a:r>
            <a:r>
              <a:rPr lang="it-IT" dirty="0">
                <a:solidFill>
                  <a:schemeClr val="tx1"/>
                </a:solidFill>
              </a:rPr>
              <a:t>: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it-IT" sz="7200" dirty="0">
                <a:solidFill>
                  <a:schemeClr val="tx1"/>
                </a:solidFill>
              </a:rPr>
              <a:t>modalità e tempi di insorgenza, </a:t>
            </a:r>
            <a:r>
              <a:rPr lang="it-IT" sz="6400" dirty="0">
                <a:solidFill>
                  <a:schemeClr val="tx1"/>
                </a:solidFill>
              </a:rPr>
              <a:t>(ad esempio l’esordio brusco, talora nel corso del sonno…)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it-IT" sz="7200" dirty="0">
                <a:solidFill>
                  <a:schemeClr val="tx1"/>
                </a:solidFill>
              </a:rPr>
              <a:t>localizzazione, gravità del dolore </a:t>
            </a:r>
            <a:r>
              <a:rPr lang="it-IT" sz="6400" dirty="0">
                <a:solidFill>
                  <a:schemeClr val="tx1"/>
                </a:solidFill>
              </a:rPr>
              <a:t>(scala del dolore)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it-IT" sz="7200" dirty="0">
                <a:solidFill>
                  <a:schemeClr val="tx1"/>
                </a:solidFill>
              </a:rPr>
              <a:t>disturbi del visus </a:t>
            </a:r>
            <a:r>
              <a:rPr lang="it-IT" sz="6400" dirty="0">
                <a:solidFill>
                  <a:schemeClr val="tx1"/>
                </a:solidFill>
              </a:rPr>
              <a:t>(riduzione o perdita completa della vista in uno o entrambi gli occhi)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it-IT" sz="7200" dirty="0">
                <a:solidFill>
                  <a:schemeClr val="tx1"/>
                </a:solidFill>
              </a:rPr>
              <a:t>presenza di altri sintomi, traumi recenti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it-IT" sz="7200" dirty="0">
                <a:solidFill>
                  <a:schemeClr val="tx1"/>
                </a:solidFill>
              </a:rPr>
              <a:t>patologie preesistenti </a:t>
            </a:r>
            <a:r>
              <a:rPr lang="it-IT" sz="6400" dirty="0">
                <a:solidFill>
                  <a:schemeClr val="tx1"/>
                </a:solidFill>
              </a:rPr>
              <a:t>(ipertensione arteriosa, diabete, etc.)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it-IT" sz="7200" dirty="0">
                <a:solidFill>
                  <a:schemeClr val="tx1"/>
                </a:solidFill>
              </a:rPr>
              <a:t>assunzione di farmaci (</a:t>
            </a:r>
            <a:r>
              <a:rPr lang="it-IT" sz="6400" dirty="0">
                <a:solidFill>
                  <a:schemeClr val="tx1"/>
                </a:solidFill>
              </a:rPr>
              <a:t>anticoagulanti, estro-progestinici, etc.) 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it-IT" sz="7200" dirty="0">
                <a:solidFill>
                  <a:schemeClr val="tx1"/>
                </a:solidFill>
              </a:rPr>
              <a:t>eventuali allergie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it-IT" sz="7200" dirty="0">
                <a:solidFill>
                  <a:schemeClr val="tx1"/>
                </a:solidFill>
              </a:rPr>
              <a:t>risposta ad eventuale terapia antidolorifica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it-IT" sz="7200" dirty="0">
                <a:solidFill>
                  <a:schemeClr val="tx1"/>
                </a:solidFill>
              </a:rPr>
              <a:t>esposizione al sole  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it-IT" sz="7200" dirty="0">
                <a:solidFill>
                  <a:schemeClr val="tx1"/>
                </a:solidFill>
              </a:rPr>
              <a:t>permanenza in ambienti riscaldati e non areati </a:t>
            </a:r>
            <a:r>
              <a:rPr lang="it-IT" sz="6400" dirty="0">
                <a:solidFill>
                  <a:schemeClr val="tx1"/>
                </a:solidFill>
              </a:rPr>
              <a:t>(intossicazione da monossido di carbonio) </a:t>
            </a:r>
          </a:p>
          <a:p>
            <a:pPr algn="l"/>
            <a:endParaRPr lang="it-IT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993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40282"/>
            <a:ext cx="9144001" cy="91771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35" y="1872"/>
            <a:ext cx="1115665" cy="71939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030B7D1-4640-480A-AA2A-B05ABAD54C56}"/>
              </a:ext>
            </a:extLst>
          </p:cNvPr>
          <p:cNvSpPr txBox="1">
            <a:spLocks/>
          </p:cNvSpPr>
          <p:nvPr/>
        </p:nvSpPr>
        <p:spPr>
          <a:xfrm>
            <a:off x="523982" y="71919"/>
            <a:ext cx="7811414" cy="4767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altLang="it-IT" sz="2000" b="1" dirty="0">
                <a:latin typeface="Comic Sans MS" panose="030F0702030302020204" pitchFamily="66" charset="0"/>
              </a:rPr>
              <a:t>CEFALEA </a:t>
            </a:r>
          </a:p>
        </p:txBody>
      </p:sp>
      <p:sp>
        <p:nvSpPr>
          <p:cNvPr id="6" name="Segnaposto contenuto 6">
            <a:extLst>
              <a:ext uri="{FF2B5EF4-FFF2-40B4-BE49-F238E27FC236}">
                <a16:creationId xmlns:a16="http://schemas.microsoft.com/office/drawing/2014/main" id="{ADC2FAF8-F532-4F76-949D-55A8644B8E91}"/>
              </a:ext>
            </a:extLst>
          </p:cNvPr>
          <p:cNvSpPr txBox="1">
            <a:spLocks/>
          </p:cNvSpPr>
          <p:nvPr/>
        </p:nvSpPr>
        <p:spPr bwMode="auto">
          <a:xfrm>
            <a:off x="0" y="260648"/>
            <a:ext cx="9108504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47500" lnSpcReduction="20000"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it-IT" b="1" dirty="0">
              <a:solidFill>
                <a:schemeClr val="tx1"/>
              </a:solidFill>
            </a:endParaRPr>
          </a:p>
          <a:p>
            <a:pPr algn="l"/>
            <a:r>
              <a:rPr lang="it-IT" b="1" dirty="0">
                <a:solidFill>
                  <a:schemeClr val="tx1"/>
                </a:solidFill>
              </a:rPr>
              <a:t>                                                                          </a:t>
            </a:r>
          </a:p>
          <a:p>
            <a:r>
              <a:rPr lang="it-IT" b="1" dirty="0">
                <a:solidFill>
                  <a:schemeClr val="tx1"/>
                </a:solidFill>
              </a:rPr>
              <a:t>  </a:t>
            </a:r>
            <a:r>
              <a:rPr lang="it-IT" sz="3800" b="1" dirty="0">
                <a:solidFill>
                  <a:schemeClr val="tx1"/>
                </a:solidFill>
              </a:rPr>
              <a:t>METODOLOGIA TRIAGE</a:t>
            </a:r>
          </a:p>
          <a:p>
            <a:pPr algn="l"/>
            <a:r>
              <a:rPr lang="it-IT" sz="3800" b="1" dirty="0">
                <a:solidFill>
                  <a:schemeClr val="tx1"/>
                </a:solidFill>
              </a:rPr>
              <a:t>Rilevazione parametri vitali e breve esame fisico mirato </a:t>
            </a:r>
            <a:endParaRPr lang="it-IT" sz="3800" dirty="0">
              <a:solidFill>
                <a:schemeClr val="tx1"/>
              </a:solidFill>
            </a:endParaRPr>
          </a:p>
          <a:p>
            <a:pPr algn="l"/>
            <a:r>
              <a:rPr lang="it-IT" b="1" dirty="0">
                <a:solidFill>
                  <a:schemeClr val="tx1"/>
                </a:solidFill>
              </a:rPr>
              <a:t> </a:t>
            </a:r>
            <a:endParaRPr lang="it-IT" dirty="0">
              <a:solidFill>
                <a:schemeClr val="tx1"/>
              </a:solidFill>
            </a:endParaRPr>
          </a:p>
          <a:p>
            <a:pPr algn="l"/>
            <a:r>
              <a:rPr lang="it-IT" sz="3400" b="1" dirty="0">
                <a:solidFill>
                  <a:schemeClr val="tx1"/>
                </a:solidFill>
              </a:rPr>
              <a:t>E’ NECESSARIO rilevare </a:t>
            </a:r>
            <a:r>
              <a:rPr lang="it-IT" dirty="0">
                <a:solidFill>
                  <a:schemeClr val="tx1"/>
                </a:solidFill>
              </a:rPr>
              <a:t>: </a:t>
            </a:r>
          </a:p>
          <a:p>
            <a:pPr algn="l"/>
            <a:r>
              <a:rPr lang="it-IT" dirty="0">
                <a:solidFill>
                  <a:schemeClr val="tx1"/>
                </a:solidFill>
              </a:rPr>
              <a:t> </a:t>
            </a:r>
            <a:r>
              <a:rPr lang="it-IT" sz="3800" dirty="0">
                <a:solidFill>
                  <a:schemeClr val="tx1"/>
                </a:solidFill>
              </a:rPr>
              <a:t>PA 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it-IT" sz="3800" dirty="0">
                <a:solidFill>
                  <a:schemeClr val="tx1"/>
                </a:solidFill>
              </a:rPr>
              <a:t>FC 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it-IT" sz="3800" dirty="0">
                <a:solidFill>
                  <a:schemeClr val="tx1"/>
                </a:solidFill>
              </a:rPr>
              <a:t>GCS 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it-IT" sz="3800" dirty="0">
                <a:solidFill>
                  <a:schemeClr val="tx1"/>
                </a:solidFill>
              </a:rPr>
              <a:t>TC 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it-IT" sz="3800" dirty="0">
                <a:solidFill>
                  <a:schemeClr val="tx1"/>
                </a:solidFill>
              </a:rPr>
              <a:t>FR</a:t>
            </a:r>
          </a:p>
          <a:p>
            <a:pPr algn="l"/>
            <a:r>
              <a:rPr lang="it-IT" sz="3400" b="1" dirty="0">
                <a:solidFill>
                  <a:schemeClr val="tx1"/>
                </a:solidFill>
              </a:rPr>
              <a:t>L’esame fisico prevede la valutazione</a:t>
            </a:r>
            <a:r>
              <a:rPr lang="it-IT" sz="3400" dirty="0">
                <a:solidFill>
                  <a:schemeClr val="tx1"/>
                </a:solidFill>
              </a:rPr>
              <a:t>: 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it-IT" sz="4500" dirty="0">
                <a:solidFill>
                  <a:schemeClr val="tx1"/>
                </a:solidFill>
              </a:rPr>
              <a:t>Diametro pupillare 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it-IT" sz="4500" dirty="0">
                <a:solidFill>
                  <a:schemeClr val="tx1"/>
                </a:solidFill>
              </a:rPr>
              <a:t>Segni di trauma cranico recente 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it-IT" sz="4500" dirty="0">
                <a:solidFill>
                  <a:schemeClr val="tx1"/>
                </a:solidFill>
              </a:rPr>
              <a:t>Segni evidenti di deficit neurologici 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it-IT" sz="4500" dirty="0">
                <a:solidFill>
                  <a:schemeClr val="tx1"/>
                </a:solidFill>
              </a:rPr>
              <a:t>Rilevamento fotofobia 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it-IT" sz="4500" dirty="0">
                <a:solidFill>
                  <a:schemeClr val="tx1"/>
                </a:solidFill>
              </a:rPr>
              <a:t>Eventuale peggioramento della cefalea dopo colpo di tosse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it-IT" sz="4500" dirty="0">
                <a:solidFill>
                  <a:schemeClr val="tx1"/>
                </a:solidFill>
              </a:rPr>
              <a:t>Segni di meningismo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it-IT" sz="4500" dirty="0">
                <a:solidFill>
                  <a:schemeClr val="tx1"/>
                </a:solidFill>
              </a:rPr>
              <a:t>Porpora</a:t>
            </a:r>
            <a:r>
              <a:rPr lang="it-IT" sz="3500" dirty="0">
                <a:solidFill>
                  <a:schemeClr val="tx1"/>
                </a:solidFill>
              </a:rPr>
              <a:t> (un </a:t>
            </a:r>
            <a:r>
              <a:rPr lang="it-IT" sz="3500" dirty="0" err="1">
                <a:solidFill>
                  <a:schemeClr val="tx1"/>
                </a:solidFill>
              </a:rPr>
              <a:t>rash</a:t>
            </a:r>
            <a:r>
              <a:rPr lang="it-IT" sz="3500" dirty="0">
                <a:solidFill>
                  <a:schemeClr val="tx1"/>
                </a:solidFill>
              </a:rPr>
              <a:t> su qualsiasi parte del corpo che è causato da piccole emorragie sotto la pelle; un </a:t>
            </a:r>
            <a:r>
              <a:rPr lang="it-IT" sz="3500" dirty="0" err="1">
                <a:solidFill>
                  <a:schemeClr val="tx1"/>
                </a:solidFill>
              </a:rPr>
              <a:t>rash</a:t>
            </a:r>
            <a:r>
              <a:rPr lang="it-IT" sz="3500" dirty="0">
                <a:solidFill>
                  <a:schemeClr val="tx1"/>
                </a:solidFill>
              </a:rPr>
              <a:t> non sbiancante quando viene esercitata una pressione).</a:t>
            </a:r>
            <a:endParaRPr lang="it-IT" dirty="0">
              <a:solidFill>
                <a:schemeClr val="tx1"/>
              </a:solidFill>
            </a:endParaRPr>
          </a:p>
          <a:p>
            <a:pPr algn="l"/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740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40282"/>
            <a:ext cx="9144001" cy="91771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35" y="1872"/>
            <a:ext cx="1115665" cy="71939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030B7D1-4640-480A-AA2A-B05ABAD54C56}"/>
              </a:ext>
            </a:extLst>
          </p:cNvPr>
          <p:cNvSpPr txBox="1">
            <a:spLocks/>
          </p:cNvSpPr>
          <p:nvPr/>
        </p:nvSpPr>
        <p:spPr>
          <a:xfrm>
            <a:off x="523982" y="71919"/>
            <a:ext cx="7811414" cy="1009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altLang="it-IT" sz="2000" b="1" dirty="0">
                <a:latin typeface="Comic Sans MS" panose="030F0702030302020204" pitchFamily="66" charset="0"/>
              </a:rPr>
              <a:t>CEFALEA </a:t>
            </a: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05A1BFD3-C48E-4262-9E2D-31A577BE0BCD}"/>
              </a:ext>
            </a:extLst>
          </p:cNvPr>
          <p:cNvSpPr txBox="1">
            <a:spLocks/>
          </p:cNvSpPr>
          <p:nvPr/>
        </p:nvSpPr>
        <p:spPr bwMode="auto">
          <a:xfrm>
            <a:off x="123290" y="873303"/>
            <a:ext cx="8985214" cy="5252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solidFill>
                  <a:schemeClr val="tx1"/>
                </a:solidFill>
              </a:rPr>
              <a:t> METODOLOGIA TRIAGE</a:t>
            </a:r>
          </a:p>
          <a:p>
            <a:endParaRPr lang="it-IT" dirty="0">
              <a:solidFill>
                <a:schemeClr val="tx1"/>
              </a:solidFill>
            </a:endParaRPr>
          </a:p>
          <a:p>
            <a:endParaRPr lang="it-IT" dirty="0">
              <a:solidFill>
                <a:schemeClr val="tx1"/>
              </a:solidFill>
            </a:endParaRPr>
          </a:p>
          <a:p>
            <a:r>
              <a:rPr lang="it-IT" sz="2800" dirty="0">
                <a:solidFill>
                  <a:schemeClr val="tx1"/>
                </a:solidFill>
              </a:rPr>
              <a:t>DECISIONE DI TRIAGE : ATTRIBUZIONE CODICE DI PRIORITA</a:t>
            </a:r>
            <a:r>
              <a:rPr lang="it-IT" dirty="0">
                <a:solidFill>
                  <a:schemeClr val="tx1"/>
                </a:solidFill>
              </a:rPr>
              <a:t>’</a:t>
            </a:r>
          </a:p>
          <a:p>
            <a:endParaRPr lang="it-IT" dirty="0">
              <a:solidFill>
                <a:schemeClr val="tx1"/>
              </a:solidFill>
            </a:endParaRPr>
          </a:p>
          <a:p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3" name="Freccia in giù 2">
            <a:extLst>
              <a:ext uri="{FF2B5EF4-FFF2-40B4-BE49-F238E27FC236}">
                <a16:creationId xmlns:a16="http://schemas.microsoft.com/office/drawing/2014/main" id="{6B260064-204E-4D56-B8A3-FC6DA5B908E8}"/>
              </a:ext>
            </a:extLst>
          </p:cNvPr>
          <p:cNvSpPr/>
          <p:nvPr/>
        </p:nvSpPr>
        <p:spPr>
          <a:xfrm>
            <a:off x="4329684" y="1484784"/>
            <a:ext cx="484632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3C2A9887-013B-4900-AB57-1C3298806C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3212976"/>
            <a:ext cx="3312368" cy="2553146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DB1A1E53-17E2-46BA-AC62-BA90DE92B76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3861048"/>
            <a:ext cx="262890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210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7228"/>
            <a:ext cx="9144000" cy="771593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6301" y="-1"/>
            <a:ext cx="1562225" cy="834553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41170FE4-3B33-4B10-AF79-4DC8CDA02F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674" y="834551"/>
            <a:ext cx="9001822" cy="5287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814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asellaDiTesto 1">
            <a:extLst>
              <a:ext uri="{FF2B5EF4-FFF2-40B4-BE49-F238E27FC236}">
                <a16:creationId xmlns:a16="http://schemas.microsoft.com/office/drawing/2014/main" id="{9919D9C6-B029-4CF5-964E-A0FDECC05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5876925"/>
            <a:ext cx="927735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1100">
                <a:solidFill>
                  <a:srgbClr val="000000"/>
                </a:solidFill>
                <a:cs typeface="Times New Roman" panose="02020603050405020304" pitchFamily="18" charset="0"/>
              </a:rPr>
              <a:t>*</a:t>
            </a:r>
            <a:r>
              <a:rPr lang="it-IT" altLang="it-IT" sz="1100">
                <a:solidFill>
                  <a:srgbClr val="17365D"/>
                </a:solidFill>
                <a:cs typeface="Times New Roman" panose="02020603050405020304" pitchFamily="18" charset="0"/>
              </a:rPr>
              <a:t>di nuova insorgenza,  *sintomi/segni di chetosi ,  ^per paziente pluripatologico o con problema principale  a rischio di coinvolgimento sistemico</a:t>
            </a:r>
            <a:endParaRPr lang="it-IT" altLang="it-IT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8915" name="Immagine 2">
            <a:extLst>
              <a:ext uri="{FF2B5EF4-FFF2-40B4-BE49-F238E27FC236}">
                <a16:creationId xmlns:a16="http://schemas.microsoft.com/office/drawing/2014/main" id="{FC363C96-82F6-4C1D-BFA3-2D56168623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0"/>
            <a:ext cx="9036050" cy="584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6" name="Immagine 4">
            <a:extLst>
              <a:ext uri="{FF2B5EF4-FFF2-40B4-BE49-F238E27FC236}">
                <a16:creationId xmlns:a16="http://schemas.microsoft.com/office/drawing/2014/main" id="{7FF3FF74-E4B3-495C-BB55-76D118C848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38863"/>
            <a:ext cx="914400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40381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1918</TotalTime>
  <Words>780</Words>
  <Application>Microsoft Office PowerPoint</Application>
  <PresentationFormat>Presentazione su schermo (4:3)</PresentationFormat>
  <Paragraphs>120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2" baseType="lpstr">
      <vt:lpstr>Arial</vt:lpstr>
      <vt:lpstr>Calibri</vt:lpstr>
      <vt:lpstr>Comic Sans MS</vt:lpstr>
      <vt:lpstr>Times New Roman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Renato Botti</dc:creator>
  <cp:lastModifiedBy>piggypiggy</cp:lastModifiedBy>
  <cp:revision>122</cp:revision>
  <cp:lastPrinted>2018-09-18T16:47:06Z</cp:lastPrinted>
  <dcterms:created xsi:type="dcterms:W3CDTF">2018-09-13T09:54:54Z</dcterms:created>
  <dcterms:modified xsi:type="dcterms:W3CDTF">2021-03-22T21:44:23Z</dcterms:modified>
</cp:coreProperties>
</file>