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9" r:id="rId2"/>
    <p:sldId id="304" r:id="rId3"/>
    <p:sldId id="330" r:id="rId4"/>
    <p:sldId id="344" r:id="rId5"/>
    <p:sldId id="345" r:id="rId6"/>
    <p:sldId id="346" r:id="rId7"/>
    <p:sldId id="347" r:id="rId8"/>
    <p:sldId id="353" r:id="rId9"/>
    <p:sldId id="348" r:id="rId10"/>
    <p:sldId id="350" r:id="rId11"/>
    <p:sldId id="331" r:id="rId12"/>
    <p:sldId id="355" r:id="rId13"/>
    <p:sldId id="354" r:id="rId14"/>
    <p:sldId id="332" r:id="rId15"/>
    <p:sldId id="356" r:id="rId16"/>
    <p:sldId id="357" r:id="rId1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o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8C9F4A-9626-4B66-AB91-B08017AA5340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C9517F-88C8-4545-8BC2-A4C3210733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913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7971-5DCA-4F09-B467-4405744470BC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00B4-81F3-40DB-9343-F8F88CC0A6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9208-6007-43CA-B53D-309DA5A0EA45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E4C-AD39-4B33-9479-834DAABD32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54B1-C967-4897-A5B8-AC373C39249A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21C6-ED1B-463F-AE4E-90608F824A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C8E9-3F5B-4617-BC8D-74098BB3EB09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DA55-DA79-4681-9640-9229E17BA3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268A-E17D-42C0-B6F9-048605C9BD74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BE15-4918-4C10-B3E0-B5621023E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3B16-204A-486C-8698-B2E59948972E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0C33-7D0F-4C61-A084-54CD5E60F3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7DEE-4C44-4789-BA31-2823DFE5C104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A967-D03E-4AE4-B07A-A79CE1D068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A633-33A5-4312-871D-C89A6EE9BCAD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F041-91B4-41C3-A3A5-6F160795B9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8BB1-6365-4238-B9C9-BAF8AEDDCCD2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844F-A390-43D3-9D9A-EDC5597C4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42E5-A51D-4011-86C8-90F23FB6A63A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ACDA-62E1-4F7F-8171-75782A0357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AADC-67D7-4635-BFD9-DA63E05E84A5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C5DC-2389-4611-A891-DD7239C0DB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B00C29-3944-4A3E-96F2-880221E9958D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FF835-746F-41AE-B929-9C2158B781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687507" y="260648"/>
            <a:ext cx="7916941" cy="55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r>
              <a:rPr lang="it-IT" altLang="it-IT" sz="2400" b="1" dirty="0">
                <a:latin typeface="Comic Sans MS" panose="030F0702030302020204" pitchFamily="66" charset="0"/>
              </a:rPr>
              <a:t>SCHEDA PROBLEMA PRINCIPALE: CEFALEA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2547991" y="4685015"/>
            <a:ext cx="4587400" cy="104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Dott.ssa Caterina Tranne</a:t>
            </a:r>
          </a:p>
          <a:p>
            <a:r>
              <a:rPr lang="it-IT" sz="16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Coordinamento Regionale Triage </a:t>
            </a:r>
          </a:p>
          <a:p>
            <a:r>
              <a:rPr lang="it-IT" altLang="it-IT" sz="1600" b="1">
                <a:solidFill>
                  <a:schemeClr val="tx1"/>
                </a:solidFill>
                <a:latin typeface="Comic Sans MS" panose="030F0702030302020204" pitchFamily="66" charset="0"/>
              </a:rPr>
              <a:t>24 </a:t>
            </a:r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-25 Marzo 2021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B5408E6-BA67-4D77-A017-78498688B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425302"/>
            <a:ext cx="491719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1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167ECCDC-2BC5-4AA2-B9B1-270D59678DE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2000" b="1">
                <a:latin typeface="Comic Sans MS" panose="030F0702030302020204" pitchFamily="66" charset="0"/>
              </a:rPr>
              <a:t>CEFALEA</a:t>
            </a:r>
            <a:endParaRPr lang="it-IT" sz="20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BD9CF34-5EA8-46E8-82C2-5311090AF4DE}"/>
              </a:ext>
            </a:extLst>
          </p:cNvPr>
          <p:cNvSpPr txBox="1">
            <a:spLocks/>
          </p:cNvSpPr>
          <p:nvPr/>
        </p:nvSpPr>
        <p:spPr bwMode="auto">
          <a:xfrm>
            <a:off x="457200" y="1916831"/>
            <a:ext cx="8229600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4000" b="1" dirty="0">
                <a:latin typeface="Comic Sans MS" panose="030F0702030302020204" pitchFamily="66" charset="0"/>
              </a:rPr>
              <a:t>         </a:t>
            </a:r>
          </a:p>
          <a:p>
            <a:r>
              <a:rPr lang="it-IT" altLang="it-IT" sz="4000" b="1" dirty="0">
                <a:latin typeface="Comic Sans MS" panose="030F0702030302020204" pitchFamily="66" charset="0"/>
              </a:rPr>
              <a:t>   </a:t>
            </a:r>
            <a:r>
              <a:rPr lang="it-IT" altLang="it-IT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CASI</a:t>
            </a:r>
            <a:r>
              <a:rPr lang="it-IT" altLang="it-IT" sz="4000" b="1" dirty="0">
                <a:latin typeface="Comic Sans MS" panose="030F0702030302020204" pitchFamily="66" charset="0"/>
              </a:rPr>
              <a:t> </a:t>
            </a:r>
            <a:r>
              <a:rPr lang="it-IT" altLang="it-IT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CLINICI</a:t>
            </a:r>
          </a:p>
          <a:p>
            <a:endParaRPr lang="it-IT" sz="4000" b="1" dirty="0">
              <a:latin typeface="Comic Sans MS" panose="030F0702030302020204" pitchFamily="66" charset="0"/>
            </a:endParaRPr>
          </a:p>
          <a:p>
            <a:endParaRPr lang="it-IT" sz="4000" dirty="0"/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3B805322-0E72-421B-B3D1-7B37231455E6}"/>
              </a:ext>
            </a:extLst>
          </p:cNvPr>
          <p:cNvSpPr/>
          <p:nvPr/>
        </p:nvSpPr>
        <p:spPr>
          <a:xfrm>
            <a:off x="6084168" y="35262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20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167ECCDC-2BC5-4AA2-B9B1-270D59678DE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2000" b="1">
                <a:latin typeface="Comic Sans MS" panose="030F0702030302020204" pitchFamily="66" charset="0"/>
              </a:rPr>
              <a:t>CEFALEA</a:t>
            </a:r>
            <a:endParaRPr lang="it-IT" sz="20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FB946D5-EB59-4BE1-890B-D59F74F59B1E}"/>
              </a:ext>
            </a:extLst>
          </p:cNvPr>
          <p:cNvSpPr txBox="1">
            <a:spLocks/>
          </p:cNvSpPr>
          <p:nvPr/>
        </p:nvSpPr>
        <p:spPr bwMode="auto">
          <a:xfrm>
            <a:off x="179512" y="1012690"/>
            <a:ext cx="8784976" cy="52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20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/>
                </a:solidFill>
              </a:rPr>
              <a:t>Paziente di sesso femminile, di 24 anni, impiegata, nubile, non figli. Si reca in pronto soccorso per cefalea .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Segue dieta libera, non fuma, non beve abitualmente alcolici.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/>
                </a:solidFill>
              </a:rPr>
              <a:t>Riferisce  pregressi disturbi d’ansia con attacchi di panico. 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Non assume farmaci eccetto contraccettivo.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/>
                </a:solidFill>
              </a:rPr>
              <a:t>Dall’anamnesi emerge che da circa 4 anni soffre di crisi ricorrenti  di cefalea pulsante, della durata di alcune ore. Le crisi si presentano durante il ciclo.</a:t>
            </a:r>
          </a:p>
          <a:p>
            <a:pPr algn="l"/>
            <a:endParaRPr lang="it-IT" sz="2000" dirty="0">
              <a:solidFill>
                <a:schemeClr val="tx1"/>
              </a:solidFill>
            </a:endParaRP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PV: 150/90 - FC 80 – FR 19 – GCS 15 – TC no – DOLORE 2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tx1"/>
              </a:solidFill>
            </a:endParaRP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it-IT" sz="2000" b="1" dirty="0">
                <a:solidFill>
                  <a:schemeClr val="tx1"/>
                </a:solidFill>
              </a:rPr>
              <a:t>CODICE TRIAGE ???  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45FD90C8-3FCD-4141-85E6-63D118933E38}"/>
              </a:ext>
            </a:extLst>
          </p:cNvPr>
          <p:cNvSpPr/>
          <p:nvPr/>
        </p:nvSpPr>
        <p:spPr>
          <a:xfrm>
            <a:off x="4716016" y="47971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99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7228"/>
            <a:ext cx="9144000" cy="7715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6301" y="-1"/>
            <a:ext cx="1562225" cy="83455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1170FE4-3B33-4B10-AF79-4DC8CDA02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4" y="834551"/>
            <a:ext cx="9001822" cy="52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6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7228"/>
            <a:ext cx="9144000" cy="7715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6301" y="-1"/>
            <a:ext cx="1562225" cy="83455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1170FE4-3B33-4B10-AF79-4DC8CDA02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4" y="834551"/>
            <a:ext cx="9001822" cy="5287879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5E0FE32F-8532-4F28-8A1F-20B04E439816}"/>
              </a:ext>
            </a:extLst>
          </p:cNvPr>
          <p:cNvSpPr/>
          <p:nvPr/>
        </p:nvSpPr>
        <p:spPr>
          <a:xfrm>
            <a:off x="6948264" y="1412775"/>
            <a:ext cx="1512168" cy="936105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FF953D5-418B-4522-8A5D-044C55E00A94}"/>
              </a:ext>
            </a:extLst>
          </p:cNvPr>
          <p:cNvSpPr/>
          <p:nvPr/>
        </p:nvSpPr>
        <p:spPr>
          <a:xfrm>
            <a:off x="7020272" y="3501008"/>
            <a:ext cx="1368152" cy="504056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09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DAA1228F-0571-4023-8EF2-2F8140696F5A}"/>
              </a:ext>
            </a:extLst>
          </p:cNvPr>
          <p:cNvSpPr txBox="1">
            <a:spLocks/>
          </p:cNvSpPr>
          <p:nvPr/>
        </p:nvSpPr>
        <p:spPr bwMode="auto">
          <a:xfrm>
            <a:off x="482884" y="277402"/>
            <a:ext cx="8203915" cy="114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2000" b="1">
                <a:latin typeface="Comic Sans MS" panose="030F0702030302020204" pitchFamily="66" charset="0"/>
              </a:rPr>
              <a:t>CEFALEA</a:t>
            </a:r>
            <a:endParaRPr lang="it-IT" sz="2000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53D9A15-D8B1-46FC-B9D1-208A1E8D6FA8}"/>
              </a:ext>
            </a:extLst>
          </p:cNvPr>
          <p:cNvSpPr txBox="1">
            <a:spLocks/>
          </p:cNvSpPr>
          <p:nvPr/>
        </p:nvSpPr>
        <p:spPr bwMode="auto">
          <a:xfrm>
            <a:off x="179512" y="1012690"/>
            <a:ext cx="8784976" cy="52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20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/>
                </a:solidFill>
              </a:rPr>
              <a:t>Paziente di sesso femminile, di 24 anni, impiegata, nubile, non figli. Si reca in pronto soccorso per cefalea .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Segue dieta libera, non fuma, non beve abitualmente alcolici.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/>
                </a:solidFill>
              </a:rPr>
              <a:t>Riferisce  pregressi disturbi d’ansia con attacchi di panico. 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Non assume farmaci eccetto contraccettivo.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/>
                </a:solidFill>
              </a:rPr>
              <a:t>Dall’anamnesi emerge che ha un’alterazione del visus insorta da circa 12 ore. </a:t>
            </a:r>
          </a:p>
          <a:p>
            <a:pPr algn="l"/>
            <a:endParaRPr lang="it-IT" sz="2000" dirty="0">
              <a:solidFill>
                <a:schemeClr val="tx1"/>
              </a:solidFill>
            </a:endParaRP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PV: 110/60 - FC 55 – FR 22 – GCS 14 – TC no – DOLORE 4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it-IT" sz="2000" dirty="0">
              <a:solidFill>
                <a:schemeClr val="tx1"/>
              </a:solidFill>
            </a:endParaRPr>
          </a:p>
          <a:p>
            <a:pPr algn="l"/>
            <a:r>
              <a:rPr lang="it-IT" sz="2000" dirty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it-IT" sz="2000" b="1" dirty="0">
                <a:solidFill>
                  <a:schemeClr val="tx1"/>
                </a:solidFill>
              </a:rPr>
              <a:t>CODICE TRIAGE ???  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D040D9E0-4C70-49F6-9B85-C9BC37724E5F}"/>
              </a:ext>
            </a:extLst>
          </p:cNvPr>
          <p:cNvSpPr/>
          <p:nvPr/>
        </p:nvSpPr>
        <p:spPr>
          <a:xfrm>
            <a:off x="4716016" y="47971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712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7228"/>
            <a:ext cx="9144000" cy="7715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6301" y="-1"/>
            <a:ext cx="1562225" cy="83455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1170FE4-3B33-4B10-AF79-4DC8CDA02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4" y="834551"/>
            <a:ext cx="9001822" cy="52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53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7228"/>
            <a:ext cx="9144000" cy="7715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6301" y="-1"/>
            <a:ext cx="1562225" cy="83455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1170FE4-3B33-4B10-AF79-4DC8CDA02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4" y="834551"/>
            <a:ext cx="9001822" cy="5287879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A44F1DEC-354E-4FE4-A22B-E49501737C1F}"/>
              </a:ext>
            </a:extLst>
          </p:cNvPr>
          <p:cNvSpPr/>
          <p:nvPr/>
        </p:nvSpPr>
        <p:spPr>
          <a:xfrm>
            <a:off x="5580112" y="1412776"/>
            <a:ext cx="1440160" cy="1008112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CE230BB-2595-4509-919D-C71534540FF8}"/>
              </a:ext>
            </a:extLst>
          </p:cNvPr>
          <p:cNvSpPr/>
          <p:nvPr/>
        </p:nvSpPr>
        <p:spPr>
          <a:xfrm>
            <a:off x="5580112" y="3573016"/>
            <a:ext cx="1440160" cy="360040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30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2AA7A86-9D1A-47B4-9AFD-5AC6EBFE631F}"/>
              </a:ext>
            </a:extLst>
          </p:cNvPr>
          <p:cNvSpPr txBox="1">
            <a:spLocks/>
          </p:cNvSpPr>
          <p:nvPr/>
        </p:nvSpPr>
        <p:spPr>
          <a:xfrm>
            <a:off x="562996" y="44624"/>
            <a:ext cx="7772400" cy="103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b="1" dirty="0">
                <a:latin typeface="Comic Sans MS" panose="030F0702030302020204" pitchFamily="66" charset="0"/>
              </a:rPr>
              <a:t>CEFALEA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F1B69C04-EFAE-440E-88C6-19E7C5F7A6CB}"/>
              </a:ext>
            </a:extLst>
          </p:cNvPr>
          <p:cNvSpPr txBox="1">
            <a:spLocks/>
          </p:cNvSpPr>
          <p:nvPr/>
        </p:nvSpPr>
        <p:spPr bwMode="auto">
          <a:xfrm>
            <a:off x="0" y="836711"/>
            <a:ext cx="9144000" cy="52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b="1">
              <a:solidFill>
                <a:schemeClr val="tx1"/>
              </a:solidFill>
            </a:endParaRPr>
          </a:p>
          <a:p>
            <a:pPr algn="l"/>
            <a:r>
              <a:rPr lang="it-IT" b="1">
                <a:solidFill>
                  <a:schemeClr val="tx1"/>
                </a:solidFill>
              </a:rPr>
              <a:t>DEFINIZIONE</a:t>
            </a:r>
          </a:p>
          <a:p>
            <a:pPr algn="l"/>
            <a:endParaRPr lang="it-IT" b="1">
              <a:solidFill>
                <a:schemeClr val="tx1"/>
              </a:solidFill>
            </a:endParaRPr>
          </a:p>
          <a:p>
            <a:pPr algn="l"/>
            <a:r>
              <a:rPr lang="it-IT" sz="3300">
                <a:solidFill>
                  <a:schemeClr val="tx1"/>
                </a:solidFill>
              </a:rPr>
              <a:t>Per </a:t>
            </a:r>
            <a:r>
              <a:rPr lang="it-IT" sz="3300" b="1">
                <a:solidFill>
                  <a:schemeClr val="tx1"/>
                </a:solidFill>
              </a:rPr>
              <a:t>mal di testa</a:t>
            </a:r>
            <a:r>
              <a:rPr lang="it-IT" sz="3300">
                <a:solidFill>
                  <a:schemeClr val="tx1"/>
                </a:solidFill>
              </a:rPr>
              <a:t> o </a:t>
            </a:r>
            <a:r>
              <a:rPr lang="it-IT" sz="3300" b="1">
                <a:solidFill>
                  <a:schemeClr val="tx1"/>
                </a:solidFill>
              </a:rPr>
              <a:t>cefalea</a:t>
            </a:r>
            <a:r>
              <a:rPr lang="it-IT" sz="3300">
                <a:solidFill>
                  <a:schemeClr val="tx1"/>
                </a:solidFill>
              </a:rPr>
              <a:t> si intende il dolore localizzato in qualsiasi parte della testa o del collo. Può essere un sintomo di diverse patologie.</a:t>
            </a:r>
          </a:p>
          <a:p>
            <a:pPr algn="l"/>
            <a:endParaRPr lang="it-IT" sz="330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it-IT">
                <a:solidFill>
                  <a:schemeClr val="tx1"/>
                </a:solidFill>
              </a:rPr>
              <a:t>La cefalea è una condizione molto diffusa che influenza negativamente la qualità della vita; è un sintomo molto frequente e costituisce una causa comune di accesso in pronto soccorso. </a:t>
            </a:r>
          </a:p>
          <a:p>
            <a:pPr algn="l">
              <a:buFontTx/>
              <a:buChar char="-"/>
            </a:pPr>
            <a:endParaRPr lang="it-IT">
              <a:solidFill>
                <a:schemeClr val="tx1"/>
              </a:solidFill>
            </a:endParaRPr>
          </a:p>
          <a:p>
            <a:pPr algn="l"/>
            <a:r>
              <a:rPr lang="it-IT" b="1">
                <a:solidFill>
                  <a:schemeClr val="tx1"/>
                </a:solidFill>
              </a:rPr>
              <a:t>Le più frequenti ragioni che portano il paziente a ricorrere alle cure del Pronto Soccorso sono:</a:t>
            </a:r>
            <a:r>
              <a:rPr lang="it-IT">
                <a:solidFill>
                  <a:schemeClr val="tx1"/>
                </a:solidFill>
              </a:rPr>
              <a:t> </a:t>
            </a:r>
          </a:p>
          <a:p>
            <a:pPr algn="l"/>
            <a:endParaRPr lang="it-IT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it-IT">
                <a:solidFill>
                  <a:schemeClr val="tx1"/>
                </a:solidFill>
              </a:rPr>
              <a:t>Primo attacco della vita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>
                <a:solidFill>
                  <a:schemeClr val="tx1"/>
                </a:solidFill>
              </a:rPr>
              <a:t>Il peggior “mal di testa” mai provato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>
                <a:solidFill>
                  <a:schemeClr val="tx1"/>
                </a:solidFill>
              </a:rPr>
              <a:t>Attacco più violento degli altri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>
                <a:solidFill>
                  <a:schemeClr val="tx1"/>
                </a:solidFill>
              </a:rPr>
              <a:t>Attacco diverso dagli altri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>
                <a:solidFill>
                  <a:schemeClr val="tx1"/>
                </a:solidFill>
              </a:rPr>
              <a:t>Dolore che non recede dopo terapia usuale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>
                <a:solidFill>
                  <a:schemeClr val="tx1"/>
                </a:solidFill>
              </a:rPr>
              <a:t>Attacco accompagnato da stato ansioso</a:t>
            </a:r>
          </a:p>
          <a:p>
            <a:pPr algn="l"/>
            <a:r>
              <a:rPr lang="it-IT">
                <a:solidFill>
                  <a:schemeClr val="tx1"/>
                </a:solidFill>
              </a:rPr>
              <a:t> 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7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030B7D1-4640-480A-AA2A-B05ABAD54C56}"/>
              </a:ext>
            </a:extLst>
          </p:cNvPr>
          <p:cNvSpPr txBox="1">
            <a:spLocks/>
          </p:cNvSpPr>
          <p:nvPr/>
        </p:nvSpPr>
        <p:spPr>
          <a:xfrm>
            <a:off x="523982" y="71919"/>
            <a:ext cx="7811414" cy="1009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b="1" dirty="0">
                <a:latin typeface="Comic Sans MS" panose="030F0702030302020204" pitchFamily="66" charset="0"/>
              </a:rPr>
              <a:t>CEFALEA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720A71F-8537-46D9-8006-D74D6B5EE27D}"/>
              </a:ext>
            </a:extLst>
          </p:cNvPr>
          <p:cNvSpPr txBox="1">
            <a:spLocks/>
          </p:cNvSpPr>
          <p:nvPr/>
        </p:nvSpPr>
        <p:spPr bwMode="auto">
          <a:xfrm>
            <a:off x="493160" y="1222624"/>
            <a:ext cx="8193640" cy="487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400" b="1">
                <a:solidFill>
                  <a:schemeClr val="tx1"/>
                </a:solidFill>
              </a:rPr>
              <a:t>I sintomi d’allarme DI CUI TENERE CONTO sono diversi</a:t>
            </a:r>
            <a:r>
              <a:rPr lang="it-IT" sz="2400">
                <a:solidFill>
                  <a:schemeClr val="tx1"/>
                </a:solidFill>
              </a:rPr>
              <a:t>: </a:t>
            </a:r>
          </a:p>
          <a:p>
            <a:pPr algn="l"/>
            <a:endParaRPr lang="it-IT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cefalea ad insorgenza improvvisa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aumento della frequenza e gravità della cefalea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cefalea che insorge nel corso di sforzi fisici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cefalea di nuova insorgenza in pazienti con fattori d rischio per HIV e neoplasie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cefalea associata a malattie sistemiche (febbre, rigidità, rash)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sintomi o segni neurologici focali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800">
                <a:solidFill>
                  <a:schemeClr val="tx1"/>
                </a:solidFill>
              </a:rPr>
              <a:t>cefalea post-traumatica</a:t>
            </a:r>
          </a:p>
          <a:p>
            <a:pPr algn="l"/>
            <a:endParaRPr lang="it-IT">
              <a:solidFill>
                <a:schemeClr val="tx1"/>
              </a:solidFill>
            </a:endParaRPr>
          </a:p>
          <a:p>
            <a:pPr algn="l"/>
            <a:endParaRPr lang="it-IT" b="1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4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030B7D1-4640-480A-AA2A-B05ABAD54C56}"/>
              </a:ext>
            </a:extLst>
          </p:cNvPr>
          <p:cNvSpPr txBox="1">
            <a:spLocks/>
          </p:cNvSpPr>
          <p:nvPr/>
        </p:nvSpPr>
        <p:spPr>
          <a:xfrm>
            <a:off x="523982" y="71919"/>
            <a:ext cx="7811414" cy="1009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b="1" dirty="0">
                <a:latin typeface="Comic Sans MS" panose="030F0702030302020204" pitchFamily="66" charset="0"/>
              </a:rPr>
              <a:t>CEFALEA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0C4B3AD-DFC8-4224-A4EA-288F997F6A28}"/>
              </a:ext>
            </a:extLst>
          </p:cNvPr>
          <p:cNvSpPr txBox="1">
            <a:spLocks/>
          </p:cNvSpPr>
          <p:nvPr/>
        </p:nvSpPr>
        <p:spPr bwMode="auto">
          <a:xfrm>
            <a:off x="457200" y="1124745"/>
            <a:ext cx="8229600" cy="499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200" b="1" dirty="0">
                <a:solidFill>
                  <a:schemeClr val="tx1"/>
                </a:solidFill>
              </a:rPr>
              <a:t>Possiamo distinguere le cefalee in: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800" b="1" dirty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Urgenze neurologiche (emorragia cerebrale, ipertensione endocranica, meningiti o meningoencefaliti) </a:t>
            </a:r>
          </a:p>
          <a:p>
            <a:pPr algn="l"/>
            <a:endParaRPr lang="it-IT" sz="19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900" dirty="0">
                <a:solidFill>
                  <a:schemeClr val="tx1"/>
                </a:solidFill>
              </a:rPr>
              <a:t>caratterizzate da: dolore severo ad esordio improvviso o ingravescente, in genere primo episodio, associato a segni neurologici o meningei. </a:t>
            </a:r>
          </a:p>
          <a:p>
            <a:pPr algn="l"/>
            <a:r>
              <a:rPr lang="it-IT" sz="19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it-IT" sz="1900" dirty="0">
                <a:solidFill>
                  <a:schemeClr val="tx1"/>
                </a:solidFill>
              </a:rPr>
              <a:t>Forme essenziali benigne (emicrania, cefalea a grappolo, cefalea tensiva, nevralgie) e cefalee secondarie a patologie </a:t>
            </a:r>
            <a:r>
              <a:rPr lang="it-IT" sz="1900" dirty="0" err="1">
                <a:solidFill>
                  <a:schemeClr val="tx1"/>
                </a:solidFill>
              </a:rPr>
              <a:t>extracerebrali</a:t>
            </a:r>
            <a:r>
              <a:rPr lang="it-IT" sz="1900" dirty="0">
                <a:solidFill>
                  <a:schemeClr val="tx1"/>
                </a:solidFill>
              </a:rPr>
              <a:t> (sinusiti, crisi ipertensive, iperpiressia)</a:t>
            </a:r>
          </a:p>
          <a:p>
            <a:pPr algn="l"/>
            <a:endParaRPr lang="it-IT" sz="190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1900" dirty="0">
                <a:solidFill>
                  <a:schemeClr val="tx1"/>
                </a:solidFill>
              </a:rPr>
              <a:t>caratterizzate da: dolore più o meno severo, episodi ricorrenti, sensibile alla terapia antidolorifica e non associato a segni neurologici.  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D1A0124E-7D4E-41FF-B686-D1BDE4E02EAC}"/>
              </a:ext>
            </a:extLst>
          </p:cNvPr>
          <p:cNvSpPr/>
          <p:nvPr/>
        </p:nvSpPr>
        <p:spPr>
          <a:xfrm>
            <a:off x="2915816" y="1897633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F8DD0C5E-220A-4D89-B12D-D588855CDDBA}"/>
              </a:ext>
            </a:extLst>
          </p:cNvPr>
          <p:cNvSpPr/>
          <p:nvPr/>
        </p:nvSpPr>
        <p:spPr>
          <a:xfrm>
            <a:off x="3158132" y="415187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81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030B7D1-4640-480A-AA2A-B05ABAD54C56}"/>
              </a:ext>
            </a:extLst>
          </p:cNvPr>
          <p:cNvSpPr txBox="1">
            <a:spLocks/>
          </p:cNvSpPr>
          <p:nvPr/>
        </p:nvSpPr>
        <p:spPr>
          <a:xfrm>
            <a:off x="523982" y="71919"/>
            <a:ext cx="7811414" cy="404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b="1" dirty="0">
                <a:latin typeface="Comic Sans MS" panose="030F0702030302020204" pitchFamily="66" charset="0"/>
              </a:rPr>
              <a:t>CEFALEA </a:t>
            </a:r>
          </a:p>
        </p:txBody>
      </p:sp>
      <p:sp>
        <p:nvSpPr>
          <p:cNvPr id="6" name="Segnaposto contenuto 6">
            <a:extLst>
              <a:ext uri="{FF2B5EF4-FFF2-40B4-BE49-F238E27FC236}">
                <a16:creationId xmlns:a16="http://schemas.microsoft.com/office/drawing/2014/main" id="{0A5B9BF1-B372-46B0-9A31-0DD246807140}"/>
              </a:ext>
            </a:extLst>
          </p:cNvPr>
          <p:cNvSpPr txBox="1">
            <a:spLocks/>
          </p:cNvSpPr>
          <p:nvPr/>
        </p:nvSpPr>
        <p:spPr bwMode="auto">
          <a:xfrm>
            <a:off x="523982" y="546719"/>
            <a:ext cx="8512514" cy="539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sz="7200" b="1" dirty="0">
                <a:solidFill>
                  <a:schemeClr val="tx1"/>
                </a:solidFill>
              </a:rPr>
              <a:t>                                                       METODOLOGIA TRIAGE</a:t>
            </a:r>
          </a:p>
          <a:p>
            <a:pPr algn="l"/>
            <a:r>
              <a:rPr lang="it-IT" sz="6400" b="1" dirty="0">
                <a:solidFill>
                  <a:schemeClr val="tx1"/>
                </a:solidFill>
              </a:rPr>
              <a:t>Valutazione sulla porta </a:t>
            </a:r>
          </a:p>
          <a:p>
            <a:pPr algn="l"/>
            <a:r>
              <a:rPr lang="it-IT" sz="5600" b="1" dirty="0">
                <a:solidFill>
                  <a:schemeClr val="tx1"/>
                </a:solidFill>
              </a:rPr>
              <a:t>E’ necessario valutare l’ABC ed in PARTICOLARE </a:t>
            </a:r>
            <a:r>
              <a:rPr lang="it-IT" sz="5500" b="1" dirty="0">
                <a:solidFill>
                  <a:schemeClr val="tx1"/>
                </a:solidFill>
              </a:rPr>
              <a:t>:</a:t>
            </a:r>
            <a:endParaRPr lang="it-IT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Stato di alterazione della coscienza </a:t>
            </a:r>
            <a:r>
              <a:rPr lang="it-IT" sz="6400" dirty="0">
                <a:solidFill>
                  <a:schemeClr val="tx1"/>
                </a:solidFill>
              </a:rPr>
              <a:t>(soporoso, rallentato, disorientato, agitato)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Deficit neurologici evidenti </a:t>
            </a:r>
            <a:r>
              <a:rPr lang="it-IT" sz="6400" dirty="0">
                <a:solidFill>
                  <a:schemeClr val="tx1"/>
                </a:solidFill>
              </a:rPr>
              <a:t>(deficit dell’equilibrio, segni focali, disturbi del linguaggio, disturbi della   vista, mobilità degli arti)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Vomito persistente </a:t>
            </a:r>
            <a:r>
              <a:rPr lang="it-IT" sz="6400" dirty="0">
                <a:solidFill>
                  <a:schemeClr val="tx1"/>
                </a:solidFill>
              </a:rPr>
              <a:t>(senza alcuna tregua tra gli episodi)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Epistassi</a:t>
            </a:r>
            <a:r>
              <a:rPr lang="it-IT" sz="64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sz="6200" b="1" dirty="0">
                <a:solidFill>
                  <a:schemeClr val="tx1"/>
                </a:solidFill>
              </a:rPr>
              <a:t>Raccolta dati mirata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sz="5600" b="1" dirty="0">
                <a:solidFill>
                  <a:schemeClr val="tx1"/>
                </a:solidFill>
              </a:rPr>
              <a:t>E’ opportuno chiedere VERIFICARE 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modalità e tempi di insorgenza, </a:t>
            </a:r>
            <a:r>
              <a:rPr lang="it-IT" sz="6400" dirty="0">
                <a:solidFill>
                  <a:schemeClr val="tx1"/>
                </a:solidFill>
              </a:rPr>
              <a:t>(ad esempio l’esordio brusco, talora nel corso del sonno…)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localizzazione, gravità del dolore </a:t>
            </a:r>
            <a:r>
              <a:rPr lang="it-IT" sz="6400" dirty="0">
                <a:solidFill>
                  <a:schemeClr val="tx1"/>
                </a:solidFill>
              </a:rPr>
              <a:t>(scala del dolore)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disturbi del visus </a:t>
            </a:r>
            <a:r>
              <a:rPr lang="it-IT" sz="6400" dirty="0">
                <a:solidFill>
                  <a:schemeClr val="tx1"/>
                </a:solidFill>
              </a:rPr>
              <a:t>(riduzione o perdita completa della vista in uno o entrambi gli occhi)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presenza di altri sintomi, traumi recenti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patologie preesistenti </a:t>
            </a:r>
            <a:r>
              <a:rPr lang="it-IT" sz="6400" dirty="0">
                <a:solidFill>
                  <a:schemeClr val="tx1"/>
                </a:solidFill>
              </a:rPr>
              <a:t>(ipertensione arteriosa, diabete, etc.)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assunzione di farmaci (</a:t>
            </a:r>
            <a:r>
              <a:rPr lang="it-IT" sz="6400" dirty="0">
                <a:solidFill>
                  <a:schemeClr val="tx1"/>
                </a:solidFill>
              </a:rPr>
              <a:t>anticoagulanti, estro-progestinici, etc.)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eventuali allergie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risposta ad eventuale terapia antidolorifica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esposizione al sole 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7200" dirty="0">
                <a:solidFill>
                  <a:schemeClr val="tx1"/>
                </a:solidFill>
              </a:rPr>
              <a:t>permanenza in ambienti riscaldati e non areati </a:t>
            </a:r>
            <a:r>
              <a:rPr lang="it-IT" sz="6400" dirty="0">
                <a:solidFill>
                  <a:schemeClr val="tx1"/>
                </a:solidFill>
              </a:rPr>
              <a:t>(intossicazione da monossido di carbonio) </a:t>
            </a:r>
          </a:p>
          <a:p>
            <a:pPr algn="l"/>
            <a:endParaRPr lang="it-IT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9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030B7D1-4640-480A-AA2A-B05ABAD54C56}"/>
              </a:ext>
            </a:extLst>
          </p:cNvPr>
          <p:cNvSpPr txBox="1">
            <a:spLocks/>
          </p:cNvSpPr>
          <p:nvPr/>
        </p:nvSpPr>
        <p:spPr>
          <a:xfrm>
            <a:off x="523982" y="71919"/>
            <a:ext cx="7811414" cy="47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b="1" dirty="0">
                <a:latin typeface="Comic Sans MS" panose="030F0702030302020204" pitchFamily="66" charset="0"/>
              </a:rPr>
              <a:t>CEFALEA </a:t>
            </a:r>
          </a:p>
        </p:txBody>
      </p:sp>
      <p:sp>
        <p:nvSpPr>
          <p:cNvPr id="6" name="Segnaposto contenuto 6">
            <a:extLst>
              <a:ext uri="{FF2B5EF4-FFF2-40B4-BE49-F238E27FC236}">
                <a16:creationId xmlns:a16="http://schemas.microsoft.com/office/drawing/2014/main" id="{ADC2FAF8-F532-4F76-949D-55A8644B8E91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0850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b="1" dirty="0">
              <a:solidFill>
                <a:schemeClr val="tx1"/>
              </a:solidFill>
            </a:endParaRP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                                                                          </a:t>
            </a:r>
          </a:p>
          <a:p>
            <a:r>
              <a:rPr lang="it-IT" b="1" dirty="0">
                <a:solidFill>
                  <a:schemeClr val="tx1"/>
                </a:solidFill>
              </a:rPr>
              <a:t>  </a:t>
            </a:r>
            <a:r>
              <a:rPr lang="it-IT" sz="3800" b="1" dirty="0">
                <a:solidFill>
                  <a:schemeClr val="tx1"/>
                </a:solidFill>
              </a:rPr>
              <a:t>METODOLOGIA TRIAGE</a:t>
            </a:r>
          </a:p>
          <a:p>
            <a:pPr algn="l"/>
            <a:r>
              <a:rPr lang="it-IT" sz="3800" b="1" dirty="0">
                <a:solidFill>
                  <a:schemeClr val="tx1"/>
                </a:solidFill>
              </a:rPr>
              <a:t>Rilevazione parametri vitali e breve esame fisico mirato </a:t>
            </a:r>
            <a:endParaRPr lang="it-IT" sz="3800" dirty="0">
              <a:solidFill>
                <a:schemeClr val="tx1"/>
              </a:solidFill>
            </a:endParaRP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 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sz="3400" b="1" dirty="0">
                <a:solidFill>
                  <a:schemeClr val="tx1"/>
                </a:solidFill>
              </a:rPr>
              <a:t>E’ NECESSARIO rilevare </a:t>
            </a:r>
            <a:r>
              <a:rPr lang="it-IT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sz="3800" dirty="0">
                <a:solidFill>
                  <a:schemeClr val="tx1"/>
                </a:solidFill>
              </a:rPr>
              <a:t>PA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3800" dirty="0">
                <a:solidFill>
                  <a:schemeClr val="tx1"/>
                </a:solidFill>
              </a:rPr>
              <a:t>FC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3800" dirty="0">
                <a:solidFill>
                  <a:schemeClr val="tx1"/>
                </a:solidFill>
              </a:rPr>
              <a:t>GCS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3800" dirty="0">
                <a:solidFill>
                  <a:schemeClr val="tx1"/>
                </a:solidFill>
              </a:rPr>
              <a:t>TC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3800" dirty="0">
                <a:solidFill>
                  <a:schemeClr val="tx1"/>
                </a:solidFill>
              </a:rPr>
              <a:t>FR</a:t>
            </a:r>
          </a:p>
          <a:p>
            <a:pPr algn="l"/>
            <a:r>
              <a:rPr lang="it-IT" sz="3400" b="1" dirty="0">
                <a:solidFill>
                  <a:schemeClr val="tx1"/>
                </a:solidFill>
              </a:rPr>
              <a:t>L’esame fisico prevede la valutazione</a:t>
            </a:r>
            <a:r>
              <a:rPr lang="it-IT" sz="3400" dirty="0">
                <a:solidFill>
                  <a:schemeClr val="tx1"/>
                </a:solidFill>
              </a:rPr>
              <a:t>: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Diametro pupillare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Segni di trauma cranico recente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Segni evidenti di deficit neurologici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Rilevamento fotofobia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Eventuale peggioramento della cefalea dopo colpo di tosse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Segni di meningismo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it-IT" sz="4500" dirty="0">
                <a:solidFill>
                  <a:schemeClr val="tx1"/>
                </a:solidFill>
              </a:rPr>
              <a:t>Porpora</a:t>
            </a:r>
            <a:r>
              <a:rPr lang="it-IT" sz="3500" dirty="0">
                <a:solidFill>
                  <a:schemeClr val="tx1"/>
                </a:solidFill>
              </a:rPr>
              <a:t> (un </a:t>
            </a:r>
            <a:r>
              <a:rPr lang="it-IT" sz="3500" dirty="0" err="1">
                <a:solidFill>
                  <a:schemeClr val="tx1"/>
                </a:solidFill>
              </a:rPr>
              <a:t>rash</a:t>
            </a:r>
            <a:r>
              <a:rPr lang="it-IT" sz="3500" dirty="0">
                <a:solidFill>
                  <a:schemeClr val="tx1"/>
                </a:solidFill>
              </a:rPr>
              <a:t> su qualsiasi parte del corpo che è causato da piccole emorragie sotto la pelle; un </a:t>
            </a:r>
            <a:r>
              <a:rPr lang="it-IT" sz="3500" dirty="0" err="1">
                <a:solidFill>
                  <a:schemeClr val="tx1"/>
                </a:solidFill>
              </a:rPr>
              <a:t>rash</a:t>
            </a:r>
            <a:r>
              <a:rPr lang="it-IT" sz="3500" dirty="0">
                <a:solidFill>
                  <a:schemeClr val="tx1"/>
                </a:solidFill>
              </a:rPr>
              <a:t> non sbiancante quando viene esercitata una pressione).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4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030B7D1-4640-480A-AA2A-B05ABAD54C56}"/>
              </a:ext>
            </a:extLst>
          </p:cNvPr>
          <p:cNvSpPr txBox="1">
            <a:spLocks/>
          </p:cNvSpPr>
          <p:nvPr/>
        </p:nvSpPr>
        <p:spPr>
          <a:xfrm>
            <a:off x="523982" y="71919"/>
            <a:ext cx="7811414" cy="1009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b="1" dirty="0">
                <a:latin typeface="Comic Sans MS" panose="030F0702030302020204" pitchFamily="66" charset="0"/>
              </a:rPr>
              <a:t>CEFALEA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05A1BFD3-C48E-4262-9E2D-31A577BE0BCD}"/>
              </a:ext>
            </a:extLst>
          </p:cNvPr>
          <p:cNvSpPr txBox="1">
            <a:spLocks/>
          </p:cNvSpPr>
          <p:nvPr/>
        </p:nvSpPr>
        <p:spPr bwMode="auto">
          <a:xfrm>
            <a:off x="123290" y="873303"/>
            <a:ext cx="8985214" cy="525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 METODOLOGIA TRIAGE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sz="2800" dirty="0">
                <a:solidFill>
                  <a:schemeClr val="tx1"/>
                </a:solidFill>
              </a:rPr>
              <a:t>DECISIONE DI TRIAGE : ATTRIBUZIONE CODICE DI PRIORITA</a:t>
            </a:r>
            <a:r>
              <a:rPr lang="it-IT" dirty="0">
                <a:solidFill>
                  <a:schemeClr val="tx1"/>
                </a:solidFill>
              </a:rPr>
              <a:t>’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B260064-204E-4D56-B8A3-FC6DA5B908E8}"/>
              </a:ext>
            </a:extLst>
          </p:cNvPr>
          <p:cNvSpPr/>
          <p:nvPr/>
        </p:nvSpPr>
        <p:spPr>
          <a:xfrm>
            <a:off x="4329684" y="1484784"/>
            <a:ext cx="4846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C2A9887-013B-4900-AB57-1C3298806C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212976"/>
            <a:ext cx="3312368" cy="255314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B1A1E53-17E2-46BA-AC62-BA90DE92B7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61048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1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7228"/>
            <a:ext cx="9144000" cy="7715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6301" y="-1"/>
            <a:ext cx="1562225" cy="83455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1170FE4-3B33-4B10-AF79-4DC8CDA02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4" y="834551"/>
            <a:ext cx="9001822" cy="52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1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asellaDiTesto 1">
            <a:extLst>
              <a:ext uri="{FF2B5EF4-FFF2-40B4-BE49-F238E27FC236}">
                <a16:creationId xmlns:a16="http://schemas.microsoft.com/office/drawing/2014/main" id="{9919D9C6-B029-4CF5-964E-A0FDECC0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6925"/>
            <a:ext cx="9277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100">
                <a:solidFill>
                  <a:srgbClr val="000000"/>
                </a:solidFill>
                <a:cs typeface="Times New Roman" panose="02020603050405020304" pitchFamily="18" charset="0"/>
              </a:rPr>
              <a:t>*</a:t>
            </a:r>
            <a:r>
              <a:rPr lang="it-IT" altLang="it-IT" sz="1100">
                <a:solidFill>
                  <a:srgbClr val="17365D"/>
                </a:solidFill>
                <a:cs typeface="Times New Roman" panose="02020603050405020304" pitchFamily="18" charset="0"/>
              </a:rPr>
              <a:t>di nuova insorgenza,  *sintomi/segni di chetosi ,  ^per paziente pluripatologico o con problema principale  a rischio di coinvolgimento sistemico</a:t>
            </a:r>
            <a:endParaRPr lang="it-IT" altLang="it-IT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Immagine 2">
            <a:extLst>
              <a:ext uri="{FF2B5EF4-FFF2-40B4-BE49-F238E27FC236}">
                <a16:creationId xmlns:a16="http://schemas.microsoft.com/office/drawing/2014/main" id="{FC363C96-82F6-4C1D-BFA3-2D5616862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9036050" cy="584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Immagine 4">
            <a:extLst>
              <a:ext uri="{FF2B5EF4-FFF2-40B4-BE49-F238E27FC236}">
                <a16:creationId xmlns:a16="http://schemas.microsoft.com/office/drawing/2014/main" id="{7FF3FF74-E4B3-495C-BB55-76D118C84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9144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038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780</Words>
  <Application>Microsoft Office PowerPoint</Application>
  <PresentationFormat>Presentazione su schermo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 Botti</dc:creator>
  <cp:lastModifiedBy>piggypiggy</cp:lastModifiedBy>
  <cp:revision>122</cp:revision>
  <cp:lastPrinted>2018-09-18T16:47:06Z</cp:lastPrinted>
  <dcterms:created xsi:type="dcterms:W3CDTF">2018-09-13T09:54:54Z</dcterms:created>
  <dcterms:modified xsi:type="dcterms:W3CDTF">2021-03-22T21:44:23Z</dcterms:modified>
</cp:coreProperties>
</file>