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29" r:id="rId2"/>
    <p:sldId id="304" r:id="rId3"/>
    <p:sldId id="331" r:id="rId4"/>
    <p:sldId id="332" r:id="rId5"/>
    <p:sldId id="362" r:id="rId6"/>
    <p:sldId id="335" r:id="rId7"/>
    <p:sldId id="336" r:id="rId8"/>
    <p:sldId id="361" r:id="rId9"/>
    <p:sldId id="363" r:id="rId10"/>
    <p:sldId id="364" r:id="rId11"/>
    <p:sldId id="343" r:id="rId12"/>
    <p:sldId id="370" r:id="rId13"/>
    <p:sldId id="368" r:id="rId14"/>
    <p:sldId id="349" r:id="rId15"/>
    <p:sldId id="348" r:id="rId16"/>
    <p:sldId id="372" r:id="rId17"/>
    <p:sldId id="374" r:id="rId18"/>
    <p:sldId id="347" r:id="rId19"/>
    <p:sldId id="346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404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5" r:id="rId50"/>
    <p:sldId id="409" r:id="rId51"/>
    <p:sldId id="408" r:id="rId52"/>
    <p:sldId id="407" r:id="rId53"/>
    <p:sldId id="406" r:id="rId54"/>
    <p:sldId id="353" r:id="rId55"/>
    <p:sldId id="357" r:id="rId56"/>
    <p:sldId id="352" r:id="rId57"/>
    <p:sldId id="354" r:id="rId58"/>
    <p:sldId id="356" r:id="rId59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8C9F4A-9626-4B66-AB91-B08017AA5340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C9517F-88C8-4545-8BC2-A4C3210733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91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9517F-88C8-4545-8BC2-A4C3210733D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01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9517F-88C8-4545-8BC2-A4C3210733D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9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9517F-88C8-4545-8BC2-A4C3210733D8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7971-5DCA-4F09-B467-4405744470BC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00B4-81F3-40DB-9343-F8F88CC0A6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9208-6007-43CA-B53D-309DA5A0EA45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E4C-AD39-4B33-9479-834DAABD32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54B1-C967-4897-A5B8-AC373C39249A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21C6-ED1B-463F-AE4E-90608F824A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C8E9-3F5B-4617-BC8D-74098BB3EB09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DA55-DA79-4681-9640-9229E17BA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268A-E17D-42C0-B6F9-048605C9BD74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BE15-4918-4C10-B3E0-B5621023E6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3B16-204A-486C-8698-B2E59948972E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C33-7D0F-4C61-A084-54CD5E60F3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7DEE-4C44-4789-BA31-2823DFE5C104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A967-D03E-4AE4-B07A-A79CE1D068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A633-33A5-4312-871D-C89A6EE9BCAD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F041-91B4-41C3-A3A5-6F160795B9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8BB1-6365-4238-B9C9-BAF8AEDDCCD2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844F-A390-43D3-9D9A-EDC5597C42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42E5-A51D-4011-86C8-90F23FB6A63A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ACDA-62E1-4F7F-8171-75782A035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C-67D7-4635-BFD9-DA63E05E84A5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C5DC-2389-4611-A891-DD7239C0DB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00C29-3944-4A3E-96F2-880221E9958D}" type="datetimeFigureOut">
              <a:rPr lang="it-IT"/>
              <a:pPr>
                <a:defRPr/>
              </a:pPr>
              <a:t>22/03/2021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FF835-746F-41AE-B929-9C2158B781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asicelebri.it/citazioni/italiane/E/ezra-loomis-pound-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31523" y="620688"/>
            <a:ext cx="7916941" cy="504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2483768" y="414771"/>
            <a:ext cx="4608514" cy="52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5408E6-BA67-4D77-A017-78498688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709" y="736985"/>
            <a:ext cx="6912768" cy="307570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19672" y="2274838"/>
            <a:ext cx="63367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800" b="1" dirty="0">
                <a:latin typeface="Comic Sans MS" panose="030F0702030302020204" pitchFamily="66" charset="0"/>
              </a:rPr>
              <a:t>	   La Comunicazione </a:t>
            </a:r>
          </a:p>
          <a:p>
            <a:r>
              <a:rPr lang="it-IT" altLang="it-IT" sz="2800" b="1" dirty="0">
                <a:latin typeface="Comic Sans MS" panose="030F0702030302020204" pitchFamily="66" charset="0"/>
              </a:rPr>
              <a:t>Chiara , Efficace ed Empatica</a:t>
            </a:r>
          </a:p>
          <a:p>
            <a:endParaRPr lang="it-IT" altLang="it-IT" sz="2800" b="1" dirty="0">
              <a:latin typeface="Comic Sans MS" panose="030F0702030302020204" pitchFamily="66" charset="0"/>
            </a:endParaRPr>
          </a:p>
          <a:p>
            <a:endParaRPr lang="it-IT" altLang="it-IT" b="1" dirty="0">
              <a:latin typeface="Comic Sans MS" panose="030F0702030302020204" pitchFamily="66" charset="0"/>
            </a:endParaRPr>
          </a:p>
          <a:p>
            <a:endParaRPr lang="it-IT" altLang="it-IT" b="1" dirty="0">
              <a:latin typeface="Comic Sans MS" panose="030F0702030302020204" pitchFamily="66" charset="0"/>
            </a:endParaRPr>
          </a:p>
          <a:p>
            <a:r>
              <a:rPr lang="it-IT" altLang="it-IT" b="1" dirty="0">
                <a:latin typeface="Comic Sans MS" panose="030F0702030302020204" pitchFamily="66" charset="0"/>
              </a:rPr>
              <a:t>	      Dott.ssa Caterina Tranne</a:t>
            </a:r>
          </a:p>
          <a:p>
            <a:pPr algn="ctr"/>
            <a:r>
              <a:rPr lang="it-IT" altLang="it-IT" b="1" dirty="0">
                <a:latin typeface="Comic Sans MS" panose="030F0702030302020204" pitchFamily="66" charset="0"/>
              </a:rPr>
              <a:t>Coordinamento Regionale Triage</a:t>
            </a:r>
          </a:p>
          <a:p>
            <a:r>
              <a:rPr lang="it-IT" altLang="it-IT" b="1" dirty="0">
                <a:latin typeface="Comic Sans MS" panose="030F0702030302020204" pitchFamily="66" charset="0"/>
              </a:rPr>
              <a:t>                   24 – 25 Marzo 2021</a:t>
            </a:r>
          </a:p>
        </p:txBody>
      </p:sp>
    </p:spTree>
    <p:extLst>
      <p:ext uri="{BB962C8B-B14F-4D97-AF65-F5344CB8AC3E}">
        <p14:creationId xmlns:p14="http://schemas.microsoft.com/office/powerpoint/2010/main" val="14006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773113" y="762000"/>
            <a:ext cx="754380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TIPOLOGIE DELLA COMUNICAZIONE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1164850"/>
            <a:ext cx="4464050" cy="1015663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Diretta/interpersonale</a:t>
            </a:r>
          </a:p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Contatto diretto nello </a:t>
            </a:r>
          </a:p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stesso tempo e luogo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515524" y="1182455"/>
            <a:ext cx="4464050" cy="1015663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Indiretta/mediata</a:t>
            </a:r>
          </a:p>
          <a:p>
            <a:pPr algn="ctr" eaLnBrk="1" hangingPunct="1">
              <a:defRPr/>
            </a:pPr>
            <a:r>
              <a:rPr lang="it-IT" altLang="it-IT" sz="2000" b="1" dirty="0">
                <a:solidFill>
                  <a:srgbClr val="00B0F0"/>
                </a:solidFill>
              </a:rPr>
              <a:t>Contatto attraverso l</a:t>
            </a:r>
            <a:r>
              <a:rPr lang="ja-JP" altLang="it-IT" sz="2000" b="1" dirty="0">
                <a:solidFill>
                  <a:srgbClr val="00B0F0"/>
                </a:solidFill>
                <a:latin typeface="Arial" panose="020B0604020202020204" pitchFamily="34" charset="0"/>
              </a:rPr>
              <a:t>’</a:t>
            </a:r>
            <a:r>
              <a:rPr lang="it-IT" altLang="ja-JP" sz="2000" b="1" dirty="0">
                <a:solidFill>
                  <a:srgbClr val="00B0F0"/>
                </a:solidFill>
              </a:rPr>
              <a:t>azione di un mezzo o persona</a:t>
            </a:r>
            <a:endParaRPr lang="it-IT" altLang="it-IT" sz="2000" b="1" dirty="0">
              <a:solidFill>
                <a:srgbClr val="00B0F0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021013" y="2877287"/>
            <a:ext cx="3048000" cy="707886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Diversi i mezzi per veicolare i messaggi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940048" y="4515149"/>
            <a:ext cx="3048000" cy="707886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Diversi i processi di comunicazione</a:t>
            </a:r>
          </a:p>
        </p:txBody>
      </p:sp>
      <p:cxnSp>
        <p:nvCxnSpPr>
          <p:cNvPr id="9223" name="AutoShape 10"/>
          <p:cNvCxnSpPr>
            <a:cxnSpLocks noChangeShapeType="1"/>
          </p:cNvCxnSpPr>
          <p:nvPr/>
        </p:nvCxnSpPr>
        <p:spPr bwMode="auto">
          <a:xfrm rot="16200000" flipH="1">
            <a:off x="1902210" y="2427818"/>
            <a:ext cx="1318107" cy="863947"/>
          </a:xfrm>
          <a:prstGeom prst="bentConnector3">
            <a:avLst>
              <a:gd name="adj1" fmla="val 100695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AutoShape 11"/>
          <p:cNvCxnSpPr>
            <a:cxnSpLocks noChangeShapeType="1"/>
          </p:cNvCxnSpPr>
          <p:nvPr/>
        </p:nvCxnSpPr>
        <p:spPr bwMode="auto">
          <a:xfrm rot="5400000">
            <a:off x="5819666" y="2526560"/>
            <a:ext cx="1261307" cy="762609"/>
          </a:xfrm>
          <a:prstGeom prst="bentConnector3">
            <a:avLst>
              <a:gd name="adj1" fmla="val 98098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AutoShape 12"/>
          <p:cNvCxnSpPr>
            <a:cxnSpLocks noChangeShapeType="1"/>
          </p:cNvCxnSpPr>
          <p:nvPr/>
        </p:nvCxnSpPr>
        <p:spPr bwMode="auto">
          <a:xfrm rot="5400000">
            <a:off x="4126705" y="3991653"/>
            <a:ext cx="674687" cy="0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51659"/>
            <a:ext cx="9144001" cy="1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285999" y="177281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>
                <a:latin typeface="TimesNewRoman,Bold"/>
              </a:rPr>
              <a:t>COMUNICAZIONE ≠ TRASMETTERE</a:t>
            </a: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r>
              <a:rPr lang="it-IT" sz="2000" b="1" dirty="0">
                <a:latin typeface="TimesNewRoman,Bold"/>
              </a:rPr>
              <a:t>COMUNICAZIONE </a:t>
            </a:r>
            <a:r>
              <a:rPr lang="it-IT" b="1" dirty="0">
                <a:latin typeface="TimesNewRoman,Bold"/>
              </a:rPr>
              <a:t>≠ INFORMARE</a:t>
            </a:r>
            <a:endParaRPr lang="it-IT" dirty="0"/>
          </a:p>
        </p:txBody>
      </p:sp>
      <p:sp>
        <p:nvSpPr>
          <p:cNvPr id="2" name="Freccia a destra 1"/>
          <p:cNvSpPr/>
          <p:nvPr/>
        </p:nvSpPr>
        <p:spPr>
          <a:xfrm>
            <a:off x="791580" y="1797560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827584" y="2954517"/>
            <a:ext cx="1296144" cy="456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26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252788" y="1415968"/>
            <a:ext cx="2209800" cy="1066800"/>
          </a:xfrm>
          <a:prstGeom prst="wedgeRectCallout">
            <a:avLst>
              <a:gd name="adj1" fmla="val 6250"/>
              <a:gd name="adj2" fmla="val 1360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it-IT" altLang="it-IT" sz="2400">
              <a:solidFill>
                <a:schemeClr val="bg2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14338" y="2459038"/>
            <a:ext cx="2209800" cy="1066800"/>
          </a:xfrm>
          <a:prstGeom prst="wedgeRectCallout">
            <a:avLst>
              <a:gd name="adj1" fmla="val 101940"/>
              <a:gd name="adj2" fmla="val 1056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it-IT" altLang="it-IT" sz="2400">
              <a:solidFill>
                <a:schemeClr val="bg2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042988" y="4607990"/>
            <a:ext cx="2209800" cy="1066800"/>
          </a:xfrm>
          <a:prstGeom prst="wedgeRectCallout">
            <a:avLst>
              <a:gd name="adj1" fmla="val 79528"/>
              <a:gd name="adj2" fmla="val -907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it-IT" altLang="it-IT" sz="2400">
              <a:solidFill>
                <a:schemeClr val="bg2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729226" y="4472464"/>
            <a:ext cx="2209800" cy="1066800"/>
          </a:xfrm>
          <a:prstGeom prst="wedgeRectCallout">
            <a:avLst>
              <a:gd name="adj1" fmla="val -85991"/>
              <a:gd name="adj2" fmla="val -7470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it-IT" altLang="it-IT" sz="2400">
              <a:solidFill>
                <a:schemeClr val="bg2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137939" y="2417163"/>
            <a:ext cx="2209800" cy="1066800"/>
          </a:xfrm>
          <a:prstGeom prst="wedgeRectCallout">
            <a:avLst>
              <a:gd name="adj1" fmla="val -85991"/>
              <a:gd name="adj2" fmla="val 1235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it-IT" altLang="it-IT" sz="2400">
              <a:solidFill>
                <a:schemeClr val="bg2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52788" y="3494769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</a:rPr>
              <a:t>Comunicazione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90888" y="1569997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</a:rPr>
              <a:t>Impossibilità di non comunicare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82390" y="2578203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</a:rPr>
              <a:t>Contenuto e Relazione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14114" y="2601113"/>
            <a:ext cx="2457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</a:rPr>
              <a:t>Punteggiatura della sequenza di eventi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81088" y="4683396"/>
            <a:ext cx="2133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</a:rPr>
              <a:t>Comunicazione numerica e analogica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805426" y="4509756"/>
            <a:ext cx="2133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</a:rPr>
              <a:t>Interazione complementare e simmetrica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55576" y="782638"/>
            <a:ext cx="7626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GLI ASSIOMI DELLA COMUNICAZIONE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92682"/>
            <a:ext cx="9144001" cy="91771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7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03288" y="533400"/>
            <a:ext cx="7269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u="sng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LA COMUNICAZIONE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50074" y="2795475"/>
            <a:ext cx="1217476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b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Bene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77150" y="2710821"/>
            <a:ext cx="1219200" cy="528638"/>
          </a:xfrm>
          <a:prstGeom prst="rect">
            <a:avLst/>
          </a:prstGeom>
          <a:solidFill>
            <a:srgbClr val="FF66FF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b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Male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275856" y="2188913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281950" y="2131219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367550" y="3365123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62550" y="1575404"/>
            <a:ext cx="44196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Possiamo comunicare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462550" y="4190360"/>
            <a:ext cx="4419600" cy="1169987"/>
          </a:xfrm>
          <a:prstGeom prst="rect">
            <a:avLst/>
          </a:prstGeom>
          <a:solidFill>
            <a:srgbClr val="FFFF00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  <a:scene3d>
            <a:camera prst="perspectiveAbove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/>
          </a:extLst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 non possiamo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comunicare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05264"/>
            <a:ext cx="9144001" cy="1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10544056"/>
            <a:ext cx="9144000" cy="1618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endParaRPr lang="it-IT" sz="2000" b="1" dirty="0">
              <a:latin typeface="TimesNewRoman,Bold"/>
            </a:endParaRPr>
          </a:p>
          <a:p>
            <a:r>
              <a:rPr lang="it-IT" sz="2000" b="1" dirty="0">
                <a:latin typeface="TimesNewRoman,Bold"/>
              </a:rPr>
              <a:t> </a:t>
            </a:r>
          </a:p>
          <a:p>
            <a:endParaRPr lang="it-IT" sz="2000" b="1" dirty="0">
              <a:solidFill>
                <a:schemeClr val="accent1">
                  <a:lumMod val="75000"/>
                </a:schemeClr>
              </a:solidFill>
              <a:latin typeface="TimesNewRoman,Bold"/>
            </a:endParaRP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 Elementi in gioco nella comunicazione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it-IT" dirty="0">
                <a:latin typeface="+mj-lt"/>
              </a:rPr>
              <a:t>Roman </a:t>
            </a:r>
            <a:r>
              <a:rPr lang="it-IT" dirty="0" err="1">
                <a:latin typeface="+mj-lt"/>
              </a:rPr>
              <a:t>Jakobson</a:t>
            </a:r>
            <a:r>
              <a:rPr lang="it-IT" dirty="0">
                <a:latin typeface="+mj-lt"/>
              </a:rPr>
              <a:t> , linguista statunitense, ha proposto uno schema del processo comunicativo che indica sei elementi essenziali, ricorrenti in qualsiasi forma di comunicazione:</a:t>
            </a:r>
          </a:p>
          <a:p>
            <a:endParaRPr lang="it-IT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Emittente/Mittente: </a:t>
            </a:r>
            <a:r>
              <a:rPr lang="it-IT" dirty="0">
                <a:latin typeface="+mj-lt"/>
              </a:rPr>
              <a:t>è la persona che avvia la comunicazione attraverso un 	messaggio ; produce cioè il messaggio e, dopo averlo opportunamente codificato, lo 	trasmette al destinatario servendosi di un canale;</a:t>
            </a:r>
          </a:p>
          <a:p>
            <a:pPr marL="342900" indent="-342900">
              <a:buAutoNum type="arabicPeriod"/>
            </a:pPr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Ricevente/Destinatario</a:t>
            </a:r>
            <a:r>
              <a:rPr lang="it-IT" dirty="0">
                <a:latin typeface="+mj-lt"/>
              </a:rPr>
              <a:t>: è colui al quale l’atto comunicativo è destinato, riceve e accoglie cioè 	il messaggio, lo decodifica, lo comprende e lo interpreta;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 Messaggio</a:t>
            </a:r>
            <a:r>
              <a:rPr lang="it-IT" dirty="0">
                <a:latin typeface="+mj-lt"/>
              </a:rPr>
              <a:t>: è ciò che si comunica e il modo in cui lo si fa, è l’insieme di informazioni che, dopo 	essere stato tradotto in segni e sensi per mezzo di un opportuno codice, viene 	trasmesso dal mittente al destinatario. </a:t>
            </a:r>
          </a:p>
          <a:p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4" y="5940283"/>
            <a:ext cx="9144001" cy="9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1464647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4. Codice:  </a:t>
            </a:r>
            <a:r>
              <a:rPr lang="it-IT" dirty="0"/>
              <a:t>è un sistema di regole convenzionali, socialmente riconosciute, che permettono di produrre e interpretare il messaggio attribuendogli una struttura ben definita e coerente.</a:t>
            </a:r>
          </a:p>
          <a:p>
            <a:endParaRPr lang="it-IT" dirty="0"/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Perchè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la comunicazione sia efficace è indispensabile che mittente e destinatario utilizzino lo stesso codice per produrre ed interpretare il messaggio, altrimenti il destinatario darà al messaggio un significato diverso da quello che il mittente vuole trasmettergli.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5. Canale: </a:t>
            </a:r>
            <a:r>
              <a:rPr lang="it-IT" dirty="0">
                <a:latin typeface="+mj-lt"/>
              </a:rPr>
              <a:t>è il mezzo attraverso cui il messaggio viene trasmesso dal mittente al destinatario, ovvero il mezzo di propagazione fisica del codice (onde sonore o elettromagnetiche, scrittura, modalità informali)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6.Contesto:</a:t>
            </a:r>
            <a:r>
              <a:rPr lang="it-IT" dirty="0">
                <a:latin typeface="+mj-lt"/>
              </a:rPr>
              <a:t> è l'ambiente all'interno del quale si situa l'atto comunicativo. E’ il quadro d’insieme delle informazioni e conoscenze che consentono l’esatta comprensione del messaggio, essendo comuni sia al mittente sia al destinatario.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comunicazione è un processo dinamico, fatto di scambi, dove i protagonisti sono in alternanza, anzi come si vedrà anche in simultanea, emittenti e riceventi.</a:t>
            </a: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92682"/>
            <a:ext cx="9144001" cy="91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737393" y="1357301"/>
            <a:ext cx="2819400" cy="1169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LINGUAGGIO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ANALOGICO</a:t>
            </a:r>
          </a:p>
        </p:txBody>
      </p:sp>
      <p:sp>
        <p:nvSpPr>
          <p:cNvPr id="144392" name="AutoShape 8"/>
          <p:cNvSpPr>
            <a:spLocks noChangeArrowheads="1"/>
          </p:cNvSpPr>
          <p:nvPr/>
        </p:nvSpPr>
        <p:spPr bwMode="auto">
          <a:xfrm>
            <a:off x="4046538" y="4340225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-329407" y="267353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</a:rPr>
              <a:t>LA COMUNICAZIONE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4623593" y="1250016"/>
            <a:ext cx="2819400" cy="1169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LINGUAGGIO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NUMERICO</a:t>
            </a:r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5911696" y="4214495"/>
            <a:ext cx="2106612" cy="6508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13500000">
              <a:srgbClr val="004D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DIMENSIONE VERBALE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3186113" y="3494088"/>
            <a:ext cx="2106612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DIMENSIONE PARAVERBALE</a:t>
            </a:r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466725" y="3494088"/>
            <a:ext cx="2106613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DIMENSIONE NON VERBALE</a:t>
            </a:r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395288" y="4941888"/>
            <a:ext cx="2305050" cy="952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400" b="1" dirty="0">
                <a:solidFill>
                  <a:schemeClr val="bg2"/>
                </a:solidFill>
              </a:rPr>
              <a:t> </a:t>
            </a: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</a:rPr>
              <a:t>espressività corporea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</a:rPr>
              <a:t> gestione  dello spazio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</a:rPr>
              <a:t> fattori ambientali</a:t>
            </a:r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3132138" y="4941888"/>
            <a:ext cx="2232025" cy="952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</a:rPr>
              <a:t> tono/ritmo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</a:rPr>
              <a:t> volume della voce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</a:rPr>
              <a:t> scelta delle parole</a:t>
            </a:r>
          </a:p>
        </p:txBody>
      </p:sp>
      <p:sp>
        <p:nvSpPr>
          <p:cNvPr id="144408" name="AutoShape 24"/>
          <p:cNvSpPr>
            <a:spLocks noChangeArrowheads="1"/>
          </p:cNvSpPr>
          <p:nvPr/>
        </p:nvSpPr>
        <p:spPr bwMode="auto">
          <a:xfrm>
            <a:off x="1382713" y="4365625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1276" name="Rectangle 25"/>
          <p:cNvSpPr>
            <a:spLocks noChangeArrowheads="1"/>
          </p:cNvSpPr>
          <p:nvPr/>
        </p:nvSpPr>
        <p:spPr bwMode="auto">
          <a:xfrm>
            <a:off x="841423" y="1183070"/>
            <a:ext cx="2736850" cy="1655762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anchor="ctr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1277" name="Rectangle 27"/>
          <p:cNvSpPr>
            <a:spLocks noChangeArrowheads="1"/>
          </p:cNvSpPr>
          <p:nvPr/>
        </p:nvSpPr>
        <p:spPr bwMode="auto">
          <a:xfrm>
            <a:off x="4559554" y="1143419"/>
            <a:ext cx="2736850" cy="1655762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anchor="ctr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cxnSp>
        <p:nvCxnSpPr>
          <p:cNvPr id="144412" name="AutoShape 28"/>
          <p:cNvCxnSpPr>
            <a:cxnSpLocks noChangeShapeType="1"/>
            <a:stCxn id="11276" idx="2"/>
            <a:endCxn id="144405" idx="0"/>
          </p:cNvCxnSpPr>
          <p:nvPr/>
        </p:nvCxnSpPr>
        <p:spPr bwMode="auto">
          <a:xfrm rot="5400000">
            <a:off x="1537312" y="2821552"/>
            <a:ext cx="655256" cy="68981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13" name="AutoShape 29"/>
          <p:cNvCxnSpPr>
            <a:cxnSpLocks noChangeShapeType="1"/>
          </p:cNvCxnSpPr>
          <p:nvPr/>
        </p:nvCxnSpPr>
        <p:spPr bwMode="auto">
          <a:xfrm>
            <a:off x="2794794" y="2888889"/>
            <a:ext cx="1442244" cy="577739"/>
          </a:xfrm>
          <a:prstGeom prst="bentConnector2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14" name="AutoShape 30"/>
          <p:cNvCxnSpPr>
            <a:cxnSpLocks noChangeShapeType="1"/>
          </p:cNvCxnSpPr>
          <p:nvPr/>
        </p:nvCxnSpPr>
        <p:spPr bwMode="auto">
          <a:xfrm rot="16200000" flipH="1">
            <a:off x="6063555" y="3323850"/>
            <a:ext cx="1223963" cy="174625"/>
          </a:xfrm>
          <a:prstGeom prst="bentConnector3">
            <a:avLst>
              <a:gd name="adj1" fmla="val 49935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35" y="1542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  <p:bldP spid="144403" grpId="0" animBg="1"/>
      <p:bldP spid="144404" grpId="0" animBg="1"/>
      <p:bldP spid="144405" grpId="0" animBg="1"/>
      <p:bldP spid="144406" grpId="0" animBg="1"/>
      <p:bldP spid="144407" grpId="0" animBg="1"/>
      <p:bldP spid="1444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00344" y="457200"/>
            <a:ext cx="5200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</a:rPr>
              <a:t>IL MESSAGGIO ED IL SUO IMPATTO 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</a:rPr>
              <a:t>NELLA COMUNICAZIONE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4478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01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8001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8001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8001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8001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GENERALMENTE SI PENSA CHE I </a:t>
            </a:r>
            <a:r>
              <a:rPr lang="it-IT" altLang="it-IT" b="1" u="sng" dirty="0">
                <a:solidFill>
                  <a:schemeClr val="accent1">
                    <a:lumMod val="75000"/>
                  </a:schemeClr>
                </a:solidFill>
              </a:rPr>
              <a:t>RAPPORTI</a:t>
            </a: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 TRA LE PERSONE SIANO INCENTRATE SULLA COMUNICAZIONE VERBALE !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946605" y="2093764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1520" y="4587821"/>
            <a:ext cx="85344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 PAROLE ED IL TONO USATI NON SONO SUFFICIENTI PER OTTENERE UNA COMUNICAZIONE POSITIVA. PERCHE</a:t>
            </a:r>
            <a:r>
              <a:rPr lang="ja-JP" altLang="it-IT" sz="1400" b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it-IT" altLang="ja-J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CIO</a:t>
            </a:r>
            <a:r>
              <a:rPr lang="ja-JP" altLang="it-IT" sz="1400" b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it-IT" altLang="ja-J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AVVENGA OCCORRE UN CORRETTO USO DELLA COMUNICAZIONE  NON VERBALE.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QUESTA E</a:t>
            </a:r>
            <a:r>
              <a:rPr lang="ja-JP" altLang="it-IT" sz="1400" b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it-IT" altLang="ja-J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RAPPRESENTATA DAL LINGUAGGIO DEL CORPO CHE E</a:t>
            </a:r>
            <a:r>
              <a:rPr lang="ja-JP" altLang="it-IT" sz="1400" b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it-IT" altLang="ja-J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UNA CARATTERISTICA DEL PROCESSO COMUNICATIVO</a:t>
            </a:r>
            <a:endParaRPr lang="it-IT" altLang="it-IT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545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81313"/>
              </p:ext>
            </p:extLst>
          </p:nvPr>
        </p:nvGraphicFramePr>
        <p:xfrm>
          <a:off x="1475656" y="2846496"/>
          <a:ext cx="5486400" cy="1441451"/>
        </p:xfrm>
        <a:graphic>
          <a:graphicData uri="http://schemas.openxmlformats.org/drawingml/2006/table">
            <a:tbl>
              <a:tblPr/>
              <a:tblGrid>
                <a:gridCol w="449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PAROLE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7%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TONO DELLA VOCE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38%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COMUNICAZIONE NON VERBALE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55%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5458" name="Oval 50"/>
          <p:cNvSpPr>
            <a:spLocks noChangeArrowheads="1"/>
          </p:cNvSpPr>
          <p:nvPr/>
        </p:nvSpPr>
        <p:spPr bwMode="auto">
          <a:xfrm>
            <a:off x="898605" y="3669079"/>
            <a:ext cx="6781800" cy="68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9512" y="18864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Linguaggio non verbale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E’ un linguaggio “di relazione”, </a:t>
            </a:r>
            <a:r>
              <a:rPr lang="it-IT" dirty="0">
                <a:latin typeface="+mj-lt"/>
              </a:rPr>
              <a:t>legato alla postura, ai movimenti, alla posizione occupata 	nello spazio; sostiene, completa o a volte contraddice la comunicazione verbale 	fungendo da canale di dispersione, in quanto, essendo meno facile da controllare 	rispetto alla comunicazione verbale, lascia filtrare contenuti profondi.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comunicazione non verbale </a:t>
            </a:r>
            <a:r>
              <a:rPr lang="it-IT" dirty="0">
                <a:latin typeface="+mj-lt"/>
              </a:rPr>
              <a:t>può  esistere anche in assenza di comunicazione verbale, 	</a:t>
            </a:r>
            <a:r>
              <a:rPr lang="it-IT" dirty="0" err="1">
                <a:latin typeface="+mj-lt"/>
              </a:rPr>
              <a:t>poichè</a:t>
            </a:r>
            <a:r>
              <a:rPr lang="it-IT" dirty="0">
                <a:latin typeface="+mj-lt"/>
              </a:rPr>
              <a:t>, in alcuni contesti, può trasmettere messaggi altrettanto significativi.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comunicazione non verbale comprende:</a:t>
            </a:r>
          </a:p>
          <a:p>
            <a:r>
              <a:rPr lang="it-IT" dirty="0">
                <a:latin typeface="+mj-lt"/>
              </a:rPr>
              <a:t>	Il linguaggio silenzioso o linguaggio corporeo, include: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• la mimica facciale e lo sguardo, </a:t>
            </a:r>
            <a:r>
              <a:rPr lang="it-IT" dirty="0">
                <a:latin typeface="+mj-lt"/>
              </a:rPr>
              <a:t>che possono da soli esprimere un messaggio</a:t>
            </a:r>
          </a:p>
          <a:p>
            <a:r>
              <a:rPr lang="it-IT" dirty="0">
                <a:latin typeface="+mj-lt"/>
              </a:rPr>
              <a:t>	comunicativo, rinforzare o contraddire ciò che viene detto e fornire dei feedback 	quando sono gli altri a parlare.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2548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7667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 ’abbigliamento: </a:t>
            </a:r>
            <a:r>
              <a:rPr lang="it-IT" dirty="0">
                <a:latin typeface="+mj-lt"/>
              </a:rPr>
              <a:t>l’importanza comunicativa dell’abbigliamento dipende dalla sua</a:t>
            </a:r>
          </a:p>
          <a:p>
            <a:r>
              <a:rPr lang="it-IT" dirty="0">
                <a:latin typeface="+mj-lt"/>
              </a:rPr>
              <a:t>	Visibilità , dal fatto che gli abiti possano essere letti a distanza maggiore di quella</a:t>
            </a:r>
          </a:p>
          <a:p>
            <a:r>
              <a:rPr lang="it-IT" dirty="0">
                <a:latin typeface="+mj-lt"/>
              </a:rPr>
              <a:t>	necessaria a percepire altri segnali inviati dal corpo e </a:t>
            </a:r>
            <a:r>
              <a:rPr lang="it-IT" dirty="0" err="1">
                <a:latin typeface="+mj-lt"/>
              </a:rPr>
              <a:t>perchè</a:t>
            </a:r>
            <a:r>
              <a:rPr lang="it-IT" dirty="0">
                <a:latin typeface="+mj-lt"/>
              </a:rPr>
              <a:t> i messaggi che</a:t>
            </a:r>
          </a:p>
          <a:p>
            <a:r>
              <a:rPr lang="it-IT" dirty="0">
                <a:latin typeface="+mj-lt"/>
              </a:rPr>
              <a:t>	l’abbigliamento invia riguardo a sesso, status sociale, etc. mettono in condizione di</a:t>
            </a:r>
          </a:p>
          <a:p>
            <a:r>
              <a:rPr lang="it-IT" dirty="0">
                <a:latin typeface="+mj-lt"/>
              </a:rPr>
              <a:t>	adattare il comportamento molto prima di quanto non potrebbero permettercelo ad</a:t>
            </a:r>
          </a:p>
          <a:p>
            <a:r>
              <a:rPr lang="it-IT" dirty="0">
                <a:latin typeface="+mj-lt"/>
              </a:rPr>
              <a:t>	esempio l’analisi dell’espressione del viso o del modo di parlare;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• la postura: </a:t>
            </a:r>
            <a:r>
              <a:rPr lang="it-IT" dirty="0">
                <a:latin typeface="+mj-lt"/>
              </a:rPr>
              <a:t>cioè il modo in cui le persone si atteggiano sia quando sono in piedi che</a:t>
            </a:r>
          </a:p>
          <a:p>
            <a:r>
              <a:rPr lang="it-IT" dirty="0">
                <a:latin typeface="+mj-lt"/>
              </a:rPr>
              <a:t>	quando camminano. Tramite l’atteggiamento posturale gli individui possono anche</a:t>
            </a:r>
          </a:p>
          <a:p>
            <a:r>
              <a:rPr lang="it-IT" dirty="0">
                <a:latin typeface="+mj-lt"/>
              </a:rPr>
              <a:t>	manifestare il diverso grado di accessibilità consentito all’altro.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• l’orientamento spaziale: </a:t>
            </a:r>
            <a:r>
              <a:rPr lang="it-IT" dirty="0">
                <a:latin typeface="+mj-lt"/>
              </a:rPr>
              <a:t>il modo in cui le persone si situano rispettivamente nello spazio</a:t>
            </a:r>
          </a:p>
          <a:p>
            <a:r>
              <a:rPr lang="it-IT" dirty="0">
                <a:latin typeface="+mj-lt"/>
              </a:rPr>
              <a:t>	e indicativo degli atteggiamenti e quindi dei rapporti interpersonali.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• La distanza interpersonale: </a:t>
            </a:r>
            <a:r>
              <a:rPr lang="it-IT" dirty="0">
                <a:latin typeface="+mj-lt"/>
              </a:rPr>
              <a:t>Hall (1982) nei suoi studi sulla prossemica, ossia sul modo in</a:t>
            </a:r>
          </a:p>
          <a:p>
            <a:r>
              <a:rPr lang="it-IT" dirty="0">
                <a:latin typeface="+mj-lt"/>
              </a:rPr>
              <a:t>	cui le persone per convenzione si dispongono nello spazio, ha individuato quattro</a:t>
            </a:r>
          </a:p>
          <a:p>
            <a:r>
              <a:rPr lang="it-IT" dirty="0">
                <a:latin typeface="+mj-lt"/>
              </a:rPr>
              <a:t>	diverse distanze: la distanza intima (0.35 cm) la distanza persona-causale (35-100 cm) 	la distanza sociale (1-3 mt) la distanza pubblica (dai 3 mt in su). La distanza 	interpersonale varia anche in rapporto alla cultura, all’ambiente, alle situazioni.</a:t>
            </a:r>
          </a:p>
        </p:txBody>
      </p:sp>
    </p:spTree>
    <p:extLst>
      <p:ext uri="{BB962C8B-B14F-4D97-AF65-F5344CB8AC3E}">
        <p14:creationId xmlns:p14="http://schemas.microsoft.com/office/powerpoint/2010/main" val="405063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-35665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-1" y="751344"/>
            <a:ext cx="802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i="1" dirty="0">
              <a:latin typeface="TimesNewRoman,BoldItalic"/>
            </a:endParaRPr>
          </a:p>
          <a:p>
            <a:endParaRPr lang="it-IT" b="1" i="1" dirty="0">
              <a:latin typeface="TimesNewRoman,BoldItalic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36512" y="980728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Il SSN </a:t>
            </a:r>
            <a:r>
              <a:rPr lang="it-IT" dirty="0">
                <a:latin typeface="+mj-lt"/>
              </a:rPr>
              <a:t>si confronta da tempo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 il problema della qualità </a:t>
            </a:r>
            <a:r>
              <a:rPr lang="it-IT" dirty="0">
                <a:latin typeface="+mj-lt"/>
              </a:rPr>
              <a:t>dell’assistenza il cui miglioramento 	richiede, che anche le dimensioni organizzative e l’attivazione di processi di 	coordinamento e relazionali  in un sistema sempre più complesso e 	multidisciplinare 	divengono prerogative essenziali per ottenere performance adeguate da parte del 	sistema. 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Il fattore comunicazione nella sanità </a:t>
            </a:r>
            <a:r>
              <a:rPr lang="it-IT" dirty="0">
                <a:latin typeface="+mj-lt"/>
              </a:rPr>
              <a:t>ha un ruolo rilevante, considerando la molteplicità degli 	elementi umani, tecnologici, organizzativo/gestionali che orbitano nel sistema 	sanitario, nel quale la comunicazione tra professionisti e tra pazienti e  professioni</a:t>
            </a:r>
            <a:r>
              <a:rPr lang="it-IT" sz="2000" dirty="0">
                <a:latin typeface="+mj-lt"/>
              </a:rPr>
              <a:t>sti, 	in qualsiasi </a:t>
            </a:r>
            <a:r>
              <a:rPr lang="it-IT" sz="2000" i="1" dirty="0" err="1">
                <a:latin typeface="+mj-lt"/>
              </a:rPr>
              <a:t>setting</a:t>
            </a:r>
            <a:r>
              <a:rPr lang="it-IT" sz="2000" i="1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assistenziale, è un fattore sostanziale. </a:t>
            </a:r>
          </a:p>
          <a:p>
            <a:endParaRPr lang="it-IT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Partendo dalla consapevolezza che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 professionisti sanitari </a:t>
            </a:r>
            <a:r>
              <a:rPr lang="it-IT" dirty="0">
                <a:latin typeface="+mj-lt"/>
              </a:rPr>
              <a:t>quotidianamente incontrano e devono far fronte a situazioni tecniche, organizzative,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umane e relazionali complicate </a:t>
            </a:r>
            <a:r>
              <a:rPr lang="it-IT" dirty="0">
                <a:latin typeface="+mj-lt"/>
              </a:rPr>
              <a:t>e spesso difficili da gestire, diventa fondamentale la capacità di interagire in modo positivo con pazienti e colleghi nel proprio ambiente di lavoro.</a:t>
            </a:r>
          </a:p>
          <a:p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87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708400" y="700088"/>
            <a:ext cx="2938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3600" b="1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RELAZIONE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468313" y="3141663"/>
            <a:ext cx="8191500" cy="6413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it-IT" altLang="it-IT" sz="1800" b="1" dirty="0">
                <a:solidFill>
                  <a:srgbClr val="0070C0"/>
                </a:solidFill>
              </a:rPr>
              <a:t>A seconda delle </a:t>
            </a:r>
            <a:r>
              <a:rPr lang="ja-JP" altLang="it-IT" sz="1800" b="1" dirty="0">
                <a:solidFill>
                  <a:srgbClr val="0070C0"/>
                </a:solidFill>
                <a:latin typeface="Arial" panose="020B0604020202020204" pitchFamily="34" charset="0"/>
              </a:rPr>
              <a:t>“</a:t>
            </a:r>
            <a:r>
              <a:rPr lang="it-IT" altLang="ja-JP" sz="1800" b="1" dirty="0">
                <a:solidFill>
                  <a:srgbClr val="0070C0"/>
                </a:solidFill>
              </a:rPr>
              <a:t>posizioni</a:t>
            </a:r>
            <a:r>
              <a:rPr lang="ja-JP" altLang="it-IT" sz="1800" b="1" dirty="0">
                <a:solidFill>
                  <a:srgbClr val="0070C0"/>
                </a:solidFill>
                <a:latin typeface="Arial" panose="020B0604020202020204" pitchFamily="34" charset="0"/>
              </a:rPr>
              <a:t>”</a:t>
            </a:r>
            <a:r>
              <a:rPr lang="it-IT" altLang="ja-JP" sz="1800" b="1" dirty="0">
                <a:solidFill>
                  <a:srgbClr val="0070C0"/>
                </a:solidFill>
              </a:rPr>
              <a:t> assunte dagli interlocutori, osserviamo diversi tipi di relazione:		 	 	</a:t>
            </a:r>
            <a:endParaRPr lang="it-IT" altLang="it-IT" sz="1800" b="1" dirty="0">
              <a:solidFill>
                <a:srgbClr val="0070C0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4953000" y="24384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5029200" y="28194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611188" y="5949950"/>
            <a:ext cx="6000750" cy="6413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911600" indent="-3911600" algn="ctr" eaLnBrk="1" hangingPunct="1">
              <a:defRPr/>
            </a:pPr>
            <a:endParaRPr lang="it-IT" b="1">
              <a:solidFill>
                <a:schemeClr val="bg2"/>
              </a:solidFill>
              <a:latin typeface="Comic Sans MS" charset="0"/>
              <a:ea typeface="ＭＳ Ｐゴシック" charset="0"/>
            </a:endParaRPr>
          </a:p>
          <a:p>
            <a:pPr marL="3911600" indent="-3911600" algn="ctr" eaLnBrk="1" hangingPunct="1">
              <a:defRPr/>
            </a:pPr>
            <a:endParaRPr lang="it-IT" b="1">
              <a:solidFill>
                <a:schemeClr val="bg2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1763713" y="1412875"/>
            <a:ext cx="7127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007D"/>
                </a:solidFill>
                <a:latin typeface="Comic Sans MS" panose="030F0702030302020204" pitchFamily="66" charset="0"/>
              </a:rPr>
              <a:t>Il messaggio di RELAZIONE definisce, all</a:t>
            </a:r>
            <a:r>
              <a:rPr lang="ja-JP" altLang="it-IT" sz="2000" b="1">
                <a:solidFill>
                  <a:srgbClr val="00007D"/>
                </a:solidFill>
              </a:rPr>
              <a:t>’</a:t>
            </a:r>
            <a:r>
              <a:rPr lang="it-IT" altLang="ja-JP" sz="2000" b="1">
                <a:solidFill>
                  <a:srgbClr val="00007D"/>
                </a:solidFill>
                <a:latin typeface="Comic Sans MS" panose="030F0702030302020204" pitchFamily="66" charset="0"/>
              </a:rPr>
              <a:t> interno del contesto nel quale si svolge la comunicazione,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it-IT" sz="2000" b="1" i="1" u="sng">
                <a:solidFill>
                  <a:srgbClr val="00007D"/>
                </a:solidFill>
              </a:rPr>
              <a:t>“</a:t>
            </a:r>
            <a:r>
              <a:rPr lang="it-IT" altLang="ja-JP" sz="2000" b="1" i="1" u="sng">
                <a:solidFill>
                  <a:srgbClr val="00007D"/>
                </a:solidFill>
                <a:latin typeface="Comic Sans MS" panose="030F0702030302020204" pitchFamily="66" charset="0"/>
              </a:rPr>
              <a:t>CHI SONO IO</a:t>
            </a:r>
            <a:r>
              <a:rPr lang="ja-JP" altLang="it-IT" sz="2000" b="1" i="1" u="sng">
                <a:solidFill>
                  <a:srgbClr val="00007D"/>
                </a:solidFill>
              </a:rPr>
              <a:t>”</a:t>
            </a:r>
            <a:r>
              <a:rPr lang="it-IT" altLang="ja-JP" sz="2000" b="1" i="1" u="sng">
                <a:solidFill>
                  <a:srgbClr val="00007D"/>
                </a:solidFill>
                <a:latin typeface="Comic Sans MS" panose="030F0702030302020204" pitchFamily="66" charset="0"/>
              </a:rPr>
              <a:t> e </a:t>
            </a:r>
            <a:r>
              <a:rPr lang="ja-JP" altLang="it-IT" sz="2000" b="1" i="1" u="sng">
                <a:solidFill>
                  <a:srgbClr val="00007D"/>
                </a:solidFill>
              </a:rPr>
              <a:t>“</a:t>
            </a:r>
            <a:r>
              <a:rPr lang="it-IT" altLang="ja-JP" sz="2000" b="1" i="1" u="sng">
                <a:solidFill>
                  <a:srgbClr val="00007D"/>
                </a:solidFill>
                <a:latin typeface="Comic Sans MS" panose="030F0702030302020204" pitchFamily="66" charset="0"/>
              </a:rPr>
              <a:t>CHI SEI TU</a:t>
            </a:r>
            <a:r>
              <a:rPr lang="ja-JP" altLang="it-IT" sz="2000" b="1" i="1" u="sng">
                <a:solidFill>
                  <a:srgbClr val="00007D"/>
                </a:solidFill>
              </a:rPr>
              <a:t>”</a:t>
            </a:r>
            <a:r>
              <a:rPr lang="it-IT" altLang="ja-JP" sz="2000" b="1">
                <a:solidFill>
                  <a:srgbClr val="00007D"/>
                </a:solidFill>
                <a:latin typeface="Comic Sans MS" panose="030F0702030302020204" pitchFamily="66" charset="0"/>
              </a:rPr>
              <a:t> </a:t>
            </a:r>
            <a:endParaRPr lang="it-IT" altLang="it-IT" sz="2000" b="1">
              <a:solidFill>
                <a:srgbClr val="00007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8" name="Picture 12" descr="narc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17097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1474788" y="3933825"/>
            <a:ext cx="2376487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Comunicazione simmetrica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1474788" y="4583113"/>
            <a:ext cx="2376487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Eguaglianza</a:t>
            </a: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5076825" y="3933825"/>
            <a:ext cx="2376488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Comunicazione complementare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5076825" y="4581525"/>
            <a:ext cx="2376488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Differenza</a:t>
            </a: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3708400" y="5445125"/>
            <a:ext cx="2376488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SUPREMAZIA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6443663" y="5445125"/>
            <a:ext cx="2376487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SOTTOMISSIONE</a:t>
            </a: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323850" y="2924175"/>
            <a:ext cx="13668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900" b="1">
                <a:solidFill>
                  <a:srgbClr val="00007D"/>
                </a:solidFill>
                <a:latin typeface="Comic Sans MS" panose="030F0702030302020204" pitchFamily="66" charset="0"/>
              </a:rPr>
              <a:t>Caravaggio </a:t>
            </a:r>
            <a:r>
              <a:rPr lang="ja-JP" altLang="it-IT" sz="900" b="1">
                <a:solidFill>
                  <a:srgbClr val="00007D"/>
                </a:solidFill>
              </a:rPr>
              <a:t>“</a:t>
            </a:r>
            <a:r>
              <a:rPr lang="it-IT" altLang="ja-JP" sz="900" b="1">
                <a:solidFill>
                  <a:srgbClr val="00007D"/>
                </a:solidFill>
                <a:latin typeface="Comic Sans MS" panose="030F0702030302020204" pitchFamily="66" charset="0"/>
              </a:rPr>
              <a:t>Narciso</a:t>
            </a:r>
            <a:r>
              <a:rPr lang="ja-JP" altLang="it-IT" sz="900" b="1">
                <a:solidFill>
                  <a:srgbClr val="00007D"/>
                </a:solidFill>
              </a:rPr>
              <a:t>”</a:t>
            </a:r>
            <a:endParaRPr lang="it-IT" altLang="it-IT" sz="900" b="1">
              <a:solidFill>
                <a:srgbClr val="00007D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1572" name="AutoShape 20"/>
          <p:cNvCxnSpPr>
            <a:cxnSpLocks noChangeShapeType="1"/>
            <a:stCxn id="151568" idx="2"/>
            <a:endCxn id="151569" idx="0"/>
          </p:cNvCxnSpPr>
          <p:nvPr/>
        </p:nvCxnSpPr>
        <p:spPr bwMode="auto">
          <a:xfrm rot="5400000">
            <a:off x="5337970" y="4517231"/>
            <a:ext cx="487362" cy="1368425"/>
          </a:xfrm>
          <a:prstGeom prst="bentConnector3">
            <a:avLst>
              <a:gd name="adj1" fmla="val 49838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73" name="AutoShape 21"/>
          <p:cNvCxnSpPr>
            <a:cxnSpLocks noChangeShapeType="1"/>
            <a:stCxn id="151568" idx="2"/>
            <a:endCxn id="151570" idx="0"/>
          </p:cNvCxnSpPr>
          <p:nvPr/>
        </p:nvCxnSpPr>
        <p:spPr bwMode="auto">
          <a:xfrm rot="16200000" flipH="1">
            <a:off x="6705601" y="4518025"/>
            <a:ext cx="487362" cy="1366837"/>
          </a:xfrm>
          <a:prstGeom prst="bentConnector3">
            <a:avLst>
              <a:gd name="adj1" fmla="val 49838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  <p:bldP spid="151566" grpId="0" animBg="1"/>
      <p:bldP spid="151567" grpId="0" animBg="1"/>
      <p:bldP spid="151568" grpId="0" animBg="1"/>
      <p:bldP spid="151569" grpId="0" animBg="1"/>
      <p:bldP spid="1515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4500563" y="1628775"/>
            <a:ext cx="1606550" cy="1412875"/>
            <a:chOff x="144" y="768"/>
            <a:chExt cx="1012" cy="757"/>
          </a:xfrm>
        </p:grpSpPr>
        <p:pic>
          <p:nvPicPr>
            <p:cNvPr id="16405" name="Picture 6" descr="BD00002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" y="1021"/>
              <a:ext cx="255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7" descr="BD00002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38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Line 8"/>
            <p:cNvSpPr>
              <a:spLocks noChangeShapeType="1"/>
            </p:cNvSpPr>
            <p:nvPr/>
          </p:nvSpPr>
          <p:spPr bwMode="auto">
            <a:xfrm>
              <a:off x="207" y="831"/>
              <a:ext cx="949" cy="69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8" name="Line 9"/>
            <p:cNvSpPr>
              <a:spLocks noChangeShapeType="1"/>
            </p:cNvSpPr>
            <p:nvPr/>
          </p:nvSpPr>
          <p:spPr bwMode="auto">
            <a:xfrm flipV="1">
              <a:off x="176" y="1525"/>
              <a:ext cx="9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2484438" y="476250"/>
            <a:ext cx="3684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00007D"/>
                </a:solidFill>
              </a:rPr>
              <a:t>I tre modelli relazionali</a:t>
            </a: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4787900" y="3135313"/>
            <a:ext cx="1125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7D"/>
                </a:solidFill>
              </a:rPr>
              <a:t>ONE-UP</a:t>
            </a:r>
          </a:p>
        </p:txBody>
      </p: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1125538" y="3068638"/>
            <a:ext cx="134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7D"/>
                </a:solidFill>
              </a:rPr>
              <a:t>ONE-ONE</a:t>
            </a:r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4572000" y="5583238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7D"/>
                </a:solidFill>
              </a:rPr>
              <a:t>ONE-DOWN</a:t>
            </a:r>
          </a:p>
        </p:txBody>
      </p:sp>
      <p:grpSp>
        <p:nvGrpSpPr>
          <p:cNvPr id="16391" name="Group 20"/>
          <p:cNvGrpSpPr>
            <a:grpSpLocks/>
          </p:cNvGrpSpPr>
          <p:nvPr/>
        </p:nvGrpSpPr>
        <p:grpSpPr bwMode="auto">
          <a:xfrm>
            <a:off x="4572000" y="4143375"/>
            <a:ext cx="1597025" cy="1366838"/>
            <a:chOff x="740" y="2115"/>
            <a:chExt cx="1505" cy="1193"/>
          </a:xfrm>
        </p:grpSpPr>
        <p:pic>
          <p:nvPicPr>
            <p:cNvPr id="16401" name="Picture 16" descr="BD00002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115"/>
              <a:ext cx="501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7" descr="BD0000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523"/>
              <a:ext cx="334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flipH="1">
              <a:off x="740" y="2115"/>
              <a:ext cx="1505" cy="11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4" name="Line 19"/>
            <p:cNvSpPr>
              <a:spLocks noChangeShapeType="1"/>
            </p:cNvSpPr>
            <p:nvPr/>
          </p:nvSpPr>
          <p:spPr bwMode="auto">
            <a:xfrm flipV="1">
              <a:off x="747" y="3294"/>
              <a:ext cx="148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392" name="Group 30"/>
          <p:cNvGrpSpPr>
            <a:grpSpLocks/>
          </p:cNvGrpSpPr>
          <p:nvPr/>
        </p:nvGrpSpPr>
        <p:grpSpPr bwMode="auto">
          <a:xfrm>
            <a:off x="909638" y="1628775"/>
            <a:ext cx="1862137" cy="1365250"/>
            <a:chOff x="573" y="1026"/>
            <a:chExt cx="1173" cy="860"/>
          </a:xfrm>
        </p:grpSpPr>
        <p:pic>
          <p:nvPicPr>
            <p:cNvPr id="16398" name="Picture 22" descr="BD00002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" y="1026"/>
              <a:ext cx="36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23" descr="BD00002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" y="1026"/>
              <a:ext cx="36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Line 24"/>
            <p:cNvSpPr>
              <a:spLocks noChangeShapeType="1"/>
            </p:cNvSpPr>
            <p:nvPr/>
          </p:nvSpPr>
          <p:spPr bwMode="auto">
            <a:xfrm>
              <a:off x="573" y="1886"/>
              <a:ext cx="117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4716463" y="1119188"/>
            <a:ext cx="3719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b="1">
                <a:solidFill>
                  <a:srgbClr val="00007D"/>
                </a:solidFill>
              </a:rPr>
              <a:t>RELAZIONE COMPLEMENTARE</a:t>
            </a:r>
          </a:p>
        </p:txBody>
      </p:sp>
      <p:sp>
        <p:nvSpPr>
          <p:cNvPr id="16394" name="Rectangle 26"/>
          <p:cNvSpPr>
            <a:spLocks noChangeArrowheads="1"/>
          </p:cNvSpPr>
          <p:nvPr/>
        </p:nvSpPr>
        <p:spPr bwMode="auto">
          <a:xfrm>
            <a:off x="539750" y="3644900"/>
            <a:ext cx="2519363" cy="160496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ASCOLTO ATTIVO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 CONDIVISIONE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 EMPATIA  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CONSIDERAZIONE</a:t>
            </a:r>
          </a:p>
        </p:txBody>
      </p:sp>
      <p:sp>
        <p:nvSpPr>
          <p:cNvPr id="16395" name="Rectangle 27"/>
          <p:cNvSpPr>
            <a:spLocks noChangeArrowheads="1"/>
          </p:cNvSpPr>
          <p:nvPr/>
        </p:nvSpPr>
        <p:spPr bwMode="auto">
          <a:xfrm>
            <a:off x="6372225" y="1773238"/>
            <a:ext cx="2286000" cy="1604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SPIEGAZIONE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GUIDA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 COMANDO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OPPRESSIONE</a:t>
            </a:r>
            <a:r>
              <a:rPr lang="it-IT" altLang="it-IT">
                <a:solidFill>
                  <a:srgbClr val="00007D"/>
                </a:solidFill>
              </a:rPr>
              <a:t> </a:t>
            </a:r>
          </a:p>
        </p:txBody>
      </p:sp>
      <p:sp>
        <p:nvSpPr>
          <p:cNvPr id="16396" name="Rectangle 28"/>
          <p:cNvSpPr>
            <a:spLocks noChangeArrowheads="1"/>
          </p:cNvSpPr>
          <p:nvPr/>
        </p:nvSpPr>
        <p:spPr bwMode="auto">
          <a:xfrm>
            <a:off x="6372225" y="4143375"/>
            <a:ext cx="2501900" cy="16049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ASCOLTO PASSIVO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OBBEDIENZA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EMULAZIONE  </a:t>
            </a:r>
          </a:p>
          <a:p>
            <a:pPr algn="ctr" eaLnBrk="1" hangingPunct="1"/>
            <a:r>
              <a:rPr lang="it-IT" altLang="it-IT" b="1">
                <a:solidFill>
                  <a:srgbClr val="00007D"/>
                </a:solidFill>
              </a:rPr>
              <a:t>RASSEGNAZIONE</a:t>
            </a:r>
          </a:p>
        </p:txBody>
      </p:sp>
      <p:sp>
        <p:nvSpPr>
          <p:cNvPr id="16397" name="Rectangle 29"/>
          <p:cNvSpPr>
            <a:spLocks noChangeArrowheads="1"/>
          </p:cNvSpPr>
          <p:nvPr/>
        </p:nvSpPr>
        <p:spPr bwMode="auto">
          <a:xfrm>
            <a:off x="250825" y="1125538"/>
            <a:ext cx="3227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b="1">
                <a:solidFill>
                  <a:srgbClr val="00007D"/>
                </a:solidFill>
              </a:rPr>
              <a:t>RELAZIONE SIMMETRICA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3"/>
            <a:ext cx="9144001" cy="917717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5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ChangeArrowheads="1"/>
          </p:cNvSpPr>
          <p:nvPr/>
        </p:nvSpPr>
        <p:spPr bwMode="auto">
          <a:xfrm>
            <a:off x="431006" y="1267146"/>
            <a:ext cx="7129463" cy="10795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081088" y="456407"/>
            <a:ext cx="582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chemeClr val="accent1"/>
                </a:solidFill>
              </a:rPr>
              <a:t>Punteggiatura della sequenza di eventi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331913" y="1701800"/>
            <a:ext cx="431800" cy="376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2825750" y="1701800"/>
            <a:ext cx="431800" cy="376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4319588" y="1701800"/>
            <a:ext cx="431800" cy="376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5741347" y="1566374"/>
            <a:ext cx="431800" cy="376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7014003" y="1520459"/>
            <a:ext cx="431800" cy="376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cxnSp>
        <p:nvCxnSpPr>
          <p:cNvPr id="17417" name="AutoShape 11"/>
          <p:cNvCxnSpPr>
            <a:cxnSpLocks noChangeShapeType="1"/>
            <a:stCxn id="154630" idx="0"/>
            <a:endCxn id="154631" idx="1"/>
          </p:cNvCxnSpPr>
          <p:nvPr/>
        </p:nvCxnSpPr>
        <p:spPr bwMode="auto">
          <a:xfrm rot="5400000" flipV="1">
            <a:off x="2092325" y="1157288"/>
            <a:ext cx="188913" cy="1277937"/>
          </a:xfrm>
          <a:prstGeom prst="bentConnector4">
            <a:avLst>
              <a:gd name="adj1" fmla="val -121009"/>
              <a:gd name="adj2" fmla="val 58384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AutoShape 12"/>
          <p:cNvCxnSpPr>
            <a:cxnSpLocks noChangeShapeType="1"/>
            <a:stCxn id="154631" idx="2"/>
            <a:endCxn id="154632" idx="1"/>
          </p:cNvCxnSpPr>
          <p:nvPr/>
        </p:nvCxnSpPr>
        <p:spPr bwMode="auto">
          <a:xfrm rot="5400000" flipH="1" flipV="1">
            <a:off x="3586956" y="1345407"/>
            <a:ext cx="187325" cy="1277938"/>
          </a:xfrm>
          <a:prstGeom prst="bentConnector4">
            <a:avLst>
              <a:gd name="adj1" fmla="val -121185"/>
              <a:gd name="adj2" fmla="val 58509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3"/>
          <p:cNvCxnSpPr>
            <a:cxnSpLocks noChangeShapeType="1"/>
          </p:cNvCxnSpPr>
          <p:nvPr/>
        </p:nvCxnSpPr>
        <p:spPr bwMode="auto">
          <a:xfrm rot="5400000" flipV="1">
            <a:off x="4972050" y="1167928"/>
            <a:ext cx="188913" cy="1277937"/>
          </a:xfrm>
          <a:prstGeom prst="bentConnector4">
            <a:avLst>
              <a:gd name="adj1" fmla="val -121009"/>
              <a:gd name="adj2" fmla="val 58384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4"/>
          <p:cNvCxnSpPr>
            <a:cxnSpLocks noChangeShapeType="1"/>
          </p:cNvCxnSpPr>
          <p:nvPr/>
        </p:nvCxnSpPr>
        <p:spPr bwMode="auto">
          <a:xfrm flipV="1">
            <a:off x="6029325" y="1796256"/>
            <a:ext cx="900908" cy="1447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1" name="Picture 16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21" y="5078045"/>
            <a:ext cx="379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7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71" y="5078045"/>
            <a:ext cx="379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2" name="Line 18"/>
          <p:cNvSpPr>
            <a:spLocks noChangeShapeType="1"/>
          </p:cNvSpPr>
          <p:nvPr/>
        </p:nvSpPr>
        <p:spPr bwMode="auto">
          <a:xfrm>
            <a:off x="3444671" y="5617795"/>
            <a:ext cx="13684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43" name="Line 19"/>
          <p:cNvSpPr>
            <a:spLocks noChangeShapeType="1"/>
          </p:cNvSpPr>
          <p:nvPr/>
        </p:nvSpPr>
        <p:spPr bwMode="auto">
          <a:xfrm>
            <a:off x="3587546" y="5546358"/>
            <a:ext cx="122555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44" name="Line 20"/>
          <p:cNvSpPr>
            <a:spLocks noChangeShapeType="1"/>
          </p:cNvSpPr>
          <p:nvPr/>
        </p:nvSpPr>
        <p:spPr bwMode="auto">
          <a:xfrm>
            <a:off x="3660571" y="4754195"/>
            <a:ext cx="1152525" cy="79057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45" name="Line 21"/>
          <p:cNvSpPr>
            <a:spLocks noChangeShapeType="1"/>
          </p:cNvSpPr>
          <p:nvPr/>
        </p:nvSpPr>
        <p:spPr bwMode="auto">
          <a:xfrm flipV="1">
            <a:off x="3660571" y="4033470"/>
            <a:ext cx="863600" cy="7191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46" name="Line 22"/>
          <p:cNvSpPr>
            <a:spLocks noChangeShapeType="1"/>
          </p:cNvSpPr>
          <p:nvPr/>
        </p:nvSpPr>
        <p:spPr bwMode="auto">
          <a:xfrm>
            <a:off x="3947909" y="3530233"/>
            <a:ext cx="576262" cy="5032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47" name="Line 23"/>
          <p:cNvSpPr>
            <a:spLocks noChangeShapeType="1"/>
          </p:cNvSpPr>
          <p:nvPr/>
        </p:nvSpPr>
        <p:spPr bwMode="auto">
          <a:xfrm flipV="1">
            <a:off x="3947909" y="3098433"/>
            <a:ext cx="431800" cy="4318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48" name="Line 24"/>
          <p:cNvSpPr>
            <a:spLocks noChangeShapeType="1"/>
          </p:cNvSpPr>
          <p:nvPr/>
        </p:nvSpPr>
        <p:spPr bwMode="auto">
          <a:xfrm flipV="1">
            <a:off x="3444671" y="4754195"/>
            <a:ext cx="1150938" cy="86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49" name="Line 25"/>
          <p:cNvSpPr>
            <a:spLocks noChangeShapeType="1"/>
          </p:cNvSpPr>
          <p:nvPr/>
        </p:nvSpPr>
        <p:spPr bwMode="auto">
          <a:xfrm>
            <a:off x="3696290" y="4017351"/>
            <a:ext cx="863600" cy="720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50" name="Line 26"/>
          <p:cNvSpPr>
            <a:spLocks noChangeShapeType="1"/>
          </p:cNvSpPr>
          <p:nvPr/>
        </p:nvSpPr>
        <p:spPr bwMode="auto">
          <a:xfrm flipV="1">
            <a:off x="3732009" y="3530233"/>
            <a:ext cx="576262" cy="503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4651" name="Line 27"/>
          <p:cNvSpPr>
            <a:spLocks noChangeShapeType="1"/>
          </p:cNvSpPr>
          <p:nvPr/>
        </p:nvSpPr>
        <p:spPr bwMode="auto">
          <a:xfrm flipH="1" flipV="1">
            <a:off x="3876471" y="3098433"/>
            <a:ext cx="43180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7433" name="Rectangle 28"/>
          <p:cNvSpPr>
            <a:spLocks noChangeArrowheads="1"/>
          </p:cNvSpPr>
          <p:nvPr/>
        </p:nvSpPr>
        <p:spPr bwMode="auto">
          <a:xfrm>
            <a:off x="3300209" y="575590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</a:rPr>
              <a:t>ESCALATION</a:t>
            </a:r>
          </a:p>
        </p:txBody>
      </p:sp>
      <p:sp>
        <p:nvSpPr>
          <p:cNvPr id="154653" name="Rectangle 29"/>
          <p:cNvSpPr>
            <a:spLocks noChangeArrowheads="1"/>
          </p:cNvSpPr>
          <p:nvPr/>
        </p:nvSpPr>
        <p:spPr bwMode="auto">
          <a:xfrm>
            <a:off x="5316334" y="5401895"/>
            <a:ext cx="43180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54654" name="Rectangle 30"/>
          <p:cNvSpPr>
            <a:spLocks noChangeArrowheads="1"/>
          </p:cNvSpPr>
          <p:nvPr/>
        </p:nvSpPr>
        <p:spPr bwMode="auto">
          <a:xfrm>
            <a:off x="4884534" y="4570045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A1</a:t>
            </a:r>
          </a:p>
        </p:txBody>
      </p:sp>
      <p:sp>
        <p:nvSpPr>
          <p:cNvPr id="154655" name="Rectangle 31"/>
          <p:cNvSpPr>
            <a:spLocks noChangeArrowheads="1"/>
          </p:cNvSpPr>
          <p:nvPr/>
        </p:nvSpPr>
        <p:spPr bwMode="auto">
          <a:xfrm>
            <a:off x="4884534" y="3849320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</a:p>
        </p:txBody>
      </p:sp>
      <p:sp>
        <p:nvSpPr>
          <p:cNvPr id="154656" name="Rectangle 32"/>
          <p:cNvSpPr>
            <a:spLocks noChangeArrowheads="1"/>
          </p:cNvSpPr>
          <p:nvPr/>
        </p:nvSpPr>
        <p:spPr bwMode="auto">
          <a:xfrm>
            <a:off x="4884534" y="3287345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A3</a:t>
            </a:r>
          </a:p>
        </p:txBody>
      </p:sp>
      <p:sp>
        <p:nvSpPr>
          <p:cNvPr id="154657" name="Rectangle 33"/>
          <p:cNvSpPr>
            <a:spLocks noChangeArrowheads="1"/>
          </p:cNvSpPr>
          <p:nvPr/>
        </p:nvSpPr>
        <p:spPr bwMode="auto">
          <a:xfrm>
            <a:off x="2508046" y="5401895"/>
            <a:ext cx="43180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154658" name="Rectangle 34"/>
          <p:cNvSpPr>
            <a:spLocks noChangeArrowheads="1"/>
          </p:cNvSpPr>
          <p:nvPr/>
        </p:nvSpPr>
        <p:spPr bwMode="auto">
          <a:xfrm>
            <a:off x="2868409" y="4570045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B1</a:t>
            </a:r>
          </a:p>
        </p:txBody>
      </p:sp>
      <p:sp>
        <p:nvSpPr>
          <p:cNvPr id="154659" name="Rectangle 35"/>
          <p:cNvSpPr>
            <a:spLocks noChangeArrowheads="1"/>
          </p:cNvSpPr>
          <p:nvPr/>
        </p:nvSpPr>
        <p:spPr bwMode="auto">
          <a:xfrm>
            <a:off x="2868409" y="3817570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B2</a:t>
            </a:r>
          </a:p>
        </p:txBody>
      </p:sp>
      <p:sp>
        <p:nvSpPr>
          <p:cNvPr id="154660" name="Rectangle 36"/>
          <p:cNvSpPr>
            <a:spLocks noChangeArrowheads="1"/>
          </p:cNvSpPr>
          <p:nvPr/>
        </p:nvSpPr>
        <p:spPr bwMode="auto">
          <a:xfrm>
            <a:off x="2868409" y="3287345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B3</a:t>
            </a:r>
          </a:p>
        </p:txBody>
      </p:sp>
      <p:sp>
        <p:nvSpPr>
          <p:cNvPr id="17442" name="Rectangle 37"/>
          <p:cNvSpPr>
            <a:spLocks noChangeArrowheads="1"/>
          </p:cNvSpPr>
          <p:nvPr/>
        </p:nvSpPr>
        <p:spPr bwMode="auto">
          <a:xfrm>
            <a:off x="1721273" y="2349500"/>
            <a:ext cx="52966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Il </a:t>
            </a:r>
            <a:r>
              <a:rPr lang="ja-JP" altLang="it-IT" sz="1800" b="1" dirty="0">
                <a:solidFill>
                  <a:schemeClr val="accent1"/>
                </a:solidFill>
              </a:rPr>
              <a:t>“</a:t>
            </a:r>
            <a:r>
              <a:rPr lang="it-IT" altLang="ja-JP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conflitto</a:t>
            </a:r>
            <a:r>
              <a:rPr lang="ja-JP" altLang="it-IT" sz="1800" b="1" dirty="0">
                <a:solidFill>
                  <a:schemeClr val="accent1"/>
                </a:solidFill>
              </a:rPr>
              <a:t>”</a:t>
            </a:r>
            <a:r>
              <a:rPr lang="it-IT" altLang="ja-JP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si esprime a livello comunicativo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attraverso un meccanismo di </a:t>
            </a:r>
            <a:r>
              <a:rPr lang="ja-JP" altLang="it-IT" sz="1800" b="1" dirty="0">
                <a:solidFill>
                  <a:schemeClr val="accent1"/>
                </a:solidFill>
              </a:rPr>
              <a:t>“</a:t>
            </a:r>
            <a:r>
              <a:rPr lang="it-IT" altLang="ja-JP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escalation</a:t>
            </a:r>
            <a:r>
              <a:rPr lang="ja-JP" altLang="it-IT" sz="1800" b="1" dirty="0">
                <a:solidFill>
                  <a:schemeClr val="accent1"/>
                </a:solidFill>
              </a:rPr>
              <a:t>”</a:t>
            </a:r>
            <a:endParaRPr lang="it-IT" altLang="it-IT" sz="1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37" name="Picture 16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20" y="5077970"/>
            <a:ext cx="379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7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70" y="5077970"/>
            <a:ext cx="379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3444670" y="5617720"/>
            <a:ext cx="13684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3587545" y="5546283"/>
            <a:ext cx="122555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3660570" y="4754120"/>
            <a:ext cx="1152525" cy="79057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V="1">
            <a:off x="3660570" y="4033395"/>
            <a:ext cx="863600" cy="7191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947908" y="3530158"/>
            <a:ext cx="576262" cy="5032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3947908" y="3098358"/>
            <a:ext cx="431800" cy="4318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3444670" y="4754120"/>
            <a:ext cx="1150938" cy="86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710576" y="4009064"/>
            <a:ext cx="863600" cy="720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 flipV="1">
            <a:off x="3732008" y="3530158"/>
            <a:ext cx="576262" cy="503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 flipH="1" flipV="1">
            <a:off x="3876470" y="3098358"/>
            <a:ext cx="43180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3300208" y="5755833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ESCALATION</a:t>
            </a: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5316333" y="5401820"/>
            <a:ext cx="43180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4884533" y="4569970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A1</a:t>
            </a: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4884533" y="3849245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4884533" y="3287270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A3</a:t>
            </a: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2508045" y="5401820"/>
            <a:ext cx="43180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2868408" y="4569970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B1</a:t>
            </a:r>
          </a:p>
        </p:txBody>
      </p:sp>
      <p:sp>
        <p:nvSpPr>
          <p:cNvPr id="56" name="Rectangle 35"/>
          <p:cNvSpPr>
            <a:spLocks noChangeArrowheads="1"/>
          </p:cNvSpPr>
          <p:nvPr/>
        </p:nvSpPr>
        <p:spPr bwMode="auto">
          <a:xfrm>
            <a:off x="2868408" y="3817495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B2</a:t>
            </a: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2868408" y="3287270"/>
            <a:ext cx="431800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B3</a:t>
            </a: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0245"/>
            <a:ext cx="9144001" cy="7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042987" y="995090"/>
            <a:ext cx="6421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COMUNICAZIONE ed  EMOZIONI</a:t>
            </a: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1042988" y="2041525"/>
            <a:ext cx="2879725" cy="955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Comunicazione inefficace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1050773" y="3513065"/>
            <a:ext cx="2879725" cy="955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Disagio psicologico</a:t>
            </a: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5327658" y="2061549"/>
            <a:ext cx="2879725" cy="955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Comunicazione efficace</a:t>
            </a:r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5362575" y="3523077"/>
            <a:ext cx="2879725" cy="955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Benessere psicologico</a:t>
            </a:r>
          </a:p>
        </p:txBody>
      </p:sp>
      <p:cxnSp>
        <p:nvCxnSpPr>
          <p:cNvPr id="18439" name="AutoShape 15"/>
          <p:cNvCxnSpPr>
            <a:cxnSpLocks noChangeShapeType="1"/>
            <a:stCxn id="153611" idx="1"/>
            <a:endCxn id="153612" idx="1"/>
          </p:cNvCxnSpPr>
          <p:nvPr/>
        </p:nvCxnSpPr>
        <p:spPr bwMode="auto">
          <a:xfrm rot="10800000" flipH="1" flipV="1">
            <a:off x="1042987" y="2519363"/>
            <a:ext cx="7785" cy="1471540"/>
          </a:xfrm>
          <a:prstGeom prst="bentConnector3">
            <a:avLst>
              <a:gd name="adj1" fmla="val -2936416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16"/>
          <p:cNvCxnSpPr>
            <a:cxnSpLocks noChangeShapeType="1"/>
            <a:stCxn id="153612" idx="3"/>
            <a:endCxn id="153611" idx="3"/>
          </p:cNvCxnSpPr>
          <p:nvPr/>
        </p:nvCxnSpPr>
        <p:spPr bwMode="auto">
          <a:xfrm flipH="1" flipV="1">
            <a:off x="3922713" y="2519363"/>
            <a:ext cx="7785" cy="1471540"/>
          </a:xfrm>
          <a:prstGeom prst="bentConnector3">
            <a:avLst>
              <a:gd name="adj1" fmla="val -2936416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AutoShape 17"/>
          <p:cNvCxnSpPr>
            <a:cxnSpLocks noChangeShapeType="1"/>
            <a:stCxn id="153613" idx="1"/>
            <a:endCxn id="153614" idx="1"/>
          </p:cNvCxnSpPr>
          <p:nvPr/>
        </p:nvCxnSpPr>
        <p:spPr bwMode="auto">
          <a:xfrm rot="10800000" flipH="1" flipV="1">
            <a:off x="5327657" y="2539387"/>
            <a:ext cx="34917" cy="1461528"/>
          </a:xfrm>
          <a:prstGeom prst="bentConnector3">
            <a:avLst>
              <a:gd name="adj1" fmla="val -654695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AutoShape 18"/>
          <p:cNvCxnSpPr>
            <a:cxnSpLocks noChangeShapeType="1"/>
            <a:stCxn id="153614" idx="3"/>
            <a:endCxn id="153613" idx="3"/>
          </p:cNvCxnSpPr>
          <p:nvPr/>
        </p:nvCxnSpPr>
        <p:spPr bwMode="auto">
          <a:xfrm flipH="1" flipV="1">
            <a:off x="8207383" y="2539387"/>
            <a:ext cx="34917" cy="1461528"/>
          </a:xfrm>
          <a:prstGeom prst="bentConnector3">
            <a:avLst>
              <a:gd name="adj1" fmla="val -654695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9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932699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Impossibilità di non comunicare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512" y="4034425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accent1"/>
                </a:solidFill>
              </a:rPr>
              <a:t>Contenuto e Relazione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1520" y="2887660"/>
            <a:ext cx="2133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accent1"/>
                </a:solidFill>
              </a:rPr>
              <a:t>Punteggiatura della sequenza di eventi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0774" y="1686528"/>
            <a:ext cx="2133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accent1"/>
                </a:solidFill>
              </a:rPr>
              <a:t>Comunicazione numerica e analogica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2805" y="4907103"/>
            <a:ext cx="2133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accent1"/>
                </a:solidFill>
              </a:rPr>
              <a:t>Interazione complementare e simmetrica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1520" y="21979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chemeClr val="accent1"/>
                </a:solidFill>
              </a:rPr>
              <a:t>La Comunicazione Patologica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191000" y="1045178"/>
            <a:ext cx="4873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Rifiuto – Accettazione della comunicazione</a:t>
            </a:r>
            <a:b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Sintomo come comunicazione</a:t>
            </a:r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2771800" y="1344314"/>
            <a:ext cx="685800" cy="2286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114300 h 21600"/>
              <a:gd name="T4" fmla="*/ 514350 w 21600"/>
              <a:gd name="T5" fmla="*/ 228600 h 21600"/>
              <a:gd name="T6" fmla="*/ 685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>
            <a:off x="2771800" y="2304008"/>
            <a:ext cx="685800" cy="2286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114300 h 21600"/>
              <a:gd name="T4" fmla="*/ 514350 w 21600"/>
              <a:gd name="T5" fmla="*/ 228600 h 21600"/>
              <a:gd name="T6" fmla="*/ 685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107531" name="AutoShape 11"/>
          <p:cNvSpPr>
            <a:spLocks noChangeArrowheads="1"/>
          </p:cNvSpPr>
          <p:nvPr/>
        </p:nvSpPr>
        <p:spPr bwMode="auto">
          <a:xfrm>
            <a:off x="2857500" y="3182134"/>
            <a:ext cx="685800" cy="2286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114300 h 21600"/>
              <a:gd name="T4" fmla="*/ 514350 w 21600"/>
              <a:gd name="T5" fmla="*/ 228600 h 21600"/>
              <a:gd name="T6" fmla="*/ 685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107532" name="AutoShape 12"/>
          <p:cNvSpPr>
            <a:spLocks noChangeArrowheads="1"/>
          </p:cNvSpPr>
          <p:nvPr/>
        </p:nvSpPr>
        <p:spPr bwMode="auto">
          <a:xfrm>
            <a:off x="2857500" y="4298634"/>
            <a:ext cx="685800" cy="218749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114300 h 21600"/>
              <a:gd name="T4" fmla="*/ 514350 w 21600"/>
              <a:gd name="T5" fmla="*/ 228600 h 21600"/>
              <a:gd name="T6" fmla="*/ 685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107533" name="AutoShape 13"/>
          <p:cNvSpPr>
            <a:spLocks noChangeArrowheads="1"/>
          </p:cNvSpPr>
          <p:nvPr/>
        </p:nvSpPr>
        <p:spPr bwMode="auto">
          <a:xfrm>
            <a:off x="2895999" y="5255476"/>
            <a:ext cx="685800" cy="2286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114300 h 21600"/>
              <a:gd name="T4" fmla="*/ 514350 w 21600"/>
              <a:gd name="T5" fmla="*/ 228600 h 21600"/>
              <a:gd name="T6" fmla="*/ 685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051393" y="4034425"/>
            <a:ext cx="40116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Definizione di sé e </a:t>
            </a:r>
            <a:r>
              <a:rPr kumimoji="1" lang="it-IT" altLang="it-IT" sz="18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dell</a:t>
            </a:r>
            <a:r>
              <a:rPr kumimoji="1" lang="ja-JP" altLang="it-IT" sz="1800" b="1" dirty="0">
                <a:solidFill>
                  <a:schemeClr val="accent1"/>
                </a:solidFill>
              </a:rPr>
              <a:t>’</a:t>
            </a:r>
            <a:r>
              <a:rPr kumimoji="1" lang="it-IT" altLang="ja-JP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altro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Conferma – Rifiuto – </a:t>
            </a:r>
            <a:r>
              <a:rPr kumimoji="1" lang="it-IT" altLang="it-IT" sz="18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Disconferma</a:t>
            </a:r>
            <a: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it-IT" altLang="it-IT" sz="18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Squalificazione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207542"/>
            <a:ext cx="198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it-IT" altLang="it-IT" b="1" dirty="0">
                <a:solidFill>
                  <a:schemeClr val="accent1"/>
                </a:solidFill>
              </a:rPr>
              <a:t>Causa - Effetto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240212" y="2165896"/>
            <a:ext cx="238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it-IT" altLang="it-IT" b="1" dirty="0">
                <a:solidFill>
                  <a:schemeClr val="accent1"/>
                </a:solidFill>
              </a:rPr>
              <a:t>Errori di traduzione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051393" y="5086781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Escalation simmetrica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it-IT" alt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Complementarietà rigida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8518"/>
            <a:ext cx="9144001" cy="86948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5105400" y="4953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2400" b="1">
              <a:latin typeface="Times New Roman" panose="02020603050405020304" pitchFamily="18" charset="0"/>
            </a:endParaRP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107950" y="758174"/>
            <a:ext cx="6481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800" b="1" dirty="0">
                <a:solidFill>
                  <a:srgbClr val="0070C0"/>
                </a:solidFill>
              </a:rPr>
              <a:t>LA COMUNICAZIONE INEFFICACE</a:t>
            </a: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107950" y="1547813"/>
            <a:ext cx="4535488" cy="37528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marL="381000" indent="-381000" algn="ctr" eaLnBrk="1" hangingPunct="1">
              <a:buFont typeface="Wingdings" charset="0"/>
              <a:buNone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AGGRESSIVA</a:t>
            </a:r>
          </a:p>
          <a:p>
            <a:pPr marL="381000" indent="-381000" algn="ctr" eaLnBrk="1" hangingPunct="1">
              <a:buFont typeface="Wingdings" charset="0"/>
              <a:buNone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(</a:t>
            </a:r>
            <a:r>
              <a:rPr lang="it-IT" sz="2400" b="1" dirty="0" err="1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extrapunitiva</a:t>
            </a: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)</a:t>
            </a:r>
          </a:p>
          <a:p>
            <a:pPr marL="381000" indent="-381000" algn="just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non ascolta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personalizza/generalizza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interpreta irrazionalmente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impone/pretende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giudica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replica con polemica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sfoga le emozioni</a:t>
            </a:r>
          </a:p>
          <a:p>
            <a:pPr marL="381000" indent="-381000" eaLnBrk="1" hangingPunct="1">
              <a:buFont typeface="Wingdings" charset="0"/>
              <a:buNone/>
              <a:defRPr/>
            </a:pPr>
            <a:endParaRPr lang="it-IT" sz="2400" b="1" dirty="0">
              <a:solidFill>
                <a:schemeClr val="bg2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4643438" y="1557338"/>
            <a:ext cx="4392612" cy="3752850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marL="381000" indent="-381000" algn="ctr" eaLnBrk="1" hangingPunct="1">
              <a:buFont typeface="Wingdings" charset="0"/>
              <a:buNone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PASSIVA</a:t>
            </a:r>
          </a:p>
          <a:p>
            <a:pPr marL="381000" indent="-381000" algn="ctr" eaLnBrk="1" hangingPunct="1">
              <a:buFont typeface="Wingdings" charset="0"/>
              <a:buNone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(</a:t>
            </a:r>
            <a:r>
              <a:rPr lang="it-IT" sz="2400" b="1" dirty="0" err="1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intrapunitiva</a:t>
            </a: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)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non ascolta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scuse/bugie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subisce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reprime il dissenso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evita le soluzioni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reprime i desideri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rimanda le soluzioni</a:t>
            </a:r>
          </a:p>
          <a:p>
            <a:pPr marL="381000" indent="-381000" eaLnBrk="1" hangingPunct="1">
              <a:buFont typeface="Wingdings" charset="0"/>
              <a:buChar char="ü"/>
              <a:defRPr/>
            </a:pPr>
            <a:r>
              <a:rPr lang="it-IT" sz="24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si giustifica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52827" y="72858"/>
            <a:ext cx="2610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L</a:t>
            </a:r>
            <a:r>
              <a:rPr lang="ja-JP" altLang="it-IT" sz="1800" b="1" dirty="0">
                <a:solidFill>
                  <a:srgbClr val="00B0F0"/>
                </a:solidFill>
              </a:rPr>
              <a:t>’</a:t>
            </a:r>
            <a:r>
              <a:rPr lang="it-IT" altLang="ja-JP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ASCOLTO ATTIVO</a:t>
            </a:r>
            <a:endParaRPr lang="it-IT" altLang="it-IT" sz="1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827" y="515047"/>
            <a:ext cx="7731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È una  forma particolare di ascolto: è un</a:t>
            </a:r>
            <a:r>
              <a:rPr lang="ja-JP" altLang="it-IT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  <a:r>
              <a:rPr lang="it-IT" altLang="ja-JP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abilità che richiede un sistematico esercizio di apprendimento</a:t>
            </a:r>
            <a:endParaRPr lang="it-IT" altLang="it-IT" sz="1800" b="1" u="sng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3082223" y="3591095"/>
            <a:ext cx="2590800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realtà interiore</a:t>
            </a:r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2574925" y="1985963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5851525" y="2681288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3083892" y="3983689"/>
            <a:ext cx="259080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realtà intrapsichica</a:t>
            </a: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179983" y="3990351"/>
            <a:ext cx="266382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stimoli ambientali</a:t>
            </a:r>
          </a:p>
        </p:txBody>
      </p:sp>
      <p:sp>
        <p:nvSpPr>
          <p:cNvPr id="21513" name="Line 14"/>
          <p:cNvSpPr>
            <a:spLocks noChangeShapeType="1"/>
          </p:cNvSpPr>
          <p:nvPr/>
        </p:nvSpPr>
        <p:spPr bwMode="auto">
          <a:xfrm>
            <a:off x="5851525" y="1995488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>
            <a:off x="7756525" y="3205163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1511895" y="4593067"/>
            <a:ext cx="2971800" cy="156966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emozioni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sensazioni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ricordi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fantasia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pensiero razionale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pensiero irrazionale</a:t>
            </a:r>
          </a:p>
        </p:txBody>
      </p:sp>
      <p:sp>
        <p:nvSpPr>
          <p:cNvPr id="21516" name="Rectangle 18"/>
          <p:cNvSpPr>
            <a:spLocks noChangeArrowheads="1"/>
          </p:cNvSpPr>
          <p:nvPr/>
        </p:nvSpPr>
        <p:spPr bwMode="auto">
          <a:xfrm>
            <a:off x="203605" y="1212732"/>
            <a:ext cx="5832475" cy="17494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ASCOLTO ATTIVO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confronto realtà esterna/interiore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selezione dati obiettivi e vissuto emotivo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valutazione dati obiettivi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interazione verbale e non verbale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fiducia empatia</a:t>
            </a:r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1595624" y="3115539"/>
            <a:ext cx="266382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  <a:alpha val="74998"/>
              </a:srgbClr>
            </a:prstShdw>
          </a:effectLst>
          <a:extLst>
            <a:ext uri="{909E8E84-426E-40dd-AFC4-6F175D3DCCD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0B0F0"/>
                </a:solidFill>
                <a:latin typeface="Comic Sans MS" charset="0"/>
                <a:ea typeface="ＭＳ Ｐゴシック" charset="0"/>
              </a:rPr>
              <a:t>ASCOLTO ATTIVO</a:t>
            </a: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</a:endParaRPr>
          </a:p>
        </p:txBody>
      </p:sp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79983" y="3614114"/>
            <a:ext cx="2663825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13500000">
              <a:srgbClr val="991F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realtà esterna</a:t>
            </a:r>
          </a:p>
        </p:txBody>
      </p:sp>
      <p:cxnSp>
        <p:nvCxnSpPr>
          <p:cNvPr id="157717" name="AutoShape 21"/>
          <p:cNvCxnSpPr>
            <a:cxnSpLocks noChangeShapeType="1"/>
          </p:cNvCxnSpPr>
          <p:nvPr/>
        </p:nvCxnSpPr>
        <p:spPr bwMode="auto">
          <a:xfrm rot="10800000" flipV="1">
            <a:off x="286194" y="3129559"/>
            <a:ext cx="1187450" cy="330200"/>
          </a:xfrm>
          <a:prstGeom prst="bentConnector2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718" name="AutoShape 22"/>
          <p:cNvCxnSpPr>
            <a:cxnSpLocks noChangeShapeType="1"/>
          </p:cNvCxnSpPr>
          <p:nvPr/>
        </p:nvCxnSpPr>
        <p:spPr bwMode="auto">
          <a:xfrm>
            <a:off x="4381429" y="3129559"/>
            <a:ext cx="936625" cy="330200"/>
          </a:xfrm>
          <a:prstGeom prst="bentConnector2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719" name="AutoShape 23"/>
          <p:cNvCxnSpPr>
            <a:cxnSpLocks noChangeShapeType="1"/>
          </p:cNvCxnSpPr>
          <p:nvPr/>
        </p:nvCxnSpPr>
        <p:spPr bwMode="auto">
          <a:xfrm rot="5400000">
            <a:off x="4548758" y="4534000"/>
            <a:ext cx="1054100" cy="863600"/>
          </a:xfrm>
          <a:prstGeom prst="bentConnector2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720" name="AutoShape 24"/>
          <p:cNvCxnSpPr>
            <a:cxnSpLocks noChangeShapeType="1"/>
          </p:cNvCxnSpPr>
          <p:nvPr/>
        </p:nvCxnSpPr>
        <p:spPr bwMode="auto">
          <a:xfrm rot="16200000" flipH="1">
            <a:off x="255121" y="4489550"/>
            <a:ext cx="1054100" cy="952500"/>
          </a:xfrm>
          <a:prstGeom prst="bentConnector2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5" y="6162726"/>
            <a:ext cx="9144001" cy="65942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 animBg="1"/>
      <p:bldP spid="157708" grpId="0" animBg="1"/>
      <p:bldP spid="157709" grpId="0" animBg="1"/>
      <p:bldP spid="1577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590800" y="703263"/>
            <a:ext cx="3422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ja-JP" alt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it-IT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ASCOLTO ATTIVO</a:t>
            </a:r>
            <a:endParaRPr lang="it-IT" altLang="it-IT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28600" y="1106488"/>
            <a:ext cx="876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È accompagnato da una sensazione di benessere e rilassamento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it-IT" altLang="it-IT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non si ascolta solo con le orecchie ma con gli occhi, con il tatto, con tutto se  stessi.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si ascolta divenendo consapevoli delle emozioni dei sentimenti che nascono dentro se stessi nel contatto con gli altri.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si ascolta, si percepiscono i sentimenti, le emozioni, lo stato d</a:t>
            </a:r>
            <a:r>
              <a:rPr lang="ja-JP" altLang="it-IT" sz="1800" b="1" dirty="0">
                <a:solidFill>
                  <a:srgbClr val="0070C0"/>
                </a:solidFill>
              </a:rPr>
              <a:t>’</a:t>
            </a:r>
            <a:r>
              <a:rPr lang="it-IT" altLang="ja-JP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animo </a:t>
            </a:r>
            <a:r>
              <a:rPr lang="it-IT" altLang="ja-JP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dell</a:t>
            </a:r>
            <a:r>
              <a:rPr lang="ja-JP" altLang="it-IT" sz="1800" b="1" dirty="0">
                <a:solidFill>
                  <a:srgbClr val="0070C0"/>
                </a:solidFill>
              </a:rPr>
              <a:t>’</a:t>
            </a:r>
            <a:r>
              <a:rPr lang="it-IT" altLang="ja-JP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altro.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si ascoltano le parole ma anche i messaggi che restano in fondo alle parole o sono codificati nei comportamenti che le accompagnano.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si ascolta la voce, il contegno, il vocabolario, la gestualità propria e </a:t>
            </a:r>
            <a:r>
              <a:rPr lang="it-IT" altLang="it-IT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dell</a:t>
            </a:r>
            <a:r>
              <a:rPr lang="ja-JP" altLang="it-IT" sz="1800" b="1" dirty="0">
                <a:solidFill>
                  <a:srgbClr val="0070C0"/>
                </a:solidFill>
              </a:rPr>
              <a:t>’</a:t>
            </a:r>
            <a:r>
              <a:rPr lang="it-IT" altLang="ja-JP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altro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si ascoltano i suoni, si ascoltano i silenzi.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si ascolta con la mente, con l</a:t>
            </a:r>
            <a:r>
              <a:rPr lang="ja-JP" altLang="it-IT" sz="1800" b="1" dirty="0">
                <a:solidFill>
                  <a:srgbClr val="0070C0"/>
                </a:solidFill>
              </a:rPr>
              <a:t>’</a:t>
            </a:r>
            <a:r>
              <a:rPr lang="it-IT" altLang="ja-JP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immaginazione, con il cuore.</a:t>
            </a:r>
            <a:endParaRPr lang="it-IT" altLang="it-IT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6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203575" y="476250"/>
            <a:ext cx="22669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ja-JP" alt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it-IT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EMPATIA</a:t>
            </a:r>
            <a:endParaRPr lang="it-IT" alt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79388" y="1196975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La comunicazione empatica è il fondamento di ogni buona dimensione relazionale. E</a:t>
            </a:r>
            <a:r>
              <a:rPr lang="ja-JP" altLang="it-IT" sz="2000" b="1" dirty="0">
                <a:solidFill>
                  <a:srgbClr val="00B0F0"/>
                </a:solidFill>
              </a:rPr>
              <a:t>’</a:t>
            </a:r>
            <a:r>
              <a:rPr lang="it-IT" altLang="ja-JP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tra gli atteggiamenti che adottiamo nei confronti del nostro interlocutore quello che maggiormente ma richiede disposizioni di personalità peculiari:</a:t>
            </a:r>
            <a:endParaRPr lang="it-IT" alt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2000">
              <a:solidFill>
                <a:schemeClr val="bg2"/>
              </a:solidFill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2151266" y="4205371"/>
            <a:ext cx="4321175" cy="707886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000" b="1" dirty="0">
                <a:solidFill>
                  <a:schemeClr val="bg2"/>
                </a:solidFill>
              </a:rPr>
              <a:t>Sintonia con lo stato d</a:t>
            </a:r>
            <a:r>
              <a:rPr lang="ja-JP" altLang="it-IT" sz="2000" b="1" dirty="0">
                <a:solidFill>
                  <a:schemeClr val="bg2"/>
                </a:solidFill>
                <a:latin typeface="Arial" panose="020B0604020202020204" pitchFamily="34" charset="0"/>
              </a:rPr>
              <a:t>’</a:t>
            </a:r>
            <a:r>
              <a:rPr lang="it-IT" altLang="ja-JP" sz="2000" b="1" dirty="0">
                <a:solidFill>
                  <a:schemeClr val="bg2"/>
                </a:solidFill>
              </a:rPr>
              <a:t>animo </a:t>
            </a:r>
            <a:r>
              <a:rPr lang="it-IT" altLang="ja-JP" sz="2000" b="1" dirty="0" err="1">
                <a:solidFill>
                  <a:schemeClr val="bg2"/>
                </a:solidFill>
              </a:rPr>
              <a:t>dell</a:t>
            </a:r>
            <a:r>
              <a:rPr lang="ja-JP" altLang="it-IT" sz="2000" b="1" dirty="0">
                <a:solidFill>
                  <a:schemeClr val="bg2"/>
                </a:solidFill>
                <a:latin typeface="Arial" panose="020B0604020202020204" pitchFamily="34" charset="0"/>
              </a:rPr>
              <a:t>’</a:t>
            </a:r>
            <a:r>
              <a:rPr lang="it-IT" altLang="ja-JP" sz="2000" b="1" dirty="0">
                <a:solidFill>
                  <a:schemeClr val="bg2"/>
                </a:solidFill>
              </a:rPr>
              <a:t>altro</a:t>
            </a:r>
            <a:endParaRPr lang="it-IT" altLang="it-IT" sz="2000" b="1" dirty="0">
              <a:solidFill>
                <a:schemeClr val="bg2"/>
              </a:solidFill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2195736" y="5577598"/>
            <a:ext cx="4321175" cy="40011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Costruzione della relazione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2150269" y="2661445"/>
            <a:ext cx="4267200" cy="92333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15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solidFill>
                  <a:schemeClr val="bg2"/>
                </a:solidFill>
              </a:rPr>
              <a:t>  sensibilità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solidFill>
                  <a:schemeClr val="bg2"/>
                </a:solidFill>
              </a:rPr>
              <a:t> penetrazione affettiva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solidFill>
                  <a:schemeClr val="bg2"/>
                </a:solidFill>
              </a:rPr>
              <a:t> risonanza emozionale</a:t>
            </a:r>
          </a:p>
        </p:txBody>
      </p:sp>
      <p:sp>
        <p:nvSpPr>
          <p:cNvPr id="159757" name="AutoShape 13"/>
          <p:cNvSpPr>
            <a:spLocks noChangeArrowheads="1"/>
          </p:cNvSpPr>
          <p:nvPr/>
        </p:nvSpPr>
        <p:spPr bwMode="auto">
          <a:xfrm>
            <a:off x="4024516" y="3679173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9758" name="AutoShape 14"/>
          <p:cNvSpPr>
            <a:spLocks noChangeArrowheads="1"/>
          </p:cNvSpPr>
          <p:nvPr/>
        </p:nvSpPr>
        <p:spPr bwMode="auto">
          <a:xfrm>
            <a:off x="4024515" y="4979857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3" y="6143649"/>
            <a:ext cx="9144001" cy="9177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/>
      <p:bldP spid="159752" grpId="0" animBg="1"/>
      <p:bldP spid="159757" grpId="0" animBg="1"/>
      <p:bldP spid="1597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331913" y="765175"/>
            <a:ext cx="4761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CARDINI DELL</a:t>
            </a:r>
            <a:r>
              <a:rPr lang="ja-JP" alt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it-IT" altLang="ja-JP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EMPATIA</a:t>
            </a:r>
            <a:endParaRPr lang="it-IT" alt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01624" y="1772816"/>
            <a:ext cx="8540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15000"/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focalizzare </a:t>
            </a:r>
            <a:r>
              <a:rPr lang="it-IT" altLang="it-IT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all</a:t>
            </a:r>
            <a:r>
              <a:rPr lang="ja-JP" altLang="it-IT" sz="2400" b="1" dirty="0">
                <a:solidFill>
                  <a:srgbClr val="002060"/>
                </a:solidFill>
              </a:rPr>
              <a:t>’</a:t>
            </a:r>
            <a:r>
              <a:rPr lang="it-IT" altLang="ja-JP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attenzione sulle emozioni e lo stato d</a:t>
            </a:r>
            <a:r>
              <a:rPr lang="ja-JP" altLang="it-IT" sz="2400" b="1" dirty="0">
                <a:solidFill>
                  <a:srgbClr val="002060"/>
                </a:solidFill>
              </a:rPr>
              <a:t>’</a:t>
            </a:r>
            <a:r>
              <a:rPr lang="it-IT" altLang="ja-JP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animo </a:t>
            </a:r>
            <a:r>
              <a:rPr lang="it-IT" altLang="ja-JP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dell</a:t>
            </a:r>
            <a:r>
              <a:rPr lang="ja-JP" altLang="it-IT" sz="2400" b="1" dirty="0">
                <a:solidFill>
                  <a:srgbClr val="002060"/>
                </a:solidFill>
              </a:rPr>
              <a:t>’</a:t>
            </a:r>
            <a:r>
              <a:rPr lang="it-IT" altLang="ja-JP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altro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accogliere la propria risonanza emotiva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adattarsi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mostrare comprensione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evitare giudizi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140200" y="263683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2000">
              <a:solidFill>
                <a:schemeClr val="bg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335846"/>
            <a:ext cx="81724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capacità degli operatori sanitari</a:t>
            </a:r>
            <a:r>
              <a:rPr lang="it-IT" dirty="0">
                <a:latin typeface="+mj-lt"/>
              </a:rPr>
              <a:t> di porsi in modo </a:t>
            </a:r>
            <a:r>
              <a:rPr lang="it-IT" u="sng" dirty="0">
                <a:latin typeface="+mj-lt"/>
              </a:rPr>
              <a:t>equilibrato ed efficace </a:t>
            </a:r>
            <a:r>
              <a:rPr lang="it-IT" dirty="0">
                <a:latin typeface="+mj-lt"/>
              </a:rPr>
              <a:t>	</a:t>
            </a:r>
            <a:r>
              <a:rPr lang="it-IT" u="sng" dirty="0">
                <a:latin typeface="+mj-lt"/>
              </a:rPr>
              <a:t>nell’ascolto e nell’osservazione di ciò che il paziente può comunicare e di </a:t>
            </a:r>
            <a:r>
              <a:rPr lang="it-IT" dirty="0">
                <a:latin typeface="+mj-lt"/>
              </a:rPr>
              <a:t>	</a:t>
            </a:r>
            <a:r>
              <a:rPr lang="it-IT" u="sng" dirty="0">
                <a:latin typeface="+mj-lt"/>
              </a:rPr>
              <a:t>dialogare </a:t>
            </a:r>
            <a:r>
              <a:rPr lang="it-IT" dirty="0">
                <a:latin typeface="+mj-lt"/>
              </a:rPr>
              <a:t>in maniera altrettanto efficace sia con i pazienti che con colleghi e 	collaboratori, è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un’abilità, spesso sottovalutata</a:t>
            </a:r>
            <a:r>
              <a:rPr lang="it-IT" dirty="0">
                <a:latin typeface="+mj-lt"/>
              </a:rPr>
              <a:t>, che deve essere 	adeguatamente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promossa in ogni contesto di cura.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efficace comunicazione in sanità </a:t>
            </a:r>
            <a:r>
              <a:rPr lang="it-IT" dirty="0">
                <a:latin typeface="+mj-lt"/>
              </a:rPr>
              <a:t>non può essere affidata soltanto alla 	spontaneità di procedure e di forme comunicative innate o attitudini 	personali, ma è </a:t>
            </a:r>
            <a:r>
              <a:rPr lang="it-IT" u="sng" dirty="0">
                <a:latin typeface="+mj-lt"/>
              </a:rPr>
              <a:t>necessario che ogni operatore </a:t>
            </a:r>
            <a:r>
              <a:rPr lang="it-IT" dirty="0">
                <a:latin typeface="+mj-lt"/>
              </a:rPr>
              <a:t>sanitario acquisisca e sviluppi 	specifiche abilità comunicative </a:t>
            </a:r>
            <a:r>
              <a:rPr lang="it-IT" u="sng" dirty="0">
                <a:latin typeface="+mj-lt"/>
              </a:rPr>
              <a:t>tramite training e percorsi formativi </a:t>
            </a:r>
            <a:r>
              <a:rPr lang="it-IT" dirty="0">
                <a:latin typeface="+mj-lt"/>
              </a:rPr>
              <a:t>che 	considerino anche i contesti e le situazioni temporali e contingenti.</a:t>
            </a:r>
          </a:p>
        </p:txBody>
      </p:sp>
    </p:spTree>
    <p:extLst>
      <p:ext uri="{BB962C8B-B14F-4D97-AF65-F5344CB8AC3E}">
        <p14:creationId xmlns:p14="http://schemas.microsoft.com/office/powerpoint/2010/main" val="1271996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908175" y="606425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GESTIONE DEL FEEDBACK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23850" y="1333500"/>
            <a:ext cx="8191500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È in particolarmente importante individuare gli atteggiamenti che facilitano la comunicazione relazionale e quelli che la danneggiano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25438" y="2778125"/>
            <a:ext cx="4248150" cy="2235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81000" indent="-3810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000" b="1" u="sng" dirty="0">
                <a:solidFill>
                  <a:schemeClr val="bg2"/>
                </a:solidFill>
              </a:rPr>
              <a:t>Feedback positivo</a:t>
            </a:r>
          </a:p>
          <a:p>
            <a:pPr algn="just" eaLnBrk="1" hangingPunct="1">
              <a:spcBef>
                <a:spcPct val="0"/>
              </a:spcBef>
            </a:pPr>
            <a:endParaRPr lang="it-IT" altLang="it-IT" sz="2000" b="1" u="sng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</a:rPr>
              <a:t> riconoscimento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</a:rPr>
              <a:t> riferimenti a fatti vissuti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</a:rPr>
              <a:t> manifestazioni di attenzione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</a:rPr>
              <a:t> manifestazioni di rispetto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</a:rPr>
              <a:t> dialogo costruttivo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537075" y="2778125"/>
            <a:ext cx="4211638" cy="2235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Feedback negativo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non riconoscimento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giudizio svalutativo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manifestazioni di superiorità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mancata conferma percezioni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mancanza di empatia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07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268538" y="620713"/>
            <a:ext cx="4463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</a:rPr>
              <a:t>LE SITUAZIONI CRITICHE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3" y="1484313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B0F0"/>
                </a:solidFill>
              </a:rPr>
              <a:t>Tecniche di comunicazione efficace: le variabili</a:t>
            </a:r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3657600" y="28194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3657600" y="32004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3657600" y="35814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3657600" y="39624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3657600" y="47244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3657600" y="50292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6403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84714"/>
              </p:ext>
            </p:extLst>
          </p:nvPr>
        </p:nvGraphicFramePr>
        <p:xfrm>
          <a:off x="471534" y="2204864"/>
          <a:ext cx="8351837" cy="3338721"/>
        </p:xfrm>
        <a:graphic>
          <a:graphicData uri="http://schemas.openxmlformats.org/drawingml/2006/table">
            <a:tbl>
              <a:tblPr/>
              <a:tblGrid>
                <a:gridCol w="3548062">
                  <a:extLst>
                    <a:ext uri="{9D8B030D-6E8A-4147-A177-3AD203B41FA5}">
                      <a16:colId xmlns:a16="http://schemas.microsoft.com/office/drawing/2014/main" val="171510042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4022159645"/>
                    </a:ext>
                  </a:extLst>
                </a:gridCol>
                <a:gridCol w="4213225">
                  <a:extLst>
                    <a:ext uri="{9D8B030D-6E8A-4147-A177-3AD203B41FA5}">
                      <a16:colId xmlns:a16="http://schemas.microsoft.com/office/drawing/2014/main" val="3696743441"/>
                    </a:ext>
                  </a:extLst>
                </a:gridCol>
              </a:tblGrid>
              <a:tr h="5761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condividere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►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ascoltare</a:t>
                      </a:r>
                      <a:endParaRPr kumimoji="0" lang="it-IT" alt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5109"/>
                  </a:ext>
                </a:extLst>
              </a:tr>
              <a:tr h="503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supportare	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►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dati e indicazioni</a:t>
                      </a:r>
                      <a:endParaRPr kumimoji="0" lang="it-IT" alt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128433"/>
                  </a:ext>
                </a:extLst>
              </a:tr>
              <a:tr h="5047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sostenere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►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relazione di fiducia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612178"/>
                  </a:ext>
                </a:extLst>
              </a:tr>
              <a:tr h="822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argomentare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►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evidenziare vantaggi di una soluzione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77509"/>
                  </a:ext>
                </a:extLst>
              </a:tr>
              <a:tr h="4745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legame interpersonale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►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coinvolgimento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142159"/>
                  </a:ext>
                </a:extLst>
              </a:tr>
              <a:tr h="457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condivisione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►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aspettative reciproche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614799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13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-540568" y="476672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B0F0"/>
                </a:solidFill>
              </a:rPr>
              <a:t>SPUNTI DI RIFLESSIONE E 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B0F0"/>
                </a:solidFill>
              </a:rPr>
              <a:t>APPLICAZIONI PRATICHE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90499" y="1307669"/>
            <a:ext cx="8763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Poiché non si può non comunicare, ogni nostro atto e comunicazione.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Pertanto anche i gesti più insignificanti possono essere letti </a:t>
            </a:r>
            <a:r>
              <a:rPr lang="it-IT" altLang="it-IT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dall</a:t>
            </a:r>
            <a:r>
              <a:rPr lang="ja-JP" altLang="it-IT" sz="2000" b="1" dirty="0">
                <a:solidFill>
                  <a:srgbClr val="0070C0"/>
                </a:solidFill>
              </a:rPr>
              <a:t>’</a:t>
            </a:r>
            <a:r>
              <a:rPr lang="it-IT" altLang="ja-JP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altro come un messaggio ben preciso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ja-JP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ct val="0"/>
              </a:spcBef>
              <a:buClrTx/>
              <a:buSzTx/>
            </a:pPr>
            <a:r>
              <a:rPr lang="it-IT" altLang="it-IT" sz="20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Non salutare qualcuno può essere: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 noi una distrazione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per l</a:t>
            </a:r>
            <a:r>
              <a:rPr lang="ja-JP" altLang="it-IT" sz="2000" b="1" dirty="0">
                <a:solidFill>
                  <a:srgbClr val="0070C0"/>
                </a:solidFill>
              </a:rPr>
              <a:t>’</a:t>
            </a:r>
            <a:r>
              <a:rPr lang="it-IT" altLang="ja-JP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altro un gesto di cattiva rapporto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it-IT" altLang="it-IT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ct val="0"/>
              </a:spcBef>
              <a:buClrTx/>
              <a:buSzTx/>
            </a:pPr>
            <a:r>
              <a:rPr lang="it-IT" altLang="it-IT" sz="20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Non rispondere alla chiamata di un paziente allettato può essere:</a:t>
            </a:r>
          </a:p>
          <a:p>
            <a:pPr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 noi una richiesta di poco conto</a:t>
            </a:r>
          </a:p>
          <a:p>
            <a:pPr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per l</a:t>
            </a:r>
            <a:r>
              <a:rPr lang="ja-JP" altLang="it-IT" sz="2000" b="1" dirty="0">
                <a:solidFill>
                  <a:srgbClr val="0070C0"/>
                </a:solidFill>
              </a:rPr>
              <a:t>’</a:t>
            </a:r>
            <a:r>
              <a:rPr lang="it-IT" altLang="ja-JP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altro sentirsi abbandonato</a:t>
            </a:r>
          </a:p>
          <a:p>
            <a:pPr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endParaRPr lang="it-IT" altLang="it-IT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6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468313" y="620713"/>
            <a:ext cx="7344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SPUNTI DI RIFLESSIONE E APPLICAZIONI PRATICHE</a:t>
            </a:r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277813" y="1052762"/>
            <a:ext cx="8686800" cy="162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Nel corso di una conversazione in cui si ritiene che l</a:t>
            </a:r>
            <a:r>
              <a:rPr lang="ja-JP" altLang="it-IT" sz="2000" b="1" dirty="0">
                <a:solidFill>
                  <a:srgbClr val="00B0F0"/>
                </a:solidFill>
              </a:rPr>
              <a:t>’</a:t>
            </a:r>
            <a:r>
              <a:rPr lang="it-IT" altLang="ja-JP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interlocutore non abbia compreso, possiamo rivolgerci a lui con: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ja-JP" altLang="it-IT" sz="2000" b="1" dirty="0">
                <a:solidFill>
                  <a:srgbClr val="00B0F0"/>
                </a:solidFill>
              </a:rPr>
              <a:t>“</a:t>
            </a:r>
            <a:r>
              <a:rPr lang="it-IT" altLang="ja-JP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NON HAI CAPITO</a:t>
            </a:r>
            <a:r>
              <a:rPr lang="ja-JP" altLang="it-IT" sz="2000" b="1" dirty="0">
                <a:solidFill>
                  <a:srgbClr val="00B0F0"/>
                </a:solidFill>
              </a:rPr>
              <a:t>”</a:t>
            </a:r>
            <a:r>
              <a:rPr lang="it-IT" altLang="ja-JP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			posizione up-down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ja-JP" altLang="it-IT" sz="2000" b="1" dirty="0">
                <a:solidFill>
                  <a:srgbClr val="00B0F0"/>
                </a:solidFill>
              </a:rPr>
              <a:t>“</a:t>
            </a:r>
            <a:r>
              <a:rPr lang="it-IT" altLang="ja-JP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NON MI SONO SPIEGATO</a:t>
            </a:r>
            <a:r>
              <a:rPr lang="ja-JP" altLang="it-IT" sz="2000" b="1" dirty="0">
                <a:solidFill>
                  <a:srgbClr val="00B0F0"/>
                </a:solidFill>
              </a:rPr>
              <a:t>”</a:t>
            </a:r>
            <a:r>
              <a:rPr lang="it-IT" altLang="ja-JP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	posizione </a:t>
            </a:r>
            <a:r>
              <a:rPr lang="it-IT" altLang="ja-JP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one-one</a:t>
            </a:r>
            <a:endParaRPr lang="it-IT" alt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136526" y="2924944"/>
            <a:ext cx="8686800" cy="2540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non ascoltare l</a:t>
            </a:r>
            <a:r>
              <a:rPr lang="ja-JP" altLang="it-IT" sz="2000" b="1" dirty="0">
                <a:solidFill>
                  <a:schemeClr val="bg2"/>
                </a:solidFill>
              </a:rPr>
              <a:t>’</a:t>
            </a:r>
            <a:r>
              <a:rPr lang="it-IT" altLang="ja-JP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interlocutore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non guardarlo in faccia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lasciar cadere le sue osservazioni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interromperlo mentre parla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it-IT" altLang="it-IT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dirgli </a:t>
            </a:r>
            <a:r>
              <a:rPr lang="ja-JP" altLang="it-IT" sz="2000" b="1" dirty="0">
                <a:solidFill>
                  <a:schemeClr val="bg2"/>
                </a:solidFill>
              </a:rPr>
              <a:t>“</a:t>
            </a:r>
            <a:r>
              <a:rPr lang="it-IT" altLang="ja-JP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si ho capito</a:t>
            </a:r>
            <a:r>
              <a:rPr lang="ja-JP" altLang="it-IT" sz="2000" b="1" dirty="0">
                <a:solidFill>
                  <a:schemeClr val="bg2"/>
                </a:solidFill>
              </a:rPr>
              <a:t>”</a:t>
            </a:r>
            <a:r>
              <a:rPr lang="it-IT" altLang="ja-JP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, oppure </a:t>
            </a:r>
            <a:r>
              <a:rPr lang="ja-JP" altLang="it-IT" sz="2000" b="1" dirty="0">
                <a:solidFill>
                  <a:schemeClr val="bg2"/>
                </a:solidFill>
              </a:rPr>
              <a:t>“</a:t>
            </a:r>
            <a:r>
              <a:rPr lang="it-IT" altLang="ja-JP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sono d</a:t>
            </a:r>
            <a:r>
              <a:rPr lang="ja-JP" altLang="it-IT" sz="2000" b="1" dirty="0">
                <a:solidFill>
                  <a:schemeClr val="bg2"/>
                </a:solidFill>
              </a:rPr>
              <a:t>’</a:t>
            </a:r>
            <a:r>
              <a:rPr lang="it-IT" altLang="ja-JP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accordo con te</a:t>
            </a:r>
            <a:r>
              <a:rPr lang="ja-JP" altLang="it-IT" sz="2000" b="1" dirty="0">
                <a:solidFill>
                  <a:schemeClr val="bg2"/>
                </a:solidFill>
              </a:rPr>
              <a:t>”</a:t>
            </a:r>
            <a:r>
              <a:rPr lang="it-IT" altLang="ja-JP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proseguendo con argomentazioni diverse</a:t>
            </a:r>
            <a:endParaRPr lang="it-IT" altLang="it-IT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310" y="271515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27584" y="277813"/>
            <a:ext cx="5904656" cy="77492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it-IT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IL TRIAGE IN PRONTO SOCCORSO</a:t>
            </a:r>
          </a:p>
        </p:txBody>
      </p:sp>
      <p:pic>
        <p:nvPicPr>
          <p:cNvPr id="4102" name="Picture 6" descr="pronto%20soccors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4744"/>
            <a:ext cx="9144000" cy="47525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24762"/>
      </p:ext>
    </p:extLst>
  </p:cSld>
  <p:clrMapOvr>
    <a:masterClrMapping/>
  </p:clrMapOvr>
  <p:transition spd="med"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6943800" cy="36004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0070C0"/>
                </a:solidFill>
                <a:ea typeface="+mj-ea"/>
              </a:rPr>
              <a:t>Comunicazione in Emergenza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980728"/>
            <a:ext cx="3951486" cy="38862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charset="0"/>
              <a:buChar char="v"/>
              <a:defRPr/>
            </a:pPr>
            <a:r>
              <a:rPr lang="it-IT" sz="2400" b="1" u="sng" dirty="0">
                <a:solidFill>
                  <a:schemeClr val="bg1"/>
                </a:solidFill>
                <a:ea typeface="+mn-ea"/>
              </a:rPr>
              <a:t>Tipologia di pazienti:</a:t>
            </a:r>
          </a:p>
          <a:p>
            <a:pPr eaLnBrk="1" hangingPunct="1">
              <a:buFont typeface="Wingdings" charset="0"/>
              <a:buNone/>
              <a:defRPr/>
            </a:pPr>
            <a:endParaRPr lang="it-IT" sz="2400" b="1" u="sng" dirty="0">
              <a:solidFill>
                <a:schemeClr val="bg1"/>
              </a:solidFill>
              <a:ea typeface="+mn-ea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it-IT" sz="2400" dirty="0">
                <a:solidFill>
                  <a:schemeClr val="bg1"/>
                </a:solidFill>
                <a:ea typeface="+mn-ea"/>
              </a:rPr>
              <a:t>Paziente dipendente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it-IT" sz="2400" dirty="0">
                <a:solidFill>
                  <a:schemeClr val="bg1"/>
                </a:solidFill>
                <a:ea typeface="+mn-ea"/>
              </a:rPr>
              <a:t>Paziente ordinato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it-IT" sz="2400" dirty="0">
                <a:solidFill>
                  <a:schemeClr val="bg1"/>
                </a:solidFill>
                <a:ea typeface="+mn-ea"/>
              </a:rPr>
              <a:t>Paziente teatrale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it-IT" sz="2400" dirty="0">
                <a:solidFill>
                  <a:schemeClr val="bg1"/>
                </a:solidFill>
                <a:ea typeface="+mn-ea"/>
              </a:rPr>
              <a:t>Paziente sacrificato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it-IT" sz="2400" dirty="0">
                <a:solidFill>
                  <a:schemeClr val="bg1"/>
                </a:solidFill>
                <a:ea typeface="+mn-ea"/>
              </a:rPr>
              <a:t>Paziente sospettoso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it-IT" sz="2400" dirty="0">
                <a:solidFill>
                  <a:schemeClr val="bg1"/>
                </a:solidFill>
                <a:ea typeface="+mn-ea"/>
              </a:rPr>
              <a:t>Paziente orgoglioso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it-IT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80728"/>
            <a:ext cx="4033837" cy="3886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it-IT" altLang="it-IT" sz="2400" b="1" u="sng" dirty="0">
                <a:solidFill>
                  <a:srgbClr val="0070C0"/>
                </a:solidFill>
              </a:rPr>
              <a:t>Tipologia di operatori: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400" b="1" u="sng" dirty="0">
              <a:solidFill>
                <a:srgbClr val="0070C0"/>
              </a:solidFill>
            </a:endParaRPr>
          </a:p>
          <a:p>
            <a:pPr eaLnBrk="1" hangingPunct="1"/>
            <a:r>
              <a:rPr lang="it-IT" altLang="it-IT" sz="1800" b="1" dirty="0">
                <a:solidFill>
                  <a:srgbClr val="0070C0"/>
                </a:solidFill>
              </a:rPr>
              <a:t>Operatore</a:t>
            </a:r>
            <a:r>
              <a:rPr lang="ja-JP" altLang="it-IT" sz="1800" b="1" dirty="0">
                <a:solidFill>
                  <a:srgbClr val="0070C0"/>
                </a:solidFill>
              </a:rPr>
              <a:t>”</a:t>
            </a:r>
            <a:r>
              <a:rPr lang="it-IT" altLang="ja-JP" sz="1800" b="1" dirty="0" err="1">
                <a:solidFill>
                  <a:srgbClr val="0070C0"/>
                </a:solidFill>
              </a:rPr>
              <a:t>superidentificato</a:t>
            </a:r>
            <a:r>
              <a:rPr lang="ja-JP" altLang="it-IT" sz="1800" b="1" dirty="0">
                <a:solidFill>
                  <a:srgbClr val="0070C0"/>
                </a:solidFill>
              </a:rPr>
              <a:t>”</a:t>
            </a:r>
            <a:endParaRPr lang="it-IT" altLang="ja-JP" sz="1800" b="1" dirty="0">
              <a:solidFill>
                <a:srgbClr val="0070C0"/>
              </a:solidFill>
            </a:endParaRPr>
          </a:p>
          <a:p>
            <a:pPr eaLnBrk="1" hangingPunct="1"/>
            <a:r>
              <a:rPr lang="it-IT" altLang="it-IT" sz="1800" b="1" dirty="0">
                <a:solidFill>
                  <a:srgbClr val="0070C0"/>
                </a:solidFill>
              </a:rPr>
              <a:t>Operatore organicista</a:t>
            </a:r>
          </a:p>
          <a:p>
            <a:pPr eaLnBrk="1" hangingPunct="1"/>
            <a:r>
              <a:rPr lang="it-IT" altLang="it-IT" sz="1800" b="1" dirty="0">
                <a:solidFill>
                  <a:srgbClr val="0070C0"/>
                </a:solidFill>
              </a:rPr>
              <a:t>Operatore imparziale</a:t>
            </a:r>
          </a:p>
          <a:p>
            <a:pPr eaLnBrk="1" hangingPunct="1"/>
            <a:r>
              <a:rPr lang="it-IT" altLang="it-IT" sz="1800" b="1" dirty="0">
                <a:solidFill>
                  <a:srgbClr val="0070C0"/>
                </a:solidFill>
              </a:rPr>
              <a:t>Operatore premuroso</a:t>
            </a:r>
          </a:p>
          <a:p>
            <a:pPr eaLnBrk="1" hangingPunct="1"/>
            <a:r>
              <a:rPr lang="it-IT" altLang="it-IT" sz="1800" b="1" dirty="0">
                <a:solidFill>
                  <a:srgbClr val="0070C0"/>
                </a:solidFill>
              </a:rPr>
              <a:t>Operatore ambivalente</a:t>
            </a:r>
          </a:p>
          <a:p>
            <a:pPr eaLnBrk="1" hangingPunct="1"/>
            <a:endParaRPr lang="it-IT" altLang="it-IT" sz="1800" u="sng" dirty="0">
              <a:solidFill>
                <a:srgbClr val="660033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4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3466728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0070C0"/>
                </a:solidFill>
                <a:ea typeface="+mj-ea"/>
              </a:rPr>
              <a:t>COMUNICAZIONE</a:t>
            </a:r>
            <a:br>
              <a:rPr lang="it-IT" sz="2400" b="1" dirty="0">
                <a:solidFill>
                  <a:srgbClr val="0070C0"/>
                </a:solidFill>
                <a:ea typeface="+mj-ea"/>
              </a:rPr>
            </a:br>
            <a:r>
              <a:rPr lang="it-IT" sz="2400" b="1" dirty="0">
                <a:solidFill>
                  <a:srgbClr val="0070C0"/>
                </a:solidFill>
                <a:ea typeface="+mj-ea"/>
              </a:rPr>
              <a:t>in EMERGENZA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653136"/>
            <a:ext cx="4608512" cy="792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it-IT" sz="2400" u="sng" dirty="0">
              <a:ea typeface="+mn-ea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b="1" u="sng" dirty="0">
                <a:solidFill>
                  <a:srgbClr val="0070C0"/>
                </a:solidFill>
                <a:ea typeface="+mn-ea"/>
              </a:rPr>
              <a:t>RELAZIONE OPERATORE-PAZIENTE</a:t>
            </a:r>
          </a:p>
        </p:txBody>
      </p:sp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47410" y="1529532"/>
            <a:ext cx="3886200" cy="13954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400" b="1" u="sng" dirty="0">
                <a:latin typeface="Arial" panose="020B0604020202020204" pitchFamily="34" charset="0"/>
              </a:rPr>
              <a:t>Tipologia </a:t>
            </a:r>
          </a:p>
          <a:p>
            <a:pPr algn="ctr" eaLnBrk="1" hangingPunct="1"/>
            <a:r>
              <a:rPr lang="it-IT" altLang="it-IT" sz="2400" b="1" u="sng" dirty="0">
                <a:latin typeface="Arial" panose="020B0604020202020204" pitchFamily="34" charset="0"/>
              </a:rPr>
              <a:t>di pazienti</a:t>
            </a: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3419872" y="1936435"/>
            <a:ext cx="3888432" cy="1428214"/>
          </a:xfrm>
          <a:prstGeom prst="ellipse">
            <a:avLst/>
          </a:prstGeom>
          <a:solidFill>
            <a:srgbClr val="99FF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 u="sng" dirty="0"/>
              <a:t>Tipologia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 u="sng" dirty="0"/>
              <a:t>di </a:t>
            </a:r>
            <a:r>
              <a:rPr lang="ja-JP" altLang="it-IT" sz="2400" b="1" u="sng" dirty="0"/>
              <a:t>“</a:t>
            </a:r>
            <a:r>
              <a:rPr lang="it-IT" altLang="ja-JP" sz="2400" b="1" u="sng" dirty="0"/>
              <a:t>contesto</a:t>
            </a:r>
            <a:r>
              <a:rPr lang="ja-JP" altLang="it-IT" sz="2400" b="1" u="sng" dirty="0"/>
              <a:t>”</a:t>
            </a:r>
            <a:endParaRPr lang="it-IT" altLang="it-IT" sz="2400" b="1" u="sng" dirty="0"/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901824" y="2818019"/>
            <a:ext cx="3886200" cy="1395412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400" b="1" u="sng">
                <a:latin typeface="Arial" panose="020B0604020202020204" pitchFamily="34" charset="0"/>
              </a:rPr>
              <a:t>Tipologia </a:t>
            </a:r>
          </a:p>
          <a:p>
            <a:pPr algn="ctr" eaLnBrk="1" hangingPunct="1"/>
            <a:r>
              <a:rPr lang="it-IT" altLang="it-IT" sz="2400" b="1" u="sng">
                <a:latin typeface="Arial" panose="020B0604020202020204" pitchFamily="34" charset="0"/>
              </a:rPr>
              <a:t>di operatori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6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2962672" cy="72008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0070C0"/>
                </a:solidFill>
                <a:ea typeface="+mj-ea"/>
              </a:rPr>
              <a:t>COMUNICAZIONE</a:t>
            </a:r>
            <a:br>
              <a:rPr lang="it-IT" sz="2400" b="1" dirty="0">
                <a:solidFill>
                  <a:srgbClr val="0070C0"/>
                </a:solidFill>
                <a:ea typeface="+mj-ea"/>
              </a:rPr>
            </a:br>
            <a:r>
              <a:rPr lang="it-IT" sz="2400" b="1" dirty="0">
                <a:solidFill>
                  <a:srgbClr val="0070C0"/>
                </a:solidFill>
                <a:ea typeface="+mj-ea"/>
              </a:rPr>
              <a:t>in EMERGENZA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337104" cy="4968552"/>
          </a:xfrm>
          <a:solidFill>
            <a:srgbClr val="002060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b="1" u="sng" dirty="0">
                <a:solidFill>
                  <a:srgbClr val="FF0000"/>
                </a:solidFill>
              </a:rPr>
              <a:t>RELAZIONE OPERATORE-PAZIENTE: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800" b="1" u="sng" dirty="0">
              <a:solidFill>
                <a:schemeClr val="bg1"/>
              </a:solidFill>
            </a:endParaRPr>
          </a:p>
          <a:p>
            <a:r>
              <a:rPr lang="it-IT" altLang="it-IT" sz="2800" b="1" u="sng" dirty="0">
                <a:solidFill>
                  <a:srgbClr val="FFFF00"/>
                </a:solidFill>
              </a:rPr>
              <a:t>La più appropriata modalità di rapporto operatore-paziente è la relazione centrata sul paziente, il cui oggetto ed obiettivo è il paziente.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800" b="1" u="sng" dirty="0">
              <a:solidFill>
                <a:srgbClr val="FFFF00"/>
              </a:solidFill>
            </a:endParaRPr>
          </a:p>
          <a:p>
            <a:r>
              <a:rPr lang="it-IT" altLang="it-IT" sz="2800" b="1" u="sng" dirty="0">
                <a:solidFill>
                  <a:srgbClr val="00B0F0"/>
                </a:solidFill>
              </a:rPr>
              <a:t>Una relazione operatore-paziente terapeutica è quella che favorisce sollievo emotivo nel paziente , poiché ha un importante effetto positivo nel trattamento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97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11144" cy="680120"/>
          </a:xfrm>
        </p:spPr>
        <p:txBody>
          <a:bodyPr/>
          <a:lstStyle/>
          <a:p>
            <a:pPr algn="ctr" eaLnBrk="1" hangingPunct="1"/>
            <a:r>
              <a:rPr lang="it-IT" altLang="it-IT" sz="2800" b="1" dirty="0">
                <a:solidFill>
                  <a:srgbClr val="0070C0"/>
                </a:solidFill>
              </a:rPr>
              <a:t>Le Difficoltà di Lavorare </a:t>
            </a:r>
            <a:r>
              <a:rPr lang="it-IT" altLang="it-IT" sz="2800" b="1" dirty="0" err="1">
                <a:solidFill>
                  <a:srgbClr val="0070C0"/>
                </a:solidFill>
              </a:rPr>
              <a:t>nell</a:t>
            </a:r>
            <a:r>
              <a:rPr lang="it-IT" altLang="it-IT" sz="2800" b="1" dirty="0">
                <a:solidFill>
                  <a:srgbClr val="0070C0"/>
                </a:solidFill>
              </a:rPr>
              <a:t> </a:t>
            </a:r>
            <a:r>
              <a:rPr lang="ja-JP" altLang="it-IT" sz="2800" b="1" dirty="0">
                <a:solidFill>
                  <a:srgbClr val="0070C0"/>
                </a:solidFill>
              </a:rPr>
              <a:t>’</a:t>
            </a:r>
            <a:r>
              <a:rPr lang="it-IT" altLang="ja-JP" sz="2800" b="1" dirty="0">
                <a:solidFill>
                  <a:srgbClr val="0070C0"/>
                </a:solidFill>
              </a:rPr>
              <a:t>Emergenza</a:t>
            </a:r>
            <a:endParaRPr lang="it-IT" altLang="it-IT" sz="2800" b="1" dirty="0">
              <a:solidFill>
                <a:srgbClr val="0070C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686800" cy="4277072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           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FFFF00"/>
                </a:solidFill>
              </a:rPr>
              <a:t>	LA CONFLITTUALITA</a:t>
            </a:r>
            <a:r>
              <a:rPr lang="ja-JP" altLang="it-IT" sz="2800" dirty="0">
                <a:solidFill>
                  <a:srgbClr val="FFFF00"/>
                </a:solidFill>
              </a:rPr>
              <a:t>’</a:t>
            </a:r>
            <a:r>
              <a:rPr lang="it-IT" altLang="ja-JP" sz="2800" dirty="0">
                <a:solidFill>
                  <a:srgbClr val="FFFF00"/>
                </a:solidFill>
              </a:rPr>
              <a:t> TRA RUOLI PROFESSIONALI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Ausiliario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Infermiere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Medico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Specialista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Caposala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Direttore Unità Operativa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Direttore Dipartimento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Direttore Sanitario di Presidio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Direttore Sanitario Aziendale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rgbClr val="FFFF00"/>
                </a:solidFill>
              </a:rPr>
              <a:t>Direttore Generale</a:t>
            </a:r>
            <a:endParaRPr lang="it-IT" altLang="it-IT" sz="2800" dirty="0">
              <a:solidFill>
                <a:schemeClr val="bg2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" y="2728968"/>
            <a:ext cx="1801812" cy="1201737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Ciò che gli altri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si </a:t>
            </a:r>
            <a:r>
              <a:rPr lang="it-IT" altLang="it-IT" sz="1800" dirty="0" err="1">
                <a:latin typeface="Comic Sans MS" panose="030F0702030302020204" pitchFamily="66" charset="0"/>
              </a:rPr>
              <a:t>aspettamo</a:t>
            </a:r>
            <a:endParaRPr lang="it-IT" altLang="it-IT" sz="18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da </a:t>
            </a:r>
            <a:r>
              <a:rPr lang="ja-JP" altLang="it-IT" sz="1800" dirty="0"/>
              <a:t>“</a:t>
            </a:r>
            <a:r>
              <a:rPr lang="it-IT" altLang="ja-JP" sz="1800" dirty="0">
                <a:latin typeface="Comic Sans MS" panose="030F0702030302020204" pitchFamily="66" charset="0"/>
              </a:rPr>
              <a:t>me</a:t>
            </a:r>
            <a:r>
              <a:rPr lang="ja-JP" altLang="it-IT" sz="1800" dirty="0"/>
              <a:t>”</a:t>
            </a:r>
            <a:endParaRPr lang="it-IT" altLang="it-IT" sz="1800" dirty="0">
              <a:latin typeface="Comic Sans MS" panose="030F0702030302020204" pitchFamily="66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660232" y="2663115"/>
            <a:ext cx="1574577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Ciò che </a:t>
            </a:r>
            <a:r>
              <a:rPr lang="ja-JP" altLang="it-IT" sz="1800" dirty="0"/>
              <a:t>“</a:t>
            </a:r>
            <a:r>
              <a:rPr lang="it-IT" altLang="ja-JP" sz="1800" dirty="0">
                <a:latin typeface="Comic Sans MS" panose="030F0702030302020204" pitchFamily="66" charset="0"/>
              </a:rPr>
              <a:t>io</a:t>
            </a:r>
            <a:r>
              <a:rPr lang="ja-JP" altLang="it-IT" sz="1800" dirty="0"/>
              <a:t>”</a:t>
            </a:r>
            <a:endParaRPr lang="it-IT" altLang="ja-JP" sz="18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mi aspetto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dagli altri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1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48680"/>
            <a:ext cx="7503368" cy="67052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ja-JP" altLang="it-IT" sz="2400" b="1" dirty="0">
                <a:solidFill>
                  <a:srgbClr val="002060"/>
                </a:solidFill>
              </a:rPr>
              <a:t>’</a:t>
            </a:r>
            <a:r>
              <a:rPr lang="it-IT" altLang="ja-JP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INTERPRETAZIONE DEL PRONTO SOCCORSO</a:t>
            </a:r>
            <a:r>
              <a:rPr lang="it-IT" altLang="ja-JP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it-IT" alt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67544" y="1850284"/>
            <a:ext cx="8458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8938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400" b="1" dirty="0">
                <a:solidFill>
                  <a:srgbClr val="0070C0"/>
                </a:solidFill>
              </a:rPr>
              <a:t>Il cittadino interpreta il Pronto Soccorso come un servizio:</a:t>
            </a: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0070C0"/>
                </a:solidFill>
              </a:rPr>
              <a:t>gratuito</a:t>
            </a: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0070C0"/>
                </a:solidFill>
              </a:rPr>
              <a:t>con accesso immediato</a:t>
            </a: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0070C0"/>
                </a:solidFill>
              </a:rPr>
              <a:t>che fornisce rapida e completa risposta ai</a:t>
            </a:r>
          </a:p>
          <a:p>
            <a:r>
              <a:rPr lang="it-IT" altLang="it-IT" sz="2400" b="1" dirty="0">
                <a:solidFill>
                  <a:srgbClr val="0070C0"/>
                </a:solidFill>
              </a:rPr>
              <a:t> propri bisogni di salute</a:t>
            </a:r>
          </a:p>
          <a:p>
            <a:r>
              <a:rPr lang="it-IT" altLang="it-IT" sz="2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47199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72126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Per fare buona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comunicazione</a:t>
            </a:r>
            <a:r>
              <a:rPr lang="it-IT" dirty="0">
                <a:latin typeface="+mj-lt"/>
              </a:rPr>
              <a:t> è necessario sapere </a:t>
            </a:r>
            <a:r>
              <a:rPr lang="it-IT" u="sng" dirty="0">
                <a:latin typeface="+mj-lt"/>
              </a:rPr>
              <a:t>cosa fare e come farla</a:t>
            </a:r>
            <a:r>
              <a:rPr lang="it-IT" dirty="0">
                <a:latin typeface="+mj-lt"/>
              </a:rPr>
              <a:t>, ovvero è 	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necessario acquisire metodi</a:t>
            </a:r>
            <a:r>
              <a:rPr lang="it-IT" dirty="0">
                <a:latin typeface="+mj-lt"/>
              </a:rPr>
              <a:t>, apprendere modalità di interazione.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Spesso una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buona capacità di comunicazione </a:t>
            </a:r>
            <a:r>
              <a:rPr lang="it-IT" dirty="0">
                <a:latin typeface="+mj-lt"/>
              </a:rPr>
              <a:t>costituisce un valore aggiunto che può anche 	sopperire a carenze organizzative e strutturali indipendenti dalla propria </a:t>
            </a:r>
            <a:r>
              <a:rPr lang="it-IT" dirty="0" err="1">
                <a:latin typeface="+mj-lt"/>
              </a:rPr>
              <a:t>volonta</a:t>
            </a:r>
            <a:r>
              <a:rPr lang="it-IT" dirty="0">
                <a:latin typeface="+mj-lt"/>
              </a:rPr>
              <a:t>, 	migliorando il rapporto di fiducia e di affezione tra cittadino e Sistema sanitario.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comunicazione corretta </a:t>
            </a:r>
            <a:r>
              <a:rPr lang="it-IT" dirty="0">
                <a:latin typeface="+mj-lt"/>
              </a:rPr>
              <a:t>riveste un ruolo determinante soprattutto in presenza di 	difficoltà al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triage</a:t>
            </a:r>
            <a:r>
              <a:rPr lang="it-IT" dirty="0">
                <a:latin typeface="+mj-lt"/>
              </a:rPr>
              <a:t>, quando una comunicazione è errata, o una modalità relazionale 	non è calibrata alla persona che è di fronte a noi, si può anche arrivare al limite di 	un vero e proprio fallimento della gestione del percorso assistenziale.</a:t>
            </a:r>
          </a:p>
        </p:txBody>
      </p:sp>
    </p:spTree>
    <p:extLst>
      <p:ext uri="{BB962C8B-B14F-4D97-AF65-F5344CB8AC3E}">
        <p14:creationId xmlns:p14="http://schemas.microsoft.com/office/powerpoint/2010/main" val="4241712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752600"/>
            <a:ext cx="6516216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2" algn="just">
              <a:lnSpc>
                <a:spcPct val="130000"/>
              </a:lnSpc>
              <a:spcBef>
                <a:spcPct val="0"/>
              </a:spcBef>
            </a:pPr>
            <a:r>
              <a:rPr lang="it-IT" altLang="it-IT" b="1" dirty="0">
                <a:solidFill>
                  <a:srgbClr val="7030A0"/>
                </a:solidFill>
              </a:rPr>
              <a:t>Il PS diventa unico punto di </a:t>
            </a:r>
          </a:p>
          <a:p>
            <a:pPr lvl="2" algn="just">
              <a:lnSpc>
                <a:spcPct val="130000"/>
              </a:lnSpc>
              <a:spcBef>
                <a:spcPct val="0"/>
              </a:spcBef>
            </a:pPr>
            <a:r>
              <a:rPr lang="it-IT" altLang="it-IT" b="1" dirty="0">
                <a:solidFill>
                  <a:srgbClr val="7030A0"/>
                </a:solidFill>
              </a:rPr>
              <a:t>riferimento anche per richieste </a:t>
            </a:r>
          </a:p>
          <a:p>
            <a:pPr lvl="2" algn="just">
              <a:lnSpc>
                <a:spcPct val="130000"/>
              </a:lnSpc>
              <a:spcBef>
                <a:spcPct val="0"/>
              </a:spcBef>
            </a:pPr>
            <a:r>
              <a:rPr lang="it-IT" altLang="it-IT" b="1" dirty="0">
                <a:solidFill>
                  <a:srgbClr val="7030A0"/>
                </a:solidFill>
              </a:rPr>
              <a:t>che dovrebbero essere erogate </a:t>
            </a:r>
          </a:p>
          <a:p>
            <a:pPr lvl="2" algn="just">
              <a:lnSpc>
                <a:spcPct val="130000"/>
              </a:lnSpc>
              <a:spcBef>
                <a:spcPct val="0"/>
              </a:spcBef>
            </a:pPr>
            <a:r>
              <a:rPr lang="it-IT" altLang="it-IT" b="1" dirty="0">
                <a:solidFill>
                  <a:srgbClr val="7030A0"/>
                </a:solidFill>
              </a:rPr>
              <a:t>da altri servizi socio-assistenziali:</a:t>
            </a:r>
          </a:p>
          <a:p>
            <a:pPr lvl="2" algn="just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it-IT" altLang="it-IT" b="1" dirty="0">
                <a:solidFill>
                  <a:srgbClr val="7030A0"/>
                </a:solidFill>
              </a:rPr>
              <a:t>   Poliambulatori</a:t>
            </a:r>
          </a:p>
          <a:p>
            <a:pPr lvl="2" algn="just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it-IT" altLang="it-IT" b="1" dirty="0">
                <a:solidFill>
                  <a:srgbClr val="7030A0"/>
                </a:solidFill>
              </a:rPr>
              <a:t>   Medico di Medicina Generale</a:t>
            </a:r>
          </a:p>
          <a:p>
            <a:pPr lvl="2" algn="just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it-IT" altLang="it-IT" b="1" dirty="0">
                <a:solidFill>
                  <a:srgbClr val="7030A0"/>
                </a:solidFill>
              </a:rPr>
              <a:t>   paziente con disagio sociale indigenti extracomunitari, pz che non vengono accuditi dalle famiglie </a:t>
            </a:r>
            <a:r>
              <a:rPr lang="it-IT" altLang="it-IT" b="1" dirty="0" err="1">
                <a:solidFill>
                  <a:srgbClr val="7030A0"/>
                </a:solidFill>
              </a:rPr>
              <a:t>ecc</a:t>
            </a:r>
            <a:r>
              <a:rPr lang="it-IT" altLang="it-IT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468560" y="638175"/>
            <a:ext cx="7772400" cy="6382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charset="0"/>
                <a:ea typeface="+mj-ea"/>
              </a:rPr>
              <a:t>INTERPRETAZIONE DEL PS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latin typeface="Comic Sans MS" charset="0"/>
              <a:ea typeface="+mj-ea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  <p:pic>
        <p:nvPicPr>
          <p:cNvPr id="1026" name="Picture 2" descr="Frasi, citazioni e aforismi sull'ancora di salvezza - Aforis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52600"/>
            <a:ext cx="2304256" cy="21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2677"/>
      </p:ext>
    </p:extLst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58865"/>
            <a:ext cx="6419056" cy="50323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Comic Sans MS" charset="0"/>
                <a:ea typeface="+mj-ea"/>
              </a:rPr>
              <a:t>Il sovraffollamento  (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  <a:latin typeface="Comic Sans MS" charset="0"/>
                <a:ea typeface="+mj-ea"/>
              </a:rPr>
              <a:t>overcrowding</a:t>
            </a:r>
            <a:r>
              <a:rPr lang="it-IT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charset="0"/>
                <a:ea typeface="+mj-ea"/>
              </a:rPr>
              <a:t>)</a:t>
            </a:r>
            <a:endParaRPr lang="it-IT" sz="2800" dirty="0">
              <a:solidFill>
                <a:schemeClr val="tx2">
                  <a:lumMod val="40000"/>
                  <a:lumOff val="60000"/>
                </a:schemeClr>
              </a:solidFill>
              <a:latin typeface="Comic Sans MS" charset="0"/>
              <a:ea typeface="+mj-ea"/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323528" y="2181225"/>
            <a:ext cx="40386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charset="0"/>
                <a:ea typeface="ＭＳ Ｐゴシック" charset="0"/>
              </a:rPr>
              <a:t>Il costante aumento del numero di accessi in PS genera un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sovraffollamento ambientale </a:t>
            </a:r>
          </a:p>
          <a:p>
            <a:pPr>
              <a:lnSpc>
                <a:spcPct val="140000"/>
              </a:lnSpc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charset="0"/>
                <a:ea typeface="ＭＳ Ｐゴシック" charset="0"/>
              </a:rPr>
              <a:t>in certi momenti quasi insostenibile.</a:t>
            </a:r>
          </a:p>
          <a:p>
            <a:pPr>
              <a:lnSpc>
                <a:spcPct val="140000"/>
              </a:lnSpc>
              <a:defRPr/>
            </a:pPr>
            <a:r>
              <a:rPr lang="it-IT" sz="2000" b="1" dirty="0">
                <a:solidFill>
                  <a:srgbClr val="002060"/>
                </a:solidFill>
                <a:latin typeface="Comic Sans MS" charset="0"/>
                <a:ea typeface="ＭＳ Ｐゴシック" charset="0"/>
              </a:rPr>
              <a:t>Ne deriva una impressione  di caos sia per i pz in attesa sia per gli operatori.</a:t>
            </a:r>
            <a:endParaRPr lang="it-IT" sz="2000" b="1" i="1" dirty="0">
              <a:solidFill>
                <a:srgbClr val="00206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09600" y="685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it-IT" altLang="it-IT" sz="3600" b="1">
              <a:latin typeface="Georgia" panose="02040502050405020303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43200" y="1295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latin typeface="Georgia" panose="02040502050405020303" pitchFamily="18" charset="0"/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247328" y="1676400"/>
            <a:ext cx="43246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Livelli 3 - 4 e 5  IN ATTESA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  <p:pic>
        <p:nvPicPr>
          <p:cNvPr id="3074" name="Picture 2" descr="Neve e maltempo, caos treni a Bologna -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8465"/>
            <a:ext cx="4572000" cy="41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034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6438"/>
            <a:ext cx="3779912" cy="1066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B0F0"/>
                </a:solidFill>
                <a:latin typeface="Comic Sans MS" charset="0"/>
                <a:ea typeface="+mj-ea"/>
              </a:rPr>
              <a:t>CONSEGUENZE DEL SOVRAFFOLLAMENTO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228600" y="2303463"/>
            <a:ext cx="51354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spcBef>
                <a:spcPct val="0"/>
              </a:spcBef>
              <a:buClrTx/>
              <a:buSzTx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Aumento dei tempi di 	attesa  per  l</a:t>
            </a:r>
            <a:r>
              <a:rPr lang="ja-JP" altLang="it-IT" sz="2400" b="1" dirty="0">
                <a:solidFill>
                  <a:srgbClr val="002060"/>
                </a:solidFill>
              </a:rPr>
              <a:t>’</a:t>
            </a:r>
            <a:r>
              <a:rPr lang="it-IT" altLang="ja-JP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accesso alla 	visita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spcBef>
                <a:spcPct val="0"/>
              </a:spcBef>
              <a:buClrTx/>
              <a:buSzTx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Difficile selezione dei pz 	urgenti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spcBef>
                <a:spcPct val="0"/>
              </a:spcBef>
              <a:buClrTx/>
              <a:buSzTx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Rischio di ritardato 	intervento sui casi urgenti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it-IT" altLang="it-IT" sz="24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4" y="-12952"/>
            <a:ext cx="1115665" cy="7193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5" y="69935"/>
            <a:ext cx="1115665" cy="719390"/>
          </a:xfrm>
          <a:prstGeom prst="rect">
            <a:avLst/>
          </a:prstGeom>
        </p:spPr>
      </p:pic>
      <p:sp>
        <p:nvSpPr>
          <p:cNvPr id="3" name="AutoShape 2" descr="Nei Pronto soccorso affollati ogni giorno 300 pazienti in attes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Nei Pronto soccorso affollati ogni giorno 300 pazienti in attes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19550"/>
            <a:ext cx="3779911" cy="42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5783560" cy="13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</a:rPr>
              <a:t>Il sovraffollamento dei Pronto Soccorso determina situazioni di lunga attesa</a:t>
            </a:r>
            <a:endParaRPr lang="it-IT" altLang="it-IT" sz="2400" dirty="0">
              <a:solidFill>
                <a:srgbClr val="002060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5915000" cy="908720"/>
          </a:xfrm>
        </p:spPr>
        <p:txBody>
          <a:bodyPr/>
          <a:lstStyle/>
          <a:p>
            <a:pPr eaLnBrk="1" hangingPunct="1"/>
            <a:r>
              <a:rPr lang="it-IT" altLang="it-IT" sz="32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Il sovraffollamento e l</a:t>
            </a:r>
            <a:r>
              <a:rPr lang="ja-JP" altLang="it-IT" sz="3200" u="sng" dirty="0">
                <a:solidFill>
                  <a:srgbClr val="0070C0"/>
                </a:solidFill>
              </a:rPr>
              <a:t>’</a:t>
            </a:r>
            <a:r>
              <a:rPr lang="it-IT" altLang="ja-JP" sz="32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attesa</a:t>
            </a:r>
            <a:endParaRPr lang="it-IT" altLang="it-IT" sz="32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220072" y="2786527"/>
            <a:ext cx="3657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È proprio in tali casi,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che capita di sentire risposte come le seguenti…</a:t>
            </a:r>
            <a:endParaRPr lang="it-IT" altLang="it-IT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  <p:pic>
        <p:nvPicPr>
          <p:cNvPr id="5122" name="Picture 2" descr="Santissima Trinità, file e lamentele nel mini pronto soccors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0635"/>
            <a:ext cx="5112568" cy="3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660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  <p:bldP spid="206851" grpId="0" autoUpdateAnimBg="0"/>
      <p:bldP spid="20685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1628775"/>
            <a:ext cx="8207375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"</a:t>
            </a:r>
            <a:r>
              <a:rPr lang="it-IT" alt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Ci sono sessanta persone davanti a me: per domani sarò passato anch'io?</a:t>
            </a:r>
            <a:r>
              <a:rPr lang="ja-JP" altLang="it-IT" sz="2400" b="1" dirty="0">
                <a:solidFill>
                  <a:srgbClr val="FF0000"/>
                </a:solidFill>
              </a:rPr>
              <a:t>”</a:t>
            </a:r>
            <a:endParaRPr lang="it-IT" altLang="ja-JP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"Allora uno potrebbe anche morire !!!</a:t>
            </a:r>
            <a:r>
              <a:rPr lang="ja-JP" altLang="it-IT" sz="2400" b="1" dirty="0">
                <a:solidFill>
                  <a:srgbClr val="FFC000"/>
                </a:solidFill>
              </a:rPr>
              <a:t>”</a:t>
            </a:r>
            <a:endParaRPr lang="it-IT" altLang="ja-JP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"Uno deve essere moribondo per essere visitato !!!</a:t>
            </a:r>
            <a:r>
              <a:rPr lang="ja-JP" altLang="it-IT" sz="2400" b="1" dirty="0">
                <a:solidFill>
                  <a:srgbClr val="00B050"/>
                </a:solidFill>
              </a:rPr>
              <a:t>”</a:t>
            </a:r>
            <a:endParaRPr lang="it-IT" altLang="ja-JP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"Chi è Lei per dirmi che devo aspettare??</a:t>
            </a:r>
            <a:r>
              <a:rPr lang="ja-JP" altLang="it-IT" sz="2400" b="1" dirty="0">
                <a:solidFill>
                  <a:srgbClr val="002060"/>
                </a:solidFill>
              </a:rPr>
              <a:t>”</a:t>
            </a:r>
            <a:endParaRPr lang="it-IT" altLang="ja-JP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"Chi è Lei per valutare la gravità del mio disturbo per dirmi che devo aspettare??</a:t>
            </a:r>
            <a:r>
              <a:rPr lang="ja-JP" altLang="it-IT" sz="2400" b="1" dirty="0">
                <a:solidFill>
                  <a:srgbClr val="CC0000"/>
                </a:solidFill>
              </a:rPr>
              <a:t>”</a:t>
            </a:r>
            <a:endParaRPr lang="it-IT" altLang="ja-JP" sz="2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4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921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…LE</a:t>
            </a:r>
            <a:r>
              <a:rPr lang="it-IT" altLang="it-IT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b="1" dirty="0">
                <a:solidFill>
                  <a:srgbClr val="7030A0"/>
                </a:solidFill>
                <a:latin typeface="Comic Sans MS" panose="030F0702030302020204" pitchFamily="66" charset="0"/>
              </a:rPr>
              <a:t>LAMENTELE</a:t>
            </a:r>
            <a:endParaRPr lang="it-IT" altLang="it-IT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7269"/>
      </p:ext>
    </p:extLst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4186808" cy="72008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</a:t>
            </a:r>
            <a:r>
              <a:rPr lang="it-IT" altLang="it-IT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</a:t>
            </a:r>
            <a:r>
              <a:rPr lang="it-IT" altLang="it-IT" sz="32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LAMENTELE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850" y="1752600"/>
            <a:ext cx="835183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"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Lei è un Medico per decidere la gravità del mio problema?</a:t>
            </a:r>
            <a:r>
              <a:rPr lang="ja-JP" altLang="it-IT" sz="2000" b="1" dirty="0">
                <a:solidFill>
                  <a:srgbClr val="002060"/>
                </a:solidFill>
              </a:rPr>
              <a:t>”</a:t>
            </a:r>
            <a:endParaRPr lang="it-IT" altLang="ja-JP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"Lei non sa chi sono Io! Avrà notizie dal Mio avvocato!!</a:t>
            </a:r>
            <a:r>
              <a:rPr lang="ja-JP" altLang="it-IT" sz="2000" b="1" dirty="0">
                <a:solidFill>
                  <a:srgbClr val="FF0000"/>
                </a:solidFill>
              </a:rPr>
              <a:t>”</a:t>
            </a:r>
            <a:endParaRPr lang="it-IT" altLang="ja-JP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"Io pago le tasse e ho diritto a essere visitato subito!!</a:t>
            </a:r>
            <a:r>
              <a:rPr lang="ja-JP" altLang="it-IT" sz="2000" b="1" dirty="0">
                <a:solidFill>
                  <a:srgbClr val="0070C0"/>
                </a:solidFill>
              </a:rPr>
              <a:t>”</a:t>
            </a:r>
            <a:endParaRPr lang="it-IT" altLang="ja-JP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i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"</a:t>
            </a:r>
            <a:r>
              <a:rPr lang="it-IT" altLang="it-IT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Io chiamo il 113 così sarete obbligati a vedermi subito!!</a:t>
            </a:r>
            <a:r>
              <a:rPr lang="ja-JP" altLang="it-IT" sz="2000" b="1" dirty="0">
                <a:solidFill>
                  <a:srgbClr val="00B050"/>
                </a:solidFill>
              </a:rPr>
              <a:t>”</a:t>
            </a:r>
            <a:endParaRPr lang="it-IT" altLang="ja-JP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"Questo è un Pronto Soccorso o no?"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25429"/>
      </p:ext>
    </p:extLst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95536" y="1441450"/>
            <a:ext cx="763279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81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2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B0F0"/>
                </a:solidFill>
                <a:latin typeface="Comic Sans MS" panose="030F0702030302020204" pitchFamily="66" charset="0"/>
              </a:rPr>
              <a:t>Le persone che ricorrono a tali espressioni presentano, di solito, </a:t>
            </a:r>
          </a:p>
          <a:p>
            <a:pPr lvl="2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B0F0"/>
                </a:solidFill>
                <a:latin typeface="Comic Sans MS" panose="030F0702030302020204" pitchFamily="66" charset="0"/>
              </a:rPr>
              <a:t>patologie di scarsa entità.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536" y="3140968"/>
            <a:ext cx="7632799" cy="16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81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2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70C0"/>
                </a:solidFill>
                <a:latin typeface="Comic Sans MS" panose="030F0702030302020204" pitchFamily="66" charset="0"/>
              </a:rPr>
              <a:t>I pazienti in condizioni di </a:t>
            </a:r>
          </a:p>
          <a:p>
            <a:pPr lvl="2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70C0"/>
                </a:solidFill>
                <a:latin typeface="Comic Sans MS" panose="030F0702030302020204" pitchFamily="66" charset="0"/>
              </a:rPr>
              <a:t>urgenza vera e propria </a:t>
            </a:r>
          </a:p>
          <a:p>
            <a:pPr lvl="2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70C0"/>
                </a:solidFill>
                <a:latin typeface="Comic Sans MS" panose="030F0702030302020204" pitchFamily="66" charset="0"/>
              </a:rPr>
              <a:t>vengono infatti seguiti </a:t>
            </a:r>
          </a:p>
          <a:p>
            <a:pPr lvl="2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70C0"/>
                </a:solidFill>
                <a:latin typeface="Comic Sans MS" panose="030F0702030302020204" pitchFamily="66" charset="0"/>
              </a:rPr>
              <a:t>immediatamente </a:t>
            </a:r>
          </a:p>
          <a:p>
            <a:pPr lvl="2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70C0"/>
                </a:solidFill>
                <a:latin typeface="Comic Sans MS" panose="030F0702030302020204" pitchFamily="66" charset="0"/>
              </a:rPr>
              <a:t>con le cure più appropriate</a:t>
            </a:r>
            <a:r>
              <a:rPr lang="it-IT" altLang="it-IT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35000"/>
            <a:ext cx="4042792" cy="77787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00B050"/>
                </a:solidFill>
                <a:latin typeface="Comic Sans MS" charset="0"/>
                <a:ea typeface="+mj-ea"/>
              </a:rPr>
              <a:t>TUTTO E SUBITO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8588"/>
      </p:ext>
    </p:extLst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0" y="260648"/>
            <a:ext cx="702027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2400" dirty="0">
              <a:solidFill>
                <a:srgbClr val="0070C0"/>
              </a:solidFill>
            </a:endParaRPr>
          </a:p>
          <a:p>
            <a:pPr eaLnBrk="1" hangingPunct="1"/>
            <a:r>
              <a:rPr lang="it-IT" altLang="it-IT" sz="2800" dirty="0">
                <a:solidFill>
                  <a:srgbClr val="0070C0"/>
                </a:solidFill>
              </a:rPr>
              <a:t>ANALISI DELLA COMUNICAZIONE ?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094330" y="1705671"/>
            <a:ext cx="190629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DOVE 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COSA 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COME 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PERCHE</a:t>
            </a:r>
            <a:r>
              <a:rPr lang="ja-JP" altLang="it-IT" sz="2800" dirty="0">
                <a:solidFill>
                  <a:srgbClr val="002060"/>
                </a:solidFill>
              </a:rPr>
              <a:t>’</a:t>
            </a:r>
            <a:r>
              <a:rPr lang="it-IT" altLang="ja-JP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it-IT" altLang="it-IT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6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22" y="188640"/>
            <a:ext cx="3826768" cy="1143000"/>
          </a:xfrm>
        </p:spPr>
        <p:txBody>
          <a:bodyPr/>
          <a:lstStyle/>
          <a:p>
            <a:pPr eaLnBrk="1" hangingPunct="1"/>
            <a:r>
              <a:rPr lang="it-IT" altLang="it-IT" sz="2400" b="1" i="1" dirty="0">
                <a:solidFill>
                  <a:srgbClr val="002060"/>
                </a:solidFill>
              </a:rPr>
              <a:t>Comunicare </a:t>
            </a:r>
            <a:r>
              <a:rPr lang="it-IT" altLang="it-IT" sz="2400" b="1" i="1" dirty="0" err="1">
                <a:solidFill>
                  <a:srgbClr val="002060"/>
                </a:solidFill>
              </a:rPr>
              <a:t>nell</a:t>
            </a:r>
            <a:r>
              <a:rPr lang="ja-JP" altLang="it-IT" sz="2400" b="1" i="1" dirty="0">
                <a:solidFill>
                  <a:srgbClr val="002060"/>
                </a:solidFill>
              </a:rPr>
              <a:t>’</a:t>
            </a:r>
            <a:r>
              <a:rPr lang="it-IT" altLang="ja-JP" sz="2400" b="1" i="1" dirty="0">
                <a:solidFill>
                  <a:srgbClr val="002060"/>
                </a:solidFill>
              </a:rPr>
              <a:t>Emergenza</a:t>
            </a:r>
            <a:br>
              <a:rPr lang="it-IT" altLang="ja-JP" sz="2400" b="1" i="1" dirty="0">
                <a:solidFill>
                  <a:srgbClr val="002060"/>
                </a:solidFill>
              </a:rPr>
            </a:br>
            <a:r>
              <a:rPr lang="it-IT" altLang="ja-JP" sz="2400" b="1" i="1" dirty="0">
                <a:solidFill>
                  <a:srgbClr val="002060"/>
                </a:solidFill>
              </a:rPr>
              <a:t>           CONCLUSIONI</a:t>
            </a:r>
            <a:endParaRPr lang="it-IT" altLang="it-IT" sz="2400" b="1" i="1" dirty="0">
              <a:solidFill>
                <a:srgbClr val="00206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36" y="1556792"/>
            <a:ext cx="6984775" cy="36724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</a:rPr>
              <a:t>1^ PASSO : Anticipare i problemi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</a:rPr>
              <a:t>2^ PASSO : Capire cosa è successo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</a:rPr>
              <a:t>3^ PASSO : Gestire i reclami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</a:rPr>
              <a:t> </a:t>
            </a:r>
            <a:r>
              <a:rPr lang="it-IT" altLang="it-IT" sz="2400" b="1" u="sng" dirty="0">
                <a:solidFill>
                  <a:srgbClr val="0070C0"/>
                </a:solidFill>
              </a:rPr>
              <a:t>L</a:t>
            </a:r>
            <a:r>
              <a:rPr lang="ja-JP" altLang="it-IT" sz="2400" b="1" u="sng" dirty="0">
                <a:solidFill>
                  <a:srgbClr val="0070C0"/>
                </a:solidFill>
              </a:rPr>
              <a:t>’</a:t>
            </a:r>
            <a:r>
              <a:rPr lang="it-IT" altLang="ja-JP" sz="2400" b="1" u="sng" dirty="0">
                <a:solidFill>
                  <a:srgbClr val="0070C0"/>
                </a:solidFill>
              </a:rPr>
              <a:t>ascolto attivo e l</a:t>
            </a:r>
            <a:r>
              <a:rPr lang="ja-JP" altLang="it-IT" sz="2400" b="1" u="sng" dirty="0">
                <a:solidFill>
                  <a:srgbClr val="0070C0"/>
                </a:solidFill>
              </a:rPr>
              <a:t>’</a:t>
            </a:r>
            <a:r>
              <a:rPr lang="it-IT" altLang="ja-JP" sz="2400" b="1" u="sng" dirty="0">
                <a:solidFill>
                  <a:srgbClr val="0070C0"/>
                </a:solidFill>
              </a:rPr>
              <a:t>empatia</a:t>
            </a:r>
            <a:r>
              <a:rPr lang="it-IT" altLang="ja-JP" sz="2400" dirty="0">
                <a:solidFill>
                  <a:srgbClr val="0070C0"/>
                </a:solidFill>
              </a:rPr>
              <a:t> rappresentano le abilità di </a:t>
            </a:r>
            <a:r>
              <a:rPr lang="it-IT" altLang="ja-JP" sz="2400" dirty="0" err="1">
                <a:solidFill>
                  <a:srgbClr val="0070C0"/>
                </a:solidFill>
              </a:rPr>
              <a:t>counseling</a:t>
            </a:r>
            <a:r>
              <a:rPr lang="it-IT" altLang="ja-JP" sz="2400" dirty="0">
                <a:solidFill>
                  <a:srgbClr val="0070C0"/>
                </a:solidFill>
              </a:rPr>
              <a:t> fondamentali per affrontare  una situazione di emergenza , per comprendere ciò che accade nella persona e nella collettività , per mantenere costantemente il contatto attivo.</a:t>
            </a:r>
          </a:p>
          <a:p>
            <a:pPr marL="0" indent="0" eaLnBrk="1" hangingPunct="1">
              <a:buNone/>
            </a:pPr>
            <a:endParaRPr lang="it-IT" alt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0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4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pPr algn="ctr"/>
            <a:r>
              <a:rPr lang="it-IT" altLang="it-IT" dirty="0">
                <a:solidFill>
                  <a:srgbClr val="002060"/>
                </a:solidFill>
              </a:rPr>
              <a:t>…per concludere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b="1" dirty="0">
                <a:solidFill>
                  <a:srgbClr val="0070C0"/>
                </a:solidFill>
              </a:rPr>
              <a:t>Il genio del triage…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i="1" dirty="0">
                <a:solidFill>
                  <a:srgbClr val="0070C0"/>
                </a:solidFill>
              </a:rPr>
              <a:t>Il genio è la capacità di vedere dieci cose là dove l'uomo comune ne vede solo una, e dove l'uomo di talento ne vede due o tre.</a:t>
            </a:r>
            <a:br>
              <a:rPr lang="it-IT" altLang="it-IT" dirty="0">
                <a:solidFill>
                  <a:srgbClr val="0070C0"/>
                </a:solidFill>
              </a:rPr>
            </a:br>
            <a:br>
              <a:rPr lang="it-IT" altLang="it-IT" dirty="0"/>
            </a:br>
            <a:r>
              <a:rPr lang="it-IT" altLang="it-IT" dirty="0"/>
              <a:t>					</a:t>
            </a:r>
            <a:r>
              <a:rPr lang="it-IT" altLang="it-IT" sz="2400" b="1" i="1" dirty="0">
                <a:hlinkClick r:id="rId2"/>
              </a:rPr>
              <a:t>Ezra </a:t>
            </a:r>
            <a:r>
              <a:rPr lang="it-IT" altLang="it-IT" sz="2400" b="1" i="1" dirty="0" err="1">
                <a:hlinkClick r:id="rId2"/>
              </a:rPr>
              <a:t>Loomis</a:t>
            </a:r>
            <a:r>
              <a:rPr lang="it-IT" altLang="it-IT" sz="2400" b="1" i="1" dirty="0">
                <a:hlinkClick r:id="rId2"/>
              </a:rPr>
              <a:t> </a:t>
            </a:r>
            <a:r>
              <a:rPr lang="it-IT" altLang="it-IT" sz="2400" b="1" i="1" dirty="0" err="1">
                <a:hlinkClick r:id="rId2"/>
              </a:rPr>
              <a:t>Pound</a:t>
            </a:r>
            <a:endParaRPr lang="it-IT" altLang="it-IT" sz="24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72126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116684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Alcuni di noi sono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comunicatori nati, </a:t>
            </a:r>
            <a:r>
              <a:rPr lang="it-IT" dirty="0"/>
              <a:t>fortemente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empatici, </a:t>
            </a:r>
          </a:p>
          <a:p>
            <a:r>
              <a:rPr lang="it-IT" dirty="0"/>
              <a:t>	tutti possiamo comunque imparare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 comunicare o a meglio comunicare</a:t>
            </a:r>
            <a:r>
              <a:rPr lang="it-IT" dirty="0"/>
              <a:t>, e ciò deve 	rappresentare più che una possibilità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un dovere</a:t>
            </a:r>
            <a:r>
              <a:rPr lang="it-IT" dirty="0"/>
              <a:t>.</a:t>
            </a:r>
            <a:r>
              <a:rPr lang="it-IT" dirty="0">
                <a:latin typeface="TimesNewRoman"/>
              </a:rPr>
              <a:t> </a:t>
            </a:r>
          </a:p>
          <a:p>
            <a:endParaRPr lang="it-IT" dirty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comunicazione e un'espressione sociale</a:t>
            </a:r>
            <a:r>
              <a:rPr lang="it-IT" dirty="0"/>
              <a:t>, </a:t>
            </a:r>
            <a:r>
              <a:rPr lang="it-IT" dirty="0" err="1"/>
              <a:t>poichè</a:t>
            </a:r>
            <a:r>
              <a:rPr lang="it-IT" dirty="0"/>
              <a:t> mette un valore al servizio di qualcuno o</a:t>
            </a:r>
          </a:p>
          <a:p>
            <a:r>
              <a:rPr lang="it-IT" dirty="0"/>
              <a:t>	qualcosa fuori da se.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basta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pronunciare parole o scrivere </a:t>
            </a:r>
            <a:r>
              <a:rPr lang="it-IT" dirty="0"/>
              <a:t>per comunicare, </a:t>
            </a:r>
            <a:r>
              <a:rPr lang="it-IT" dirty="0" err="1"/>
              <a:t>poichè</a:t>
            </a: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comunicazione avviene 	quando l'espressione è compresa e diventa patrimonio comune </a:t>
            </a:r>
            <a:r>
              <a:rPr lang="it-IT" dirty="0"/>
              <a:t>per la costruzione 	di una relazione, una discussione, di un sapere, di una cultura.</a:t>
            </a:r>
          </a:p>
        </p:txBody>
      </p:sp>
    </p:spTree>
    <p:extLst>
      <p:ext uri="{BB962C8B-B14F-4D97-AF65-F5344CB8AC3E}">
        <p14:creationId xmlns:p14="http://schemas.microsoft.com/office/powerpoint/2010/main" val="2982969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17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0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2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2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5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0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31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4594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TimesNewRoman"/>
            </a:endParaRPr>
          </a:p>
          <a:p>
            <a:endParaRPr lang="it-IT" dirty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TimesNewRoman"/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TimesNewRoman"/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Comunicare non è informare</a:t>
            </a:r>
            <a:r>
              <a:rPr lang="it-IT" dirty="0">
                <a:latin typeface="+mj-lt"/>
              </a:rPr>
              <a:t>, ma è cercare di entrare dentro la sfera cognitiva dell’altro, per 	arrivare a definizioni di percorso condivise sulla base del rispetto della conoscenza e 	della carica emozionale di chi deve essere informato e curato.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comunicazione in sanità </a:t>
            </a:r>
            <a:r>
              <a:rPr lang="it-IT" dirty="0">
                <a:latin typeface="+mj-lt"/>
              </a:rPr>
              <a:t>è densa di complicazioni e necessita della considerazione di 	molteplici fattori e situazioni 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Non ci si può affidare alla spontaneità di procedure e di forme comunicative innate </a:t>
            </a:r>
            <a:r>
              <a:rPr lang="it-IT" dirty="0">
                <a:latin typeface="+mj-lt"/>
              </a:rPr>
              <a:t>o 	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attitudini solo personali.</a:t>
            </a:r>
            <a:r>
              <a:rPr lang="it-IT" dirty="0">
                <a:latin typeface="+mj-lt"/>
              </a:rPr>
              <a:t> 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E’ necessario avere abilità comunicative precise che ogni operatore sanitario dovrebbe 	apprendere tramite training specifici, percorsi formativi </a:t>
            </a:r>
            <a:r>
              <a:rPr lang="it-IT" dirty="0">
                <a:latin typeface="+mj-lt"/>
              </a:rPr>
              <a:t>capaci di insegnare non solo le 	tecniche stesse, ma anche i contesti e le situazioni temporali e contingenti, in cui 	utilizzarle.</a:t>
            </a:r>
          </a:p>
        </p:txBody>
      </p:sp>
    </p:spTree>
    <p:extLst>
      <p:ext uri="{BB962C8B-B14F-4D97-AF65-F5344CB8AC3E}">
        <p14:creationId xmlns:p14="http://schemas.microsoft.com/office/powerpoint/2010/main" val="35515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-1" y="1166843"/>
            <a:ext cx="9144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capacità degli operatori sanitari </a:t>
            </a:r>
            <a:r>
              <a:rPr lang="it-IT" dirty="0">
                <a:latin typeface="+mj-lt"/>
              </a:rPr>
              <a:t>di porsi in modo equilibrato ed efficace nell’ascolto e</a:t>
            </a:r>
          </a:p>
          <a:p>
            <a:r>
              <a:rPr lang="it-IT" dirty="0">
                <a:latin typeface="+mj-lt"/>
              </a:rPr>
              <a:t>	nell’osservazione di ciò che il paziente può comunicare e di dialogare in maniera 	altrettanto efficace è un’abilita spesso sottovalutata e/o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non adeguatamente 	promossa nei contesti di cura.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Costruire forti competenze comunicative </a:t>
            </a:r>
            <a:r>
              <a:rPr lang="it-IT" dirty="0">
                <a:latin typeface="+mj-lt"/>
              </a:rPr>
              <a:t>da porre in essere sia durante l’attività di routine</a:t>
            </a:r>
          </a:p>
          <a:p>
            <a:r>
              <a:rPr lang="it-IT" dirty="0">
                <a:latin typeface="+mj-lt"/>
              </a:rPr>
              <a:t>	che, soprattutto,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situazioni di stress e urgenza, e divenuto essenziale.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Molti professionisti hanno la convinzione </a:t>
            </a:r>
            <a:r>
              <a:rPr lang="it-IT" dirty="0">
                <a:latin typeface="+mj-lt"/>
              </a:rPr>
              <a:t>o il timore che destinare del tempo per creare una</a:t>
            </a:r>
          </a:p>
          <a:p>
            <a:r>
              <a:rPr lang="it-IT" dirty="0">
                <a:latin typeface="+mj-lt"/>
              </a:rPr>
              <a:t>	relazione e comunicare col paziente o con i colleghi sia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“tempo sprecato” </a:t>
            </a:r>
            <a:r>
              <a:rPr lang="it-IT" dirty="0">
                <a:latin typeface="+mj-lt"/>
              </a:rPr>
              <a:t>in un’attività 	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cui il carico di lavoro </a:t>
            </a:r>
            <a:r>
              <a:rPr lang="it-IT" dirty="0">
                <a:latin typeface="+mj-lt"/>
              </a:rPr>
              <a:t>è sempre più oneroso e la corsa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“contro il tempo” </a:t>
            </a:r>
            <a:r>
              <a:rPr lang="it-IT" dirty="0">
                <a:latin typeface="+mj-lt"/>
              </a:rPr>
              <a:t>uno dei 	problemi più frequenti e scoraggianti.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Dove la comunicazione è di qualità</a:t>
            </a:r>
            <a:r>
              <a:rPr lang="it-IT" dirty="0">
                <a:latin typeface="+mj-lt"/>
              </a:rPr>
              <a:t>, sostenuta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da e solide competenze comunicative 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relazionali</a:t>
            </a:r>
            <a:r>
              <a:rPr lang="it-IT" dirty="0">
                <a:latin typeface="+mj-lt"/>
              </a:rPr>
              <a:t>, essa rappresenta, al contrario, un pilastro fondamentale per la pratica 	professionale e per l’erogazione di un’assistenza efficace,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appropriata, sicura ed 	efficiente.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33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612845"/>
            <a:ext cx="9144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“buona comunicazione” </a:t>
            </a:r>
            <a:r>
              <a:rPr lang="it-IT" dirty="0">
                <a:latin typeface="+mj-lt"/>
              </a:rPr>
              <a:t>permette di stabilire con il paziente un’efficace relazione che si</a:t>
            </a:r>
          </a:p>
          <a:p>
            <a:r>
              <a:rPr lang="it-IT" dirty="0">
                <a:latin typeface="+mj-lt"/>
              </a:rPr>
              <a:t>	riverbera positivamente su tutto il processo delle cure.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comunicazione influenza positivamente </a:t>
            </a:r>
            <a:r>
              <a:rPr lang="it-IT" dirty="0">
                <a:latin typeface="+mj-lt"/>
              </a:rPr>
              <a:t>gli “esiti” del percorso di cura, la </a:t>
            </a:r>
            <a:r>
              <a:rPr lang="it-IT" dirty="0" err="1">
                <a:latin typeface="+mj-lt"/>
              </a:rPr>
              <a:t>compliance</a:t>
            </a:r>
            <a:r>
              <a:rPr lang="it-IT" dirty="0">
                <a:latin typeface="+mj-lt"/>
              </a:rPr>
              <a:t>,</a:t>
            </a:r>
          </a:p>
          <a:p>
            <a:r>
              <a:rPr lang="it-IT" dirty="0">
                <a:latin typeface="+mj-lt"/>
              </a:rPr>
              <a:t>	l’appropriatezza delle prestazioni.</a:t>
            </a: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comunicazione limita </a:t>
            </a:r>
            <a:r>
              <a:rPr lang="it-IT" dirty="0">
                <a:latin typeface="+mj-lt"/>
              </a:rPr>
              <a:t>il ricorso alla medicina difensiva, limita i contenziosi legati a 		incomprensioni e conflittualità</a:t>
            </a:r>
            <a:r>
              <a:rPr lang="it-IT" dirty="0">
                <a:latin typeface="TimesNewRoman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87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1174151"/>
            <a:ext cx="8534400" cy="48663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 dirty="0">
              <a:latin typeface="Comic Sans MS" panose="030F0702030302020204" pitchFamily="6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55056" y="685800"/>
            <a:ext cx="3728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1800" b="1" dirty="0">
                <a:solidFill>
                  <a:srgbClr val="0000B8"/>
                </a:solidFill>
                <a:latin typeface="Tahoma" panose="020B0604030504040204" pitchFamily="34" charset="0"/>
              </a:rPr>
              <a:t>IL MODELLO COMUNICATIVO</a:t>
            </a:r>
          </a:p>
        </p:txBody>
      </p:sp>
      <p:pic>
        <p:nvPicPr>
          <p:cNvPr id="8196" name="Picture 4" descr="BD0609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76700"/>
            <a:ext cx="10461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D0610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6" y="1257300"/>
            <a:ext cx="1058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038600" y="251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>
                <a:latin typeface="Tahoma" panose="020B0604030504040204" pitchFamily="34" charset="0"/>
              </a:rPr>
              <a:t>CANALE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1000" y="2438400"/>
            <a:ext cx="1905000" cy="396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000" dirty="0">
                <a:latin typeface="Tahoma" panose="020B0604030504040204" pitchFamily="34" charset="0"/>
              </a:rPr>
              <a:t>Espressione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1905000" cy="396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000" dirty="0">
                <a:latin typeface="Tahoma" panose="020B0604030504040204" pitchFamily="34" charset="0"/>
              </a:rPr>
              <a:t>Contenuto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09800" y="3200400"/>
            <a:ext cx="19050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 dirty="0">
                <a:solidFill>
                  <a:srgbClr val="00B0F0"/>
                </a:solidFill>
                <a:latin typeface="Tahoma" panose="020B0604030504040204" pitchFamily="34" charset="0"/>
              </a:rPr>
              <a:t>Codice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114800" y="3810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ja-JP" altLang="it-IT" sz="2400"/>
              <a:t>“</a:t>
            </a:r>
            <a:r>
              <a:rPr kumimoji="1" lang="it-IT" altLang="ja-JP" sz="2400">
                <a:latin typeface="Tahoma" panose="020B0604030504040204" pitchFamily="34" charset="0"/>
              </a:rPr>
              <a:t>Messaggio</a:t>
            </a:r>
            <a:r>
              <a:rPr kumimoji="1" lang="ja-JP" altLang="it-IT" sz="2400"/>
              <a:t>”</a:t>
            </a:r>
            <a:endParaRPr kumimoji="1" lang="it-IT" altLang="it-IT" sz="2400">
              <a:latin typeface="Tahoma" panose="020B060403050404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19800" y="3581400"/>
            <a:ext cx="2667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>
                <a:latin typeface="Tahoma" panose="020B0604030504040204" pitchFamily="34" charset="0"/>
              </a:rPr>
              <a:t>Interpretazione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0" y="5181600"/>
            <a:ext cx="19050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 dirty="0">
                <a:solidFill>
                  <a:srgbClr val="00B0F0"/>
                </a:solidFill>
                <a:latin typeface="Tahoma" panose="020B0604030504040204" pitchFamily="34" charset="0"/>
              </a:rPr>
              <a:t>Feedback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400800" y="2590800"/>
            <a:ext cx="1905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>
                <a:latin typeface="Tahoma" panose="020B0604030504040204" pitchFamily="34" charset="0"/>
              </a:rPr>
              <a:t>Decodifica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238500" y="5927725"/>
            <a:ext cx="219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 dirty="0">
                <a:solidFill>
                  <a:srgbClr val="0000B8"/>
                </a:solidFill>
                <a:latin typeface="Broadway" panose="04040905080B02020502" pitchFamily="82" charset="0"/>
              </a:rPr>
              <a:t>CONTESTO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8246" y="1239715"/>
            <a:ext cx="8458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943600" y="2438400"/>
            <a:ext cx="2819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4495800" y="3200400"/>
            <a:ext cx="1066800" cy="457200"/>
          </a:xfrm>
          <a:custGeom>
            <a:avLst/>
            <a:gdLst>
              <a:gd name="T0" fmla="*/ 800100 w 21600"/>
              <a:gd name="T1" fmla="*/ 0 h 21600"/>
              <a:gd name="T2" fmla="*/ 0 w 21600"/>
              <a:gd name="T3" fmla="*/ 228600 h 21600"/>
              <a:gd name="T4" fmla="*/ 800100 w 21600"/>
              <a:gd name="T5" fmla="*/ 457200 h 21600"/>
              <a:gd name="T6" fmla="*/ 10668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7162800" y="3124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4495800" y="5181600"/>
            <a:ext cx="1295400" cy="457200"/>
          </a:xfrm>
          <a:prstGeom prst="left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87060" name="AutoShape 20"/>
          <p:cNvSpPr>
            <a:spLocks noChangeArrowheads="1"/>
          </p:cNvSpPr>
          <p:nvPr/>
        </p:nvSpPr>
        <p:spPr bwMode="auto">
          <a:xfrm flipH="1">
            <a:off x="1371600" y="4724400"/>
            <a:ext cx="685800" cy="762000"/>
          </a:xfrm>
          <a:custGeom>
            <a:avLst/>
            <a:gdLst>
              <a:gd name="T0" fmla="*/ 489871 w 21600"/>
              <a:gd name="T1" fmla="*/ 0 h 21600"/>
              <a:gd name="T2" fmla="*/ 293910 w 21600"/>
              <a:gd name="T3" fmla="*/ 254000 h 21600"/>
              <a:gd name="T4" fmla="*/ 0 w 21600"/>
              <a:gd name="T5" fmla="*/ 635035 h 21600"/>
              <a:gd name="T6" fmla="*/ 293910 w 21600"/>
              <a:gd name="T7" fmla="*/ 762000 h 21600"/>
              <a:gd name="T8" fmla="*/ 587820 w 21600"/>
              <a:gd name="T9" fmla="*/ 529167 h 21600"/>
              <a:gd name="T10" fmla="*/ 685800 w 21600"/>
              <a:gd name="T11" fmla="*/ 2540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752600" y="1371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 dirty="0">
                <a:solidFill>
                  <a:srgbClr val="0000B8"/>
                </a:solidFill>
                <a:latin typeface="Broadway" panose="04040905080B02020502" pitchFamily="82" charset="0"/>
              </a:rPr>
              <a:t>EMITTENTE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943600" y="520382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it-IT" altLang="it-IT" sz="2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RICEVENTE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35" y="19981"/>
            <a:ext cx="1115665" cy="71939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057"/>
            <a:ext cx="9144001" cy="917717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-1908720" y="1166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1276677" y="3123268"/>
            <a:ext cx="571282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216504" y="3506133"/>
            <a:ext cx="749808" cy="202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265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3282</Words>
  <Application>Microsoft Office PowerPoint</Application>
  <PresentationFormat>Presentazione su schermo (4:3)</PresentationFormat>
  <Paragraphs>551</Paragraphs>
  <Slides>58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70" baseType="lpstr">
      <vt:lpstr>Arial</vt:lpstr>
      <vt:lpstr>Broadway</vt:lpstr>
      <vt:lpstr>Calibri</vt:lpstr>
      <vt:lpstr>Comic Sans MS</vt:lpstr>
      <vt:lpstr>Georgia</vt:lpstr>
      <vt:lpstr>Tahoma</vt:lpstr>
      <vt:lpstr>Times New Roman</vt:lpstr>
      <vt:lpstr>TimesNewRoman</vt:lpstr>
      <vt:lpstr>TimesNewRoman,Bold</vt:lpstr>
      <vt:lpstr>TimesNewRoman,BoldItalic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Comunicazione in Emergenza</vt:lpstr>
      <vt:lpstr>COMUNICAZIONE in EMERGENZA</vt:lpstr>
      <vt:lpstr>COMUNICAZIONE in EMERGENZA</vt:lpstr>
      <vt:lpstr>Le Difficoltà di Lavorare nell ’Emergenza</vt:lpstr>
      <vt:lpstr>L’INTERPRETAZIONE DEL PRONTO SOCCORSO </vt:lpstr>
      <vt:lpstr>INTERPRETAZIONE DEL PS</vt:lpstr>
      <vt:lpstr>Il sovraffollamento  (overcrowding)</vt:lpstr>
      <vt:lpstr>CONSEGUENZE DEL SOVRAFFOLLAMENTO</vt:lpstr>
      <vt:lpstr>Il sovraffollamento e l’attesa</vt:lpstr>
      <vt:lpstr>…LE LAMENTELE</vt:lpstr>
      <vt:lpstr>……LE LAMENTELE</vt:lpstr>
      <vt:lpstr>TUTTO E SUBITO</vt:lpstr>
      <vt:lpstr>Presentazione standard di PowerPoint</vt:lpstr>
      <vt:lpstr>Comunicare nell’Emergenza            CONCLUSIONI</vt:lpstr>
      <vt:lpstr>…per concludere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Renato Botti</dc:creator>
  <cp:lastModifiedBy>piggypiggy</cp:lastModifiedBy>
  <cp:revision>263</cp:revision>
  <cp:lastPrinted>2018-09-18T16:47:06Z</cp:lastPrinted>
  <dcterms:created xsi:type="dcterms:W3CDTF">2018-09-13T09:54:54Z</dcterms:created>
  <dcterms:modified xsi:type="dcterms:W3CDTF">2021-03-22T22:12:21Z</dcterms:modified>
</cp:coreProperties>
</file>