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9" r:id="rId2"/>
    <p:sldId id="304" r:id="rId3"/>
    <p:sldId id="330" r:id="rId4"/>
    <p:sldId id="331" r:id="rId5"/>
    <p:sldId id="344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5" r:id="rId1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1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8C9F4A-9626-4B66-AB91-B08017AA5340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C9517F-88C8-4545-8BC2-A4C3210733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91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9517F-88C8-4545-8BC2-A4C3210733D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16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971-5DCA-4F09-B467-4405744470BC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00B4-81F3-40DB-9343-F8F88CC0A6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9208-6007-43CA-B53D-309DA5A0EA45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E4C-AD39-4B33-9479-834DAABD32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54B1-C967-4897-A5B8-AC373C39249A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21C6-ED1B-463F-AE4E-90608F824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C8E9-3F5B-4617-BC8D-74098BB3EB09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DA55-DA79-4681-9640-9229E17BA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268A-E17D-42C0-B6F9-048605C9BD74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BE15-4918-4C10-B3E0-B5621023E6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3B16-204A-486C-8698-B2E59948972E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C33-7D0F-4C61-A084-54CD5E60F3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7DEE-4C44-4789-BA31-2823DFE5C104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A967-D03E-4AE4-B07A-A79CE1D068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A633-33A5-4312-871D-C89A6EE9BCAD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F041-91B4-41C3-A3A5-6F160795B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8BB1-6365-4238-B9C9-BAF8AEDDCCD2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844F-A390-43D3-9D9A-EDC5597C42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42E5-A51D-4011-86C8-90F23FB6A63A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ACDA-62E1-4F7F-8171-75782A035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C-67D7-4635-BFD9-DA63E05E84A5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C5DC-2389-4611-A891-DD7239C0DB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00C29-3944-4A3E-96F2-880221E9958D}" type="datetimeFigureOut">
              <a:rPr lang="it-IT"/>
              <a:pPr>
                <a:defRPr/>
              </a:pPr>
              <a:t>28/07/2020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FF835-746F-41AE-B929-9C2158B781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13528" y="289401"/>
            <a:ext cx="7916941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400" b="1" dirty="0" smtClean="0">
                <a:latin typeface="Comic Sans MS" panose="030F0702030302020204" pitchFamily="66" charset="0"/>
              </a:rPr>
              <a:t>SCHEDA PROBLEMA PRINCIPALE:</a:t>
            </a:r>
          </a:p>
          <a:p>
            <a:r>
              <a:rPr lang="it-IT" sz="2400" b="1" dirty="0" smtClean="0">
                <a:latin typeface="Comic Sans MS" panose="030F0702030302020204" pitchFamily="66" charset="0"/>
              </a:rPr>
              <a:t>INGESTIONE DI CORPO ESTRANEO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890624" y="5229200"/>
            <a:ext cx="46085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Francesca Spada</a:t>
            </a:r>
            <a:endParaRPr lang="it-IT" sz="14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B5408E6-BA67-4D77-A017-78498688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25302"/>
            <a:ext cx="49171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9570" y="100843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INGESTIONE DI CORPO ESTRANEO:</a:t>
            </a:r>
            <a:br>
              <a:rPr lang="it-IT" sz="3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</a:br>
            <a:r>
              <a:rPr lang="it-IT" sz="3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CASO CLINICO 1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6455" y="2372834"/>
            <a:ext cx="74705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Bambina di 6 anni.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Anamnesi patologica remota: 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non precedenti ospedalizzazioni, non assume farmaci, nega allergie.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Anamnesi patologica prossima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riferita ingestione di </a:t>
            </a:r>
            <a:r>
              <a:rPr lang="it-IT" sz="2000" b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disk </a:t>
            </a:r>
            <a:r>
              <a:rPr lang="it-IT" sz="2000" b="1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battery</a:t>
            </a:r>
            <a:r>
              <a:rPr lang="it-IT" sz="2000" b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45 minuti fa </a:t>
            </a:r>
            <a:r>
              <a:rPr lang="it-IT" sz="200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ca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Esame obiettivo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condizioni generali discrete, importante scialorrea.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P.A. 98/65, Spo2 96% in aria ambiente, FR 26, FC 118, VAS 2</a:t>
            </a:r>
          </a:p>
        </p:txBody>
      </p:sp>
    </p:spTree>
    <p:extLst>
      <p:ext uri="{BB962C8B-B14F-4D97-AF65-F5344CB8AC3E}">
        <p14:creationId xmlns:p14="http://schemas.microsoft.com/office/powerpoint/2010/main" val="2655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graphicFrame>
        <p:nvGraphicFramePr>
          <p:cNvPr id="6" name="Segnaposto contenuto 4">
            <a:extLst>
              <a:ext uri="{FF2B5EF4-FFF2-40B4-BE49-F238E27FC236}">
                <a16:creationId xmlns="" xmlns:a16="http://schemas.microsoft.com/office/drawing/2014/main" id="{E82F63E1-52FA-4559-9515-3B014B0EB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063444"/>
              </p:ext>
            </p:extLst>
          </p:nvPr>
        </p:nvGraphicFramePr>
        <p:xfrm>
          <a:off x="0" y="620688"/>
          <a:ext cx="9144001" cy="6519500"/>
        </p:xfrm>
        <a:graphic>
          <a:graphicData uri="http://schemas.openxmlformats.org/drawingml/2006/table">
            <a:tbl>
              <a:tblPr firstRow="1" bandRow="1"/>
              <a:tblGrid>
                <a:gridCol w="1509546">
                  <a:extLst>
                    <a:ext uri="{9D8B030D-6E8A-4147-A177-3AD203B41FA5}">
                      <a16:colId xmlns="" xmlns:a16="http://schemas.microsoft.com/office/drawing/2014/main" val="899680093"/>
                    </a:ext>
                  </a:extLst>
                </a:gridCol>
                <a:gridCol w="1523541">
                  <a:extLst>
                    <a:ext uri="{9D8B030D-6E8A-4147-A177-3AD203B41FA5}">
                      <a16:colId xmlns="" xmlns:a16="http://schemas.microsoft.com/office/drawing/2014/main" val="118293915"/>
                    </a:ext>
                  </a:extLst>
                </a:gridCol>
                <a:gridCol w="1497246">
                  <a:extLst>
                    <a:ext uri="{9D8B030D-6E8A-4147-A177-3AD203B41FA5}">
                      <a16:colId xmlns="" xmlns:a16="http://schemas.microsoft.com/office/drawing/2014/main" val="2230829602"/>
                    </a:ext>
                  </a:extLst>
                </a:gridCol>
                <a:gridCol w="1558211">
                  <a:extLst>
                    <a:ext uri="{9D8B030D-6E8A-4147-A177-3AD203B41FA5}">
                      <a16:colId xmlns="" xmlns:a16="http://schemas.microsoft.com/office/drawing/2014/main" val="2081940444"/>
                    </a:ext>
                  </a:extLst>
                </a:gridCol>
                <a:gridCol w="1527729">
                  <a:extLst>
                    <a:ext uri="{9D8B030D-6E8A-4147-A177-3AD203B41FA5}">
                      <a16:colId xmlns="" xmlns:a16="http://schemas.microsoft.com/office/drawing/2014/main" val="3077188642"/>
                    </a:ext>
                  </a:extLst>
                </a:gridCol>
                <a:gridCol w="1527728">
                  <a:extLst>
                    <a:ext uri="{9D8B030D-6E8A-4147-A177-3AD203B41FA5}">
                      <a16:colId xmlns="" xmlns:a16="http://schemas.microsoft.com/office/drawing/2014/main" val="3677799767"/>
                    </a:ext>
                  </a:extLst>
                </a:gridCol>
              </a:tblGrid>
              <a:tr h="346936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800" dirty="0"/>
                        <a:t>TRIAGE PEDIATRICO DELL’INGESTIONE DA CORPO ESTRANEO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040468"/>
                  </a:ext>
                </a:extLst>
              </a:tr>
              <a:tr h="37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CODICE TRIAGE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2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996565"/>
                  </a:ext>
                </a:extLst>
              </a:tr>
              <a:tr h="37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Parametri vitali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 da codice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 da codice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 da codice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 da codice 4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 da codice 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040016"/>
                  </a:ext>
                </a:extLst>
              </a:tr>
              <a:tr h="104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Natura del corpo estraneo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Corpo estraneo vulnerante </a:t>
                      </a:r>
                      <a:endParaRPr lang="it-IT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Contenitori tossici: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disk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batteries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magneti..</a:t>
                      </a:r>
                    </a:p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Corpo estraneo innocuo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Corpo estraneo innocuo con forma smussa e dimensioni &lt; 2 cm: generalmente non problemi di progressione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Non previsto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868792"/>
                  </a:ext>
                </a:extLst>
              </a:tr>
              <a:tr h="1358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Segni e sintomi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Cianosi, dispnea, </a:t>
                      </a:r>
                      <a:r>
                        <a:rPr lang="it-IT" sz="1100" dirty="0">
                          <a:solidFill>
                            <a:srgbClr val="FF0000"/>
                          </a:solidFill>
                        </a:rPr>
                        <a:t>scialorrea</a:t>
                      </a:r>
                      <a:r>
                        <a:rPr lang="it-IT" sz="1100" dirty="0"/>
                        <a:t>, emorragia digestiva, vomito ematico incoercibile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Stridore, raucedine, disfagia, conati di vomito, « ingombro sternale», enfisema sottocutaneo del collo (crepitii e/o iperemia della regione del collo).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Difficoltà alla deglutizione (rifiuto di alimentarsi), rigurgiti.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Sintomi associati assenti.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6875125"/>
                  </a:ext>
                </a:extLst>
              </a:tr>
              <a:tr h="563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Valutazione score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AVPU: P/U</a:t>
                      </a:r>
                    </a:p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A/V</a:t>
                      </a:r>
                    </a:p>
                    <a:p>
                      <a:r>
                        <a:rPr lang="it-IT" sz="1100" dirty="0"/>
                        <a:t>FLACC/VAS: 8-10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FLACC/VAS: 4-7</a:t>
                      </a:r>
                    </a:p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FLACC/VAS: 3-1</a:t>
                      </a:r>
                    </a:p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565292"/>
                  </a:ext>
                </a:extLst>
              </a:tr>
              <a:tr h="37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PROCEDURE DI TRIAGE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2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8553921"/>
                  </a:ext>
                </a:extLst>
              </a:tr>
              <a:tr h="563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Attivazione consulenza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Superati i 60 minuti di attesa. Secondo protocollo locale.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206432"/>
                  </a:ext>
                </a:extLst>
              </a:tr>
              <a:tr h="37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Terapia del dolore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100" dirty="0"/>
                        <a:t> Secondo protocollo locale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00579"/>
                  </a:ext>
                </a:extLst>
              </a:tr>
              <a:tr h="881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Rivalutazione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Osservazione diretta o </a:t>
                      </a:r>
                      <a:r>
                        <a:rPr lang="it-IT" sz="1100" dirty="0" err="1"/>
                        <a:t>videomediata</a:t>
                      </a:r>
                      <a:r>
                        <a:rPr lang="it-IT" sz="1100" dirty="0"/>
                        <a:t> con monitoraggio costante delle condizioni cliniche.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100" dirty="0"/>
                        <a:t>Ripetizione di parte o tutte le fasi di valutazione su decisione del triagista, a richiesta del paziente, una volta trascorso il tempo di attesa massimo raccomandato.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682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3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35595" y="83671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CODICE DI ATTRIBUZIONE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35595" y="2638274"/>
            <a:ext cx="7452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it-IT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Vista la presenza di  un corpo estraneo tossico per l’organismo, presenza di scialorrea, andrà assegnato un codice 1</a:t>
            </a:r>
            <a:r>
              <a:rPr lang="it-IT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it-IT" sz="2800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7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21262"/>
            <a:ext cx="61926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33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83591" y="548787"/>
            <a:ext cx="7776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anose="030F0702030302020204" pitchFamily="66" charset="0"/>
              </a:rPr>
              <a:t>INGESTIONE DI CORPO ESTRANEO: </a:t>
            </a:r>
          </a:p>
          <a:p>
            <a:pPr algn="ctr"/>
            <a:r>
              <a:rPr lang="it-IT" sz="4000" dirty="0" smtClean="0">
                <a:latin typeface="Comic Sans MS" panose="030F0702030302020204" pitchFamily="66" charset="0"/>
              </a:rPr>
              <a:t>CASO CLINICO 2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602432"/>
            <a:ext cx="7632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Bambino di 4 anni.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Anamnesi patologica remota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nessuna patologia degna di nota, un ricovero precedente per bronchite asmatica (paziente in terapia con </a:t>
            </a:r>
            <a:r>
              <a:rPr lang="it-IT" sz="200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Broncovaleas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e </a:t>
            </a:r>
            <a:r>
              <a:rPr lang="it-IT" sz="2000" dirty="0" err="1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Bentelan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). Nega allergie a farmaci.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Anamnesi patologica prossima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giunge con 118, ingestione di corpo estraneo (chiave). Riferito dolore addominale diffuso.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Esame obiettivo</a:t>
            </a: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: condizioni generali discrete, VAS 9.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    P.A. 95/61, FC 122, FR 23, Spo2 99% in aria ambiente. </a:t>
            </a:r>
          </a:p>
        </p:txBody>
      </p:sp>
    </p:spTree>
    <p:extLst>
      <p:ext uri="{BB962C8B-B14F-4D97-AF65-F5344CB8AC3E}">
        <p14:creationId xmlns:p14="http://schemas.microsoft.com/office/powerpoint/2010/main" val="317390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graphicFrame>
        <p:nvGraphicFramePr>
          <p:cNvPr id="6" name="Segnaposto contenuto 4">
            <a:extLst>
              <a:ext uri="{FF2B5EF4-FFF2-40B4-BE49-F238E27FC236}">
                <a16:creationId xmlns="" xmlns:a16="http://schemas.microsoft.com/office/drawing/2014/main" id="{E82F63E1-52FA-4559-9515-3B014B0EB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97162"/>
              </p:ext>
            </p:extLst>
          </p:nvPr>
        </p:nvGraphicFramePr>
        <p:xfrm>
          <a:off x="0" y="480111"/>
          <a:ext cx="9144001" cy="6377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546">
                  <a:extLst>
                    <a:ext uri="{9D8B030D-6E8A-4147-A177-3AD203B41FA5}">
                      <a16:colId xmlns="" xmlns:a16="http://schemas.microsoft.com/office/drawing/2014/main" val="899680093"/>
                    </a:ext>
                  </a:extLst>
                </a:gridCol>
                <a:gridCol w="1523541">
                  <a:extLst>
                    <a:ext uri="{9D8B030D-6E8A-4147-A177-3AD203B41FA5}">
                      <a16:colId xmlns="" xmlns:a16="http://schemas.microsoft.com/office/drawing/2014/main" val="118293915"/>
                    </a:ext>
                  </a:extLst>
                </a:gridCol>
                <a:gridCol w="1497246">
                  <a:extLst>
                    <a:ext uri="{9D8B030D-6E8A-4147-A177-3AD203B41FA5}">
                      <a16:colId xmlns="" xmlns:a16="http://schemas.microsoft.com/office/drawing/2014/main" val="2230829602"/>
                    </a:ext>
                  </a:extLst>
                </a:gridCol>
                <a:gridCol w="1558211">
                  <a:extLst>
                    <a:ext uri="{9D8B030D-6E8A-4147-A177-3AD203B41FA5}">
                      <a16:colId xmlns="" xmlns:a16="http://schemas.microsoft.com/office/drawing/2014/main" val="2081940444"/>
                    </a:ext>
                  </a:extLst>
                </a:gridCol>
                <a:gridCol w="1527729">
                  <a:extLst>
                    <a:ext uri="{9D8B030D-6E8A-4147-A177-3AD203B41FA5}">
                      <a16:colId xmlns="" xmlns:a16="http://schemas.microsoft.com/office/drawing/2014/main" val="3077188642"/>
                    </a:ext>
                  </a:extLst>
                </a:gridCol>
                <a:gridCol w="1527728">
                  <a:extLst>
                    <a:ext uri="{9D8B030D-6E8A-4147-A177-3AD203B41FA5}">
                      <a16:colId xmlns="" xmlns:a16="http://schemas.microsoft.com/office/drawing/2014/main" val="3677799767"/>
                    </a:ext>
                  </a:extLst>
                </a:gridCol>
              </a:tblGrid>
              <a:tr h="355505">
                <a:tc gridSpan="6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TRIAGE PEDIATRICO DELL’INGESTIONE DA CORPO ESTRANEO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040468"/>
                  </a:ext>
                </a:extLst>
              </a:tr>
              <a:tr h="31639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CODICE TRIAGE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996565"/>
                  </a:ext>
                </a:extLst>
              </a:tr>
              <a:tr h="316391">
                <a:tc>
                  <a:txBody>
                    <a:bodyPr/>
                    <a:lstStyle/>
                    <a:p>
                      <a:r>
                        <a:rPr lang="it-IT" sz="1100" dirty="0"/>
                        <a:t>Parametri vitali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4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040016"/>
                  </a:ext>
                </a:extLst>
              </a:tr>
              <a:tr h="1066515">
                <a:tc>
                  <a:txBody>
                    <a:bodyPr/>
                    <a:lstStyle/>
                    <a:p>
                      <a:r>
                        <a:rPr lang="it-IT" sz="1100" dirty="0"/>
                        <a:t>Natura del corpo estraneo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Contenitori tossici: disk </a:t>
                      </a:r>
                      <a:r>
                        <a:rPr lang="it-IT" sz="1100" dirty="0" err="1"/>
                        <a:t>batteries</a:t>
                      </a:r>
                      <a:r>
                        <a:rPr lang="it-IT" sz="1100" dirty="0"/>
                        <a:t>, magneti..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rgbClr val="FF0000"/>
                          </a:solidFill>
                        </a:rPr>
                        <a:t>Corpo estraneo vulnerante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Corpo estraneo innocuo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Corpo estraneo innocuo con forma smussa e dimensioni &lt; 2 cm: generalmente non problemi di progressione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Non previsto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7868792"/>
                  </a:ext>
                </a:extLst>
              </a:tr>
              <a:tr h="1392395">
                <a:tc>
                  <a:txBody>
                    <a:bodyPr/>
                    <a:lstStyle/>
                    <a:p>
                      <a:r>
                        <a:rPr lang="it-IT" sz="1100" dirty="0"/>
                        <a:t>Segni e sintomi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Cianosi, dispnea, scialorrea, emorragia digestiva, vomito ematico incoercibile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Stridore, raucedine, 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disfagia, conati di vomito</a:t>
                      </a:r>
                      <a:r>
                        <a:rPr lang="it-IT" sz="11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it-IT" sz="1100" dirty="0"/>
                        <a:t> « ingombro sternale», enfisema sottocutaneo del collo (crepitii e/o iperemia della regione del collo).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Difficoltà alla deglutizione (rifiuto di alimentarsi), rigurgiti.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Sintomi associati assenti.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875125"/>
                  </a:ext>
                </a:extLst>
              </a:tr>
              <a:tr h="577696">
                <a:tc>
                  <a:txBody>
                    <a:bodyPr/>
                    <a:lstStyle/>
                    <a:p>
                      <a:r>
                        <a:rPr lang="it-IT" sz="1100" dirty="0"/>
                        <a:t>Valutazione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AVPU: P/U</a:t>
                      </a:r>
                    </a:p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A/V</a:t>
                      </a:r>
                    </a:p>
                    <a:p>
                      <a:r>
                        <a:rPr lang="it-IT" sz="1100" dirty="0"/>
                        <a:t>FLACC/</a:t>
                      </a:r>
                      <a:r>
                        <a:rPr lang="it-IT" sz="1100" dirty="0">
                          <a:solidFill>
                            <a:srgbClr val="FF0000"/>
                          </a:solidFill>
                        </a:rPr>
                        <a:t>VAS: 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FLACC/VAS: 4-7</a:t>
                      </a:r>
                    </a:p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FLACC/VAS: 3-1</a:t>
                      </a:r>
                    </a:p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6565292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PROCEDURE DI TRIAGE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8553921"/>
                  </a:ext>
                </a:extLst>
              </a:tr>
              <a:tr h="577696">
                <a:tc>
                  <a:txBody>
                    <a:bodyPr/>
                    <a:lstStyle/>
                    <a:p>
                      <a:r>
                        <a:rPr lang="it-IT" sz="1100" dirty="0"/>
                        <a:t>Attivazione consulenza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Superati i 60 minuti di attesa. Secondo protocollo locale.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206432"/>
                  </a:ext>
                </a:extLst>
              </a:tr>
              <a:tr h="316391">
                <a:tc>
                  <a:txBody>
                    <a:bodyPr/>
                    <a:lstStyle/>
                    <a:p>
                      <a:r>
                        <a:rPr lang="it-IT" sz="1100" dirty="0"/>
                        <a:t>Terapia del dolore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 Secondo protocollo locale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500579"/>
                  </a:ext>
                </a:extLst>
              </a:tr>
              <a:tr h="903575">
                <a:tc>
                  <a:txBody>
                    <a:bodyPr/>
                    <a:lstStyle/>
                    <a:p>
                      <a:r>
                        <a:rPr lang="it-IT" sz="1100" dirty="0"/>
                        <a:t>Rivalutazione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Osservazione diretta o </a:t>
                      </a:r>
                      <a:r>
                        <a:rPr lang="it-IT" sz="1100" dirty="0" err="1"/>
                        <a:t>videomediata</a:t>
                      </a:r>
                      <a:r>
                        <a:rPr lang="it-IT" sz="1100" dirty="0"/>
                        <a:t> con monitoraggio costante delle condizioni cliniche.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100" dirty="0"/>
                        <a:t>Ripetizione di parte o tutte le fasi di valutazione su decisione del triagista, a richiesta del paziente, una volta trascorso il tempo di attesa massimo raccomandato.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82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7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23527" y="724374"/>
            <a:ext cx="8496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Comic Sans MS" panose="030F0702030302020204" pitchFamily="66" charset="0"/>
              </a:rPr>
              <a:t>CODICE DI ATTRIBUZIONE</a:t>
            </a:r>
            <a:endParaRPr lang="it-IT" sz="44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6" y="263827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  Vista </a:t>
            </a:r>
            <a:r>
              <a:rPr lang="it-IT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la presenza di </a:t>
            </a:r>
            <a:r>
              <a:rPr lang="it-IT" sz="280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corpo </a:t>
            </a:r>
            <a:r>
              <a:rPr lang="it-IT" sz="280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estraneo vulnerante</a:t>
            </a:r>
            <a:r>
              <a:rPr lang="it-IT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, un dolore intenso con VAS pari a 9, si assegna un codice </a:t>
            </a:r>
            <a:r>
              <a:rPr lang="it-IT" sz="2800" b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it-IT" sz="28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26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755217"/>
            <a:ext cx="64807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15615" y="105337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Comic Sans MS" panose="030F0702030302020204" pitchFamily="66" charset="0"/>
              </a:rPr>
              <a:t>INGESTIONE DI CORPO ESTRANEO 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2708920"/>
            <a:ext cx="777686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3200" b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Definizione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    L’ingestione di corpo estraneo </a:t>
            </a:r>
            <a:r>
              <a:rPr lang="it-IT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è il passaggio di un oggetto indesiderato nelle vie digestive (esofago, stomaco, intestino).</a:t>
            </a:r>
          </a:p>
        </p:txBody>
      </p:sp>
    </p:spTree>
    <p:extLst>
      <p:ext uri="{BB962C8B-B14F-4D97-AF65-F5344CB8AC3E}">
        <p14:creationId xmlns:p14="http://schemas.microsoft.com/office/powerpoint/2010/main" val="325487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15567" y="1124744"/>
            <a:ext cx="6912768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   In </a:t>
            </a:r>
            <a:r>
              <a:rPr lang="it-IT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alcuni casi la tipologia o la sede di stazionamento del corpo estraneo ingerito realizzano quadri clinici di sicura o potenziale gravità, tali da comportare la necessità di una sollecita rimozione del corpo estraneo stesso.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endParaRPr lang="it-IT" sz="32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94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87624" y="1484784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I corpi estranei più comuni sono rappresentati da: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Alimenti: boli carnei, grossi semi, lische di pesce..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Oggetti          innocui ( monete, palline di plastica)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   vulneranti (appuntiti o contundenti)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Contenitori tossici: disk </a:t>
            </a:r>
            <a:r>
              <a:rPr lang="it-IT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batteries</a:t>
            </a: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, magneti, oggetti contenenti piombo o sostanze stupefacenti.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2627784" y="2612571"/>
            <a:ext cx="504056" cy="96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1885877">
            <a:off x="2626039" y="2836755"/>
            <a:ext cx="518139" cy="98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99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1560" y="2204864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Valutazione sulla porta: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Sintomi associati (tosse, dispnea, dolore, scialorrea, vomito, disfagia, ematemesi,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irrequietezza, odinofagia, emottisi, enterorragia).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Aspetto globale del paziente.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A.V.P.U.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112474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Comic Sans MS" panose="030F0702030302020204" pitchFamily="66" charset="0"/>
              </a:rPr>
              <a:t>METODOLOGIA TRIAGE 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80012" y="2276872"/>
            <a:ext cx="3906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Raccolta dati: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È opportuno avere informazioni su: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 natura e dimensioni corpo estraneo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tempo e circostanza dell’ingestione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ora dell’ultimo pasto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 patologie di base</a:t>
            </a:r>
          </a:p>
        </p:txBody>
      </p:sp>
    </p:spTree>
    <p:extLst>
      <p:ext uri="{BB962C8B-B14F-4D97-AF65-F5344CB8AC3E}">
        <p14:creationId xmlns:p14="http://schemas.microsoft.com/office/powerpoint/2010/main" val="40940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71551" y="101338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METODOLOGIA TRIAGE 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2420888"/>
            <a:ext cx="792088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it-IT" sz="24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Raccolta parametri vitali: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Rilevare: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Frequenza respiratoria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Frequenza cardiaca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Pressione arteriosa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Saturazione di ossigeno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anose="030F0702030302020204" pitchFamily="66" charset="0"/>
                <a:cs typeface="Times New Roman" pitchFamily="18" charset="0"/>
              </a:rPr>
              <a:t>Scala del dolore (FLACC, VAS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endParaRPr lang="it-IT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7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47664" y="105273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DECISIONE DI TRIAGE:</a:t>
            </a:r>
            <a:br>
              <a:rPr lang="it-IT" sz="3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</a:br>
            <a:r>
              <a:rPr lang="it-IT" sz="3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ATTRIBUZIONE </a:t>
            </a:r>
            <a:r>
              <a:rPr lang="it-IT" sz="3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CODICE</a:t>
            </a:r>
          </a:p>
          <a:p>
            <a:r>
              <a:rPr lang="it-IT" sz="3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NUMERICO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7563" y="37890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L’</a:t>
            </a:r>
            <a:r>
              <a:rPr lang="it-IT" sz="2400" b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URGENZA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è dettata dalla presenza di complicanze maggiori quali perforazione, aspirazione, occlusione. </a:t>
            </a:r>
            <a:endParaRPr lang="it-IT" sz="32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64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graphicFrame>
        <p:nvGraphicFramePr>
          <p:cNvPr id="6" name="Segnaposto contenuto 4">
            <a:extLst>
              <a:ext uri="{FF2B5EF4-FFF2-40B4-BE49-F238E27FC236}">
                <a16:creationId xmlns="" xmlns:a16="http://schemas.microsoft.com/office/drawing/2014/main" id="{E82F63E1-52FA-4559-9515-3B014B0EB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720638"/>
              </p:ext>
            </p:extLst>
          </p:nvPr>
        </p:nvGraphicFramePr>
        <p:xfrm>
          <a:off x="0" y="721263"/>
          <a:ext cx="9144002" cy="631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545">
                  <a:extLst>
                    <a:ext uri="{9D8B030D-6E8A-4147-A177-3AD203B41FA5}">
                      <a16:colId xmlns="" xmlns:a16="http://schemas.microsoft.com/office/drawing/2014/main" val="899680093"/>
                    </a:ext>
                  </a:extLst>
                </a:gridCol>
                <a:gridCol w="1523541">
                  <a:extLst>
                    <a:ext uri="{9D8B030D-6E8A-4147-A177-3AD203B41FA5}">
                      <a16:colId xmlns="" xmlns:a16="http://schemas.microsoft.com/office/drawing/2014/main" val="118293915"/>
                    </a:ext>
                  </a:extLst>
                </a:gridCol>
                <a:gridCol w="1497246">
                  <a:extLst>
                    <a:ext uri="{9D8B030D-6E8A-4147-A177-3AD203B41FA5}">
                      <a16:colId xmlns="" xmlns:a16="http://schemas.microsoft.com/office/drawing/2014/main" val="2230829602"/>
                    </a:ext>
                  </a:extLst>
                </a:gridCol>
                <a:gridCol w="1558211">
                  <a:extLst>
                    <a:ext uri="{9D8B030D-6E8A-4147-A177-3AD203B41FA5}">
                      <a16:colId xmlns="" xmlns:a16="http://schemas.microsoft.com/office/drawing/2014/main" val="2081940444"/>
                    </a:ext>
                  </a:extLst>
                </a:gridCol>
                <a:gridCol w="1527730">
                  <a:extLst>
                    <a:ext uri="{9D8B030D-6E8A-4147-A177-3AD203B41FA5}">
                      <a16:colId xmlns="" xmlns:a16="http://schemas.microsoft.com/office/drawing/2014/main" val="3077188642"/>
                    </a:ext>
                  </a:extLst>
                </a:gridCol>
                <a:gridCol w="1527729">
                  <a:extLst>
                    <a:ext uri="{9D8B030D-6E8A-4147-A177-3AD203B41FA5}">
                      <a16:colId xmlns="" xmlns:a16="http://schemas.microsoft.com/office/drawing/2014/main" val="3677799767"/>
                    </a:ext>
                  </a:extLst>
                </a:gridCol>
              </a:tblGrid>
              <a:tr h="665975">
                <a:tc gridSpan="6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TRIAGE PEDIATRICO DELL’INGESTIONE DA CORPO ESTRANEO</a:t>
                      </a:r>
                      <a:endParaRPr lang="it-IT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1040468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CODICE TRIAGE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                      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728996565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r>
                        <a:rPr lang="it-IT" sz="1100" dirty="0"/>
                        <a:t>Parametri vitali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4     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da codice 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0040016"/>
                  </a:ext>
                </a:extLst>
              </a:tr>
              <a:tr h="1117727">
                <a:tc>
                  <a:txBody>
                    <a:bodyPr/>
                    <a:lstStyle/>
                    <a:p>
                      <a:r>
                        <a:rPr lang="it-IT" sz="1100" dirty="0"/>
                        <a:t>Natura del corpo estraneo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Corpo estraneo vulnerante </a:t>
                      </a:r>
                      <a:endParaRPr lang="it-IT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Contenitori tossici: disk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batteries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magneti..</a:t>
                      </a:r>
                    </a:p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Corpo estraneo innocuo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Corpo estraneo innocuo con forma smussa e dimensioni &lt; 2 cm: generalmente non problemi di progressione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Non previsto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37868792"/>
                  </a:ext>
                </a:extLst>
              </a:tr>
              <a:tr h="1292784">
                <a:tc>
                  <a:txBody>
                    <a:bodyPr/>
                    <a:lstStyle/>
                    <a:p>
                      <a:r>
                        <a:rPr lang="it-IT" sz="1100" dirty="0"/>
                        <a:t>Segni e sintomi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Cianosi, dispnea, scialorrea, emorragia digestiva, vomito ematico incoercibile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Stridore, raucedine, disfagia, conati di vomito, « ingombro sternale», enfisema sottocutaneo del collo (crepitii e/o iperemia della regione del collo).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Difficoltà alla deglutizione (rifiuto di alimentarsi), rigurgiti.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Sintomi associati assenti.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26875125"/>
                  </a:ext>
                </a:extLst>
              </a:tr>
              <a:tr h="605435">
                <a:tc>
                  <a:txBody>
                    <a:bodyPr/>
                    <a:lstStyle/>
                    <a:p>
                      <a:r>
                        <a:rPr lang="it-IT" sz="1100" dirty="0"/>
                        <a:t>Valutazione score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AVPU: P/U</a:t>
                      </a:r>
                    </a:p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A/V</a:t>
                      </a:r>
                    </a:p>
                    <a:p>
                      <a:r>
                        <a:rPr lang="it-IT" sz="1100" dirty="0"/>
                        <a:t>FLACC/VAS: 8-10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FLACC/VAS: 4-7</a:t>
                      </a:r>
                    </a:p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AVPU: 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FLACC/VAS: 3-1</a:t>
                      </a:r>
                    </a:p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956565292"/>
                  </a:ext>
                </a:extLst>
              </a:tr>
              <a:tr h="28502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PROCEDURE DI TRIAGE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                      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48553921"/>
                  </a:ext>
                </a:extLst>
              </a:tr>
              <a:tr h="605435">
                <a:tc>
                  <a:txBody>
                    <a:bodyPr/>
                    <a:lstStyle/>
                    <a:p>
                      <a:r>
                        <a:rPr lang="it-IT" sz="1100" dirty="0"/>
                        <a:t>Attivazione consulenza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Superati i 60 minuti di attesa. Secondo protocollo locale.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82206432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r>
                        <a:rPr lang="it-IT" sz="1100" dirty="0"/>
                        <a:t>Terapia del dolore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 Secondo protocollo locale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60500579"/>
                  </a:ext>
                </a:extLst>
              </a:tr>
              <a:tr h="946963">
                <a:tc>
                  <a:txBody>
                    <a:bodyPr/>
                    <a:lstStyle/>
                    <a:p>
                      <a:r>
                        <a:rPr lang="it-IT" sz="1100" dirty="0"/>
                        <a:t>Rivalutazione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Osservazione diretta o </a:t>
                      </a:r>
                      <a:r>
                        <a:rPr lang="it-IT" sz="1100" dirty="0" err="1"/>
                        <a:t>videomediata</a:t>
                      </a:r>
                      <a:r>
                        <a:rPr lang="it-IT" sz="1100" dirty="0"/>
                        <a:t> con monitoraggio costante delle condizioni cliniche. </a:t>
                      </a: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r>
                        <a:rPr lang="it-IT" sz="1100" dirty="0"/>
                        <a:t>Ripetizione di parte o tutte le fasi di valutazione su decisione del triagista, a richiesta del paziente, una volta trascorso il tempo di attesa massimo raccomandato.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4682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5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9144001" cy="9177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35" y="1872"/>
            <a:ext cx="1115665" cy="7193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39752" y="242088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Comic Sans MS" panose="030F0702030302020204" pitchFamily="66" charset="0"/>
              </a:rPr>
              <a:t>CASI CLINICI</a:t>
            </a:r>
            <a:endParaRPr lang="it-IT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34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1110</Words>
  <Application>Microsoft Office PowerPoint</Application>
  <PresentationFormat>Presentazione su schermo (4:3)</PresentationFormat>
  <Paragraphs>194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Renato Botti</dc:creator>
  <cp:lastModifiedBy>Schiopu Andreea Cristina</cp:lastModifiedBy>
  <cp:revision>119</cp:revision>
  <cp:lastPrinted>2018-09-18T16:47:06Z</cp:lastPrinted>
  <dcterms:created xsi:type="dcterms:W3CDTF">2018-09-13T09:54:54Z</dcterms:created>
  <dcterms:modified xsi:type="dcterms:W3CDTF">2020-07-28T09:47:57Z</dcterms:modified>
</cp:coreProperties>
</file>