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9" r:id="rId2"/>
    <p:sldId id="304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o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2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8C9F4A-9626-4B66-AB91-B08017AA5340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C9517F-88C8-4545-8BC2-A4C3210733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913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7971-5DCA-4F09-B467-4405744470BC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00B4-81F3-40DB-9343-F8F88CC0A6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9208-6007-43CA-B53D-309DA5A0EA45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E4C-AD39-4B33-9479-834DAABD32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754B1-C967-4897-A5B8-AC373C39249A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F21C6-ED1B-463F-AE4E-90608F824A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C8E9-3F5B-4617-BC8D-74098BB3EB09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DA55-DA79-4681-9640-9229E17BA3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268A-E17D-42C0-B6F9-048605C9BD74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BE15-4918-4C10-B3E0-B5621023E6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3B16-204A-486C-8698-B2E59948972E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0C33-7D0F-4C61-A084-54CD5E60F3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7DEE-4C44-4789-BA31-2823DFE5C104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A967-D03E-4AE4-B07A-A79CE1D068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A633-33A5-4312-871D-C89A6EE9BCAD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F041-91B4-41C3-A3A5-6F160795B9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8BB1-6365-4238-B9C9-BAF8AEDDCCD2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4844F-A390-43D3-9D9A-EDC5597C4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42E5-A51D-4011-86C8-90F23FB6A63A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ACDA-62E1-4F7F-8171-75782A0357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AADC-67D7-4635-BFD9-DA63E05E84A5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C5DC-2389-4611-A891-DD7239C0DB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B00C29-3944-4A3E-96F2-880221E9958D}" type="datetimeFigureOut">
              <a:rPr lang="it-IT"/>
              <a:pPr>
                <a:defRPr/>
              </a:pPr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FF835-746F-41AE-B929-9C2158B781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sp>
        <p:nvSpPr>
          <p:cNvPr id="3" name="Titolo 1"/>
          <p:cNvSpPr txBox="1">
            <a:spLocks/>
          </p:cNvSpPr>
          <p:nvPr/>
        </p:nvSpPr>
        <p:spPr>
          <a:xfrm>
            <a:off x="687507" y="260648"/>
            <a:ext cx="7916941" cy="5544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5076056" y="5196242"/>
            <a:ext cx="460851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Francesca Spada</a:t>
            </a:r>
            <a:endParaRPr lang="it-IT" sz="1400" b="1" dirty="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B5408E6-BA67-4D77-A017-78498688B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425302"/>
            <a:ext cx="4917194" cy="266429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521292" y="3072006"/>
            <a:ext cx="44213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</a:rPr>
              <a:t>SCHEDA PROBLEMA PRINCIPALE:</a:t>
            </a:r>
            <a:br>
              <a:rPr lang="it-IT" sz="3200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</a:rPr>
            </a:br>
            <a:r>
              <a:rPr lang="it-IT" sz="3200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</a:rPr>
              <a:t> SINCOPE</a:t>
            </a:r>
            <a:endParaRPr lang="it-IT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1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627784" y="2492896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CASI CLINICI</a:t>
            </a:r>
            <a:endParaRPr lang="it-IT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971599" y="1052736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Comic Sans MS" panose="030F0702030302020204" pitchFamily="66" charset="0"/>
              </a:rPr>
              <a:t>SINCOPE: CASO CLINICO 1</a:t>
            </a:r>
            <a:endParaRPr lang="it-IT" sz="40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76982" y="2093691"/>
            <a:ext cx="76865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Ragazza di 16 anni.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Anamnesi patologica remota: 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precedenti ospedalizzazioni per diversi tentativi di suicidio. Ragazza seguita presso il territorio.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Anamnesi patologica prossima: 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Ingestione di sostanze di abuso. Sincope preceduta da malessere, dolore toracico, da seduta.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Esame obiettivo: 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Condizioni generali discrete, VAS&gt;4,        AVPU: V.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P.A. 96/48, FC 122, FR 26, Spo2 97% in aa. </a:t>
            </a:r>
          </a:p>
        </p:txBody>
      </p:sp>
    </p:spTree>
    <p:extLst>
      <p:ext uri="{BB962C8B-B14F-4D97-AF65-F5344CB8AC3E}">
        <p14:creationId xmlns:p14="http://schemas.microsoft.com/office/powerpoint/2010/main" val="203923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1" y="0"/>
            <a:ext cx="9144002" cy="618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7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49263" y="971290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CODICE DI ATTRIBUZIONE</a:t>
            </a:r>
            <a:endParaRPr lang="it-IT" sz="44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2996952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Data la presenza di </a:t>
            </a:r>
            <a:r>
              <a:rPr lang="it-IT" sz="24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dolore toracico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, con </a:t>
            </a:r>
            <a:r>
              <a:rPr lang="it-IT" sz="24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VAS &gt; 4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, </a:t>
            </a:r>
            <a:r>
              <a:rPr lang="it-IT" sz="24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AVPU: V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e la sicurezza di un </a:t>
            </a:r>
            <a:r>
              <a:rPr lang="it-IT" sz="24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abuso di sostanze stupefacenti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, verrà assegnato un codice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335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31539" y="576064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                 SINCOPE: </a:t>
            </a:r>
          </a:p>
          <a:p>
            <a:pPr algn="ctr"/>
            <a:r>
              <a:rPr lang="it-IT" sz="4400" dirty="0" smtClean="0">
                <a:latin typeface="Comic Sans MS" panose="030F0702030302020204" pitchFamily="66" charset="0"/>
              </a:rPr>
              <a:t>CASO CLINICO 2</a:t>
            </a:r>
            <a:endParaRPr lang="it-IT" sz="44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273288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Bambina di 6 anni.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Anamnesi patologica remota: 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non precedenti ospedalizzazioni, non assume farmaci, nega allergie.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Anamnesi patologica prossima: 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Riferita perdita di coscienza di pochi secondi preceduta da nausea, vertigini e offuscamento del visus.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Esame obiettivo: 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Condizioni generali buone, vigile e reattiva.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P.A. 112/63, FC 101, FR 22, AVPU: A, VAS 4, Spo2 99% in aa. </a:t>
            </a:r>
          </a:p>
        </p:txBody>
      </p:sp>
    </p:spTree>
    <p:extLst>
      <p:ext uri="{BB962C8B-B14F-4D97-AF65-F5344CB8AC3E}">
        <p14:creationId xmlns:p14="http://schemas.microsoft.com/office/powerpoint/2010/main" val="3173908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872"/>
            <a:ext cx="9144002" cy="618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76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1196752"/>
            <a:ext cx="82447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CODICE DI ATTRIBUZIONE</a:t>
            </a:r>
            <a:endParaRPr lang="it-IT" sz="44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1560" y="306896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   Data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la presenza di </a:t>
            </a:r>
            <a:r>
              <a:rPr lang="it-IT" sz="24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sintomi prodromici,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una bambina vigile e reattiva, con valutazione </a:t>
            </a:r>
            <a:r>
              <a:rPr lang="it-IT" sz="2400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AVPU: A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, si assegnerà un codice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3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  <a:endParaRPr lang="it-IT" sz="2400" u="sng" dirty="0">
              <a:solidFill>
                <a:prstClr val="black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26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059832" y="1052736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latin typeface="Comic Sans MS" panose="030F0702030302020204" pitchFamily="66" charset="0"/>
              </a:rPr>
              <a:t>SINCOPE</a:t>
            </a:r>
            <a:endParaRPr lang="it-IT" sz="4800" dirty="0">
              <a:latin typeface="Comic Sans MS" panose="030F0702030302020204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99592" y="2636912"/>
            <a:ext cx="7560840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i="1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Definizione: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    La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sincope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è definita come una forma di perdita 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di coscienza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transitoria con o senza prodromi, improvvisa, spontanea, di breve durata, con ripresa spontanea e completa della coscienza.</a:t>
            </a:r>
            <a:endParaRPr lang="it-IT" sz="2400" b="1" i="1" u="sng" dirty="0">
              <a:solidFill>
                <a:prstClr val="black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7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043608" y="1844824"/>
            <a:ext cx="72007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</a:pPr>
            <a:r>
              <a:rPr lang="it-IT" sz="32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In alcuni soggetti può essere preceduta da prodromi con sintomi aspecifici quali scotomi, nausea, sudorazione, debolezza muscolare, offuscamento del visus. </a:t>
            </a:r>
          </a:p>
        </p:txBody>
      </p:sp>
    </p:spTree>
    <p:extLst>
      <p:ext uri="{BB962C8B-B14F-4D97-AF65-F5344CB8AC3E}">
        <p14:creationId xmlns:p14="http://schemas.microsoft.com/office/powerpoint/2010/main" val="250794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755576" y="1340768"/>
            <a:ext cx="7920880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La sincope può essere dovuta a cause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: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</a:pPr>
            <a:endParaRPr lang="it-IT" sz="2400" dirty="0">
              <a:solidFill>
                <a:prstClr val="black"/>
              </a:solidFill>
              <a:latin typeface="Comic Sans MS" panose="030F0702030302020204" pitchFamily="66" charset="0"/>
              <a:cs typeface="Times New Roman" pitchFamily="18" charset="0"/>
              <a:sym typeface="Wingdings" pitchFamily="2" charset="2"/>
            </a:endParaRP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it-IT" sz="2400" i="1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Cardiache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(talvolta potenzialmente fatali come </a:t>
            </a:r>
            <a:r>
              <a:rPr lang="it-IT" sz="2400" dirty="0" err="1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valvulopatie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, dissecazione aortica, malattie del pericardio, embolia polmonare, anomalie coronariche congenite e acquisite, aritmie)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it-IT" sz="2400" i="1" u="sng" dirty="0" err="1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Extracardiache</a:t>
            </a:r>
            <a:r>
              <a:rPr lang="it-IT" sz="2400" i="1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 La maggior parte degli episodi nella popolazione pediatrica sono da riferire a una reazione </a:t>
            </a:r>
            <a:r>
              <a:rPr lang="it-IT" sz="2400" dirty="0" err="1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vasovagale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  <a:sym typeface="Wingdings" pitchFamily="2" charset="2"/>
              </a:rPr>
              <a:t> usualmente benigna.</a:t>
            </a:r>
            <a:endParaRPr lang="it-IT" sz="2400" i="1" u="sng" dirty="0">
              <a:solidFill>
                <a:prstClr val="black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9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872768" y="764704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METODOLOGIA TRIAGE </a:t>
            </a:r>
            <a:endParaRPr lang="it-IT" sz="44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53319" y="2060848"/>
            <a:ext cx="76328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it-IT" sz="2000" i="1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Valutazione sulla porta: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ABCD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Aspetto globale del pz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Deambulazione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AVPU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Segni e sintomi (sonnolenza, irritabilità, stupore, segni di meningismo, ipotonia, febbre, cefalea, vomito, diarrea, pallore, </a:t>
            </a:r>
            <a:r>
              <a:rPr lang="it-IT" sz="2000" dirty="0" err="1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distress</a:t>
            </a:r>
            <a:r>
              <a:rPr lang="it-IT" sz="20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, sudorazione profusa, disidratazione, amnesie)</a:t>
            </a:r>
            <a:endParaRPr lang="it-IT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1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827584" y="721262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METODOLOGIA TRIAGE</a:t>
            </a:r>
            <a:endParaRPr lang="it-IT" sz="44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93791" y="1748047"/>
            <a:ext cx="78305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it-IT" i="1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Raccolta dati: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Perdita di coscienza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Presenza di sintomi prodromici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Durata e modalità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Traumi secondari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Convulsioni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Eventuali episodi pregressi di perdita di coscienza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Fattori concomitanti (dolore, spavento, stress emotivo…)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Patologie di base (cardiopatie, aritmie, epilessie, diabete, disturbi della coagulazione, trauma cranico recente)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Recente doccia gessata agli arti inferiori, interventi chirurgici.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Farmaci, sostanze di abuso</a:t>
            </a:r>
          </a:p>
        </p:txBody>
      </p:sp>
    </p:spTree>
    <p:extLst>
      <p:ext uri="{BB962C8B-B14F-4D97-AF65-F5344CB8AC3E}">
        <p14:creationId xmlns:p14="http://schemas.microsoft.com/office/powerpoint/2010/main" val="192917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791579" y="836712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omic Sans MS" panose="030F0702030302020204" pitchFamily="66" charset="0"/>
              </a:rPr>
              <a:t>METODOLOGIA TRIAGE </a:t>
            </a:r>
            <a:endParaRPr lang="it-IT" sz="4400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73006" y="1937013"/>
            <a:ext cx="8352928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i="1" u="sng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Raccolta parametri vitali: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Pressione arteriosa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Frequenza cardiaca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Frequenza respiratoria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Saturazione di ossigeno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Temperatura corporea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Refill capillare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Colorito cute</a:t>
            </a:r>
          </a:p>
        </p:txBody>
      </p:sp>
    </p:spTree>
    <p:extLst>
      <p:ext uri="{BB962C8B-B14F-4D97-AF65-F5344CB8AC3E}">
        <p14:creationId xmlns:p14="http://schemas.microsoft.com/office/powerpoint/2010/main" val="233664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21270" y="721262"/>
            <a:ext cx="8515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</a:rPr>
              <a:t>DECISIONE DI TRIAGE:</a:t>
            </a:r>
            <a:br>
              <a:rPr lang="it-IT" sz="4000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</a:rPr>
            </a:br>
            <a:r>
              <a:rPr lang="it-IT" sz="4000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</a:rPr>
              <a:t>ATTRIBUZIONE CODICE NUMERICO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60878" y="346927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L’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URGENZA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è dettata principalmente dalla presenza di parametri vitali critici e dalle cause scatenanti</a:t>
            </a:r>
          </a:p>
        </p:txBody>
      </p:sp>
    </p:spTree>
    <p:extLst>
      <p:ext uri="{BB962C8B-B14F-4D97-AF65-F5344CB8AC3E}">
        <p14:creationId xmlns:p14="http://schemas.microsoft.com/office/powerpoint/2010/main" val="355150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6512" y="1872"/>
            <a:ext cx="9144002" cy="618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34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510</Words>
  <Application>Microsoft Office PowerPoint</Application>
  <PresentationFormat>Presentazione su schermo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Renato Botti</dc:creator>
  <cp:lastModifiedBy>Paula Carlè</cp:lastModifiedBy>
  <cp:revision>113</cp:revision>
  <cp:lastPrinted>2018-09-18T16:47:06Z</cp:lastPrinted>
  <dcterms:created xsi:type="dcterms:W3CDTF">2018-09-13T09:54:54Z</dcterms:created>
  <dcterms:modified xsi:type="dcterms:W3CDTF">2021-05-21T08:06:20Z</dcterms:modified>
</cp:coreProperties>
</file>