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29" r:id="rId2"/>
    <p:sldId id="304" r:id="rId3"/>
    <p:sldId id="330" r:id="rId4"/>
    <p:sldId id="331" r:id="rId5"/>
    <p:sldId id="332" r:id="rId6"/>
    <p:sldId id="333" r:id="rId7"/>
    <p:sldId id="334" r:id="rId8"/>
    <p:sldId id="335" r:id="rId9"/>
    <p:sldId id="336" r:id="rId10"/>
    <p:sldId id="337" r:id="rId11"/>
    <p:sldId id="338" r:id="rId12"/>
    <p:sldId id="339" r:id="rId13"/>
    <p:sldId id="340" r:id="rId14"/>
    <p:sldId id="341" r:id="rId15"/>
    <p:sldId id="342" r:id="rId16"/>
    <p:sldId id="343" r:id="rId17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berto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725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48C9F4A-9626-4B66-AB91-B08017AA5340}" type="datetimeFigureOut">
              <a:rPr lang="it-IT"/>
              <a:pPr>
                <a:defRPr/>
              </a:pPr>
              <a:t>21/05/2021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DC9517F-88C8-4545-8BC2-A4C3210733D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49138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17971-5DCA-4F09-B467-4405744470BC}" type="datetimeFigureOut">
              <a:rPr lang="it-IT"/>
              <a:pPr>
                <a:defRPr/>
              </a:pPr>
              <a:t>21/05/2021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D00B4-81F3-40DB-9343-F8F88CC0A63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99208-6007-43CA-B53D-309DA5A0EA45}" type="datetimeFigureOut">
              <a:rPr lang="it-IT"/>
              <a:pPr>
                <a:defRPr/>
              </a:pPr>
              <a:t>21/05/2021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C8E4C-AD39-4B33-9479-834DAABD323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754B1-C967-4897-A5B8-AC373C39249A}" type="datetimeFigureOut">
              <a:rPr lang="it-IT"/>
              <a:pPr>
                <a:defRPr/>
              </a:pPr>
              <a:t>21/05/2021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F21C6-ED1B-463F-AE4E-90608F824AE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DC8E9-3F5B-4617-BC8D-74098BB3EB09}" type="datetimeFigureOut">
              <a:rPr lang="it-IT"/>
              <a:pPr>
                <a:defRPr/>
              </a:pPr>
              <a:t>21/05/2021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2DA55-DA79-4681-9640-9229E17BA30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B268A-E17D-42C0-B6F9-048605C9BD74}" type="datetimeFigureOut">
              <a:rPr lang="it-IT"/>
              <a:pPr>
                <a:defRPr/>
              </a:pPr>
              <a:t>21/05/2021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CBE15-4918-4C10-B3E0-B5621023E64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03B16-204A-486C-8698-B2E59948972E}" type="datetimeFigureOut">
              <a:rPr lang="it-IT"/>
              <a:pPr>
                <a:defRPr/>
              </a:pPr>
              <a:t>21/05/2021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30C33-7D0F-4C61-A084-54CD5E60F32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77DEE-4C44-4789-BA31-2823DFE5C104}" type="datetimeFigureOut">
              <a:rPr lang="it-IT"/>
              <a:pPr>
                <a:defRPr/>
              </a:pPr>
              <a:t>21/05/2021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6A967-D03E-4AE4-B07A-A79CE1D0682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AA633-33A5-4312-871D-C89A6EE9BCAD}" type="datetimeFigureOut">
              <a:rPr lang="it-IT"/>
              <a:pPr>
                <a:defRPr/>
              </a:pPr>
              <a:t>21/05/2021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9F041-91B4-41C3-A3A5-6F160795B97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58BB1-6365-4238-B9C9-BAF8AEDDCCD2}" type="datetimeFigureOut">
              <a:rPr lang="it-IT"/>
              <a:pPr>
                <a:defRPr/>
              </a:pPr>
              <a:t>21/05/2021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4844F-A390-43D3-9D9A-EDC5597C42C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B42E5-A51D-4011-86C8-90F23FB6A63A}" type="datetimeFigureOut">
              <a:rPr lang="it-IT"/>
              <a:pPr>
                <a:defRPr/>
              </a:pPr>
              <a:t>21/05/2021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1ACDA-62E1-4F7F-8171-75782A03578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4AADC-67D7-4635-BFD9-DA63E05E84A5}" type="datetimeFigureOut">
              <a:rPr lang="it-IT"/>
              <a:pPr>
                <a:defRPr/>
              </a:pPr>
              <a:t>21/05/2021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6C5DC-2389-4611-A891-DD7239C0DBF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B00C29-3944-4A3E-96F2-880221E9958D}" type="datetimeFigureOut">
              <a:rPr lang="it-IT"/>
              <a:pPr>
                <a:defRPr/>
              </a:pPr>
              <a:t>21/05/2021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5FF835-746F-41AE-B929-9C2158B7812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sp>
        <p:nvSpPr>
          <p:cNvPr id="3" name="Titolo 1"/>
          <p:cNvSpPr txBox="1">
            <a:spLocks/>
          </p:cNvSpPr>
          <p:nvPr/>
        </p:nvSpPr>
        <p:spPr>
          <a:xfrm>
            <a:off x="687507" y="260648"/>
            <a:ext cx="7916941" cy="55446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 smtClean="0"/>
          </a:p>
          <a:p>
            <a:endParaRPr lang="it-IT" sz="2800" b="1" dirty="0" smtClean="0"/>
          </a:p>
          <a:p>
            <a:endParaRPr lang="it-IT" sz="2800" b="1" dirty="0" smtClean="0"/>
          </a:p>
          <a:p>
            <a:endParaRPr lang="it-IT" sz="2800" b="1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 bwMode="auto">
          <a:xfrm>
            <a:off x="5076056" y="5196242"/>
            <a:ext cx="460851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600" b="1" dirty="0" smtClean="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Francesca Spada</a:t>
            </a:r>
            <a:endParaRPr lang="it-IT" sz="1400" b="1" dirty="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B5408E6-BA67-4D77-A017-78498688B3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425302"/>
            <a:ext cx="4917194" cy="266429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521292" y="3072006"/>
            <a:ext cx="44213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solidFill>
                  <a:prstClr val="black"/>
                </a:solidFill>
                <a:latin typeface="Comic Sans MS" panose="030F0702030302020204" pitchFamily="66" charset="0"/>
                <a:ea typeface="+mj-ea"/>
                <a:cs typeface="Times New Roman" pitchFamily="18" charset="0"/>
              </a:rPr>
              <a:t>SCHEDA PROBLEMA PRINCIPALE:</a:t>
            </a:r>
            <a:br>
              <a:rPr lang="it-IT" sz="3200" dirty="0">
                <a:solidFill>
                  <a:prstClr val="black"/>
                </a:solidFill>
                <a:latin typeface="Comic Sans MS" panose="030F0702030302020204" pitchFamily="66" charset="0"/>
                <a:ea typeface="+mj-ea"/>
                <a:cs typeface="Times New Roman" pitchFamily="18" charset="0"/>
              </a:rPr>
            </a:br>
            <a:r>
              <a:rPr lang="it-IT" sz="3200" dirty="0">
                <a:solidFill>
                  <a:prstClr val="black"/>
                </a:solidFill>
                <a:latin typeface="Comic Sans MS" panose="030F0702030302020204" pitchFamily="66" charset="0"/>
                <a:ea typeface="+mj-ea"/>
                <a:cs typeface="Times New Roman" pitchFamily="18" charset="0"/>
              </a:rPr>
              <a:t> SINCOPE</a:t>
            </a:r>
            <a:endParaRPr lang="it-IT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615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35" y="1872"/>
            <a:ext cx="1115665" cy="719390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2627784" y="2492896"/>
            <a:ext cx="6624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 smtClean="0">
                <a:latin typeface="Comic Sans MS" panose="030F0702030302020204" pitchFamily="66" charset="0"/>
              </a:rPr>
              <a:t>CASI CLINICI</a:t>
            </a:r>
            <a:endParaRPr lang="it-IT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5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35" y="1872"/>
            <a:ext cx="1115665" cy="719390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971599" y="1052736"/>
            <a:ext cx="72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latin typeface="Comic Sans MS" panose="030F0702030302020204" pitchFamily="66" charset="0"/>
              </a:rPr>
              <a:t>SINCOPE: CASO CLINICO 1</a:t>
            </a:r>
            <a:endParaRPr lang="it-IT" sz="4000" dirty="0">
              <a:latin typeface="Comic Sans MS" panose="030F0702030302020204" pitchFamily="66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876982" y="2093691"/>
            <a:ext cx="76865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2000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Ragazza di 16 anni.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2000" u="sng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Anamnesi patologica remota: </a:t>
            </a:r>
            <a:r>
              <a:rPr lang="it-IT" sz="2000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precedenti ospedalizzazioni per diversi tentativi di suicidio. Ragazza seguita presso il territorio.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2000" u="sng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Anamnesi patologica prossima: </a:t>
            </a:r>
            <a:r>
              <a:rPr lang="it-IT" sz="2000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Ingestione di sostanze di abuso. Sincope preceduta da malessere, dolore toracico, da seduta.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2000" u="sng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Esame obiettivo: </a:t>
            </a:r>
            <a:r>
              <a:rPr lang="it-IT" sz="2000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Condizioni generali discrete, VAS&gt;4,        AVPU: V.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2000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P.A. 96/48, FC 122, FR 26, Spo2 97% in aa. </a:t>
            </a:r>
          </a:p>
        </p:txBody>
      </p:sp>
    </p:spTree>
    <p:extLst>
      <p:ext uri="{BB962C8B-B14F-4D97-AF65-F5344CB8AC3E}">
        <p14:creationId xmlns:p14="http://schemas.microsoft.com/office/powerpoint/2010/main" val="2039237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35" y="1872"/>
            <a:ext cx="1115665" cy="719390"/>
          </a:xfrm>
          <a:prstGeom prst="rect">
            <a:avLst/>
          </a:prstGeom>
        </p:spPr>
      </p:pic>
      <p:pic>
        <p:nvPicPr>
          <p:cNvPr id="6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01" y="0"/>
            <a:ext cx="9144002" cy="618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976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35" y="1872"/>
            <a:ext cx="1115665" cy="719390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449263" y="971290"/>
            <a:ext cx="81369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 smtClean="0">
                <a:latin typeface="Comic Sans MS" panose="030F0702030302020204" pitchFamily="66" charset="0"/>
              </a:rPr>
              <a:t>CODICE DI ATTRIBUZIONE</a:t>
            </a:r>
            <a:endParaRPr lang="it-IT" sz="4400" dirty="0">
              <a:latin typeface="Comic Sans MS" panose="030F0702030302020204" pitchFamily="66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043608" y="2996952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</a:pPr>
            <a:r>
              <a:rPr lang="it-IT" sz="2400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Data la presenza di </a:t>
            </a:r>
            <a:r>
              <a:rPr lang="it-IT" sz="2400" u="sng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dolore toracico</a:t>
            </a:r>
            <a:r>
              <a:rPr lang="it-IT" sz="2400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, con </a:t>
            </a:r>
            <a:r>
              <a:rPr lang="it-IT" sz="2400" u="sng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VAS &gt; 4</a:t>
            </a:r>
            <a:r>
              <a:rPr lang="it-IT" sz="2400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, </a:t>
            </a:r>
            <a:r>
              <a:rPr lang="it-IT" sz="2400" u="sng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AVPU: V </a:t>
            </a:r>
            <a:r>
              <a:rPr lang="it-IT" sz="2400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e la sicurezza di un </a:t>
            </a:r>
            <a:r>
              <a:rPr lang="it-IT" sz="2400" u="sng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abuso di sostanze stupefacenti</a:t>
            </a:r>
            <a:r>
              <a:rPr lang="it-IT" sz="2400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, verrà assegnato un codice </a:t>
            </a:r>
            <a:r>
              <a:rPr lang="it-IT" sz="2400" b="1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2</a:t>
            </a:r>
            <a:r>
              <a:rPr lang="it-IT" sz="2400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9335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35" y="1872"/>
            <a:ext cx="1115665" cy="719390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431539" y="576064"/>
            <a:ext cx="82809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 smtClean="0">
                <a:latin typeface="Comic Sans MS" panose="030F0702030302020204" pitchFamily="66" charset="0"/>
              </a:rPr>
              <a:t>                 SINCOPE: </a:t>
            </a:r>
          </a:p>
          <a:p>
            <a:pPr algn="ctr"/>
            <a:r>
              <a:rPr lang="it-IT" sz="4400" dirty="0" smtClean="0">
                <a:latin typeface="Comic Sans MS" panose="030F0702030302020204" pitchFamily="66" charset="0"/>
              </a:rPr>
              <a:t>CASO CLINICO 2</a:t>
            </a:r>
            <a:endParaRPr lang="it-IT" sz="4400" dirty="0">
              <a:latin typeface="Comic Sans MS" panose="030F0702030302020204" pitchFamily="66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115616" y="2273288"/>
            <a:ext cx="75608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2000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Bambina di 6 anni.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2000" u="sng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Anamnesi patologica remota: </a:t>
            </a:r>
            <a:r>
              <a:rPr lang="it-IT" sz="2000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non precedenti ospedalizzazioni, non assume farmaci, nega allergie.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2000" u="sng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Anamnesi patologica prossima: </a:t>
            </a:r>
            <a:r>
              <a:rPr lang="it-IT" sz="2000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Riferita perdita di coscienza di pochi secondi preceduta da nausea, vertigini e offuscamento del visus.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2000" u="sng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Esame obiettivo: </a:t>
            </a:r>
            <a:r>
              <a:rPr lang="it-IT" sz="2000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Condizioni generali buone, vigile e reattiva. 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2000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P.A. 112/63, FC 101, FR 22, AVPU: A, VAS 4, Spo2 99% in aa. </a:t>
            </a:r>
          </a:p>
        </p:txBody>
      </p:sp>
    </p:spTree>
    <p:extLst>
      <p:ext uri="{BB962C8B-B14F-4D97-AF65-F5344CB8AC3E}">
        <p14:creationId xmlns:p14="http://schemas.microsoft.com/office/powerpoint/2010/main" val="3173908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35" y="1872"/>
            <a:ext cx="1115665" cy="719390"/>
          </a:xfrm>
          <a:prstGeom prst="rect">
            <a:avLst/>
          </a:prstGeom>
        </p:spPr>
      </p:pic>
      <p:pic>
        <p:nvPicPr>
          <p:cNvPr id="6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1872"/>
            <a:ext cx="9144002" cy="618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576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35" y="1872"/>
            <a:ext cx="1115665" cy="719390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611560" y="1196752"/>
            <a:ext cx="82447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 smtClean="0">
                <a:latin typeface="Comic Sans MS" panose="030F0702030302020204" pitchFamily="66" charset="0"/>
              </a:rPr>
              <a:t>CODICE DI ATTRIBUZIONE</a:t>
            </a:r>
            <a:endParaRPr lang="it-IT" sz="4400" dirty="0">
              <a:latin typeface="Comic Sans MS" panose="030F0702030302020204" pitchFamily="66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11560" y="3068960"/>
            <a:ext cx="6264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</a:pPr>
            <a:r>
              <a:rPr lang="it-IT" sz="2400" dirty="0" smtClean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   Data </a:t>
            </a:r>
            <a:r>
              <a:rPr lang="it-IT" sz="2400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la presenza di </a:t>
            </a:r>
            <a:r>
              <a:rPr lang="it-IT" sz="2400" u="sng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sintomi prodromici, </a:t>
            </a:r>
            <a:r>
              <a:rPr lang="it-IT" sz="2400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una bambina vigile e reattiva, con valutazione </a:t>
            </a:r>
            <a:r>
              <a:rPr lang="it-IT" sz="2400" u="sng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AVPU: A</a:t>
            </a:r>
            <a:r>
              <a:rPr lang="it-IT" sz="2400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, si assegnerà un codice </a:t>
            </a:r>
            <a:r>
              <a:rPr lang="it-IT" sz="2400" b="1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3</a:t>
            </a:r>
            <a:r>
              <a:rPr lang="it-IT" sz="2400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.</a:t>
            </a:r>
            <a:endParaRPr lang="it-IT" sz="2400" u="sng" dirty="0">
              <a:solidFill>
                <a:prstClr val="black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261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35" y="1872"/>
            <a:ext cx="1115665" cy="71939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3059832" y="1052736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 smtClean="0">
                <a:latin typeface="Comic Sans MS" panose="030F0702030302020204" pitchFamily="66" charset="0"/>
              </a:rPr>
              <a:t>SINCOPE</a:t>
            </a:r>
            <a:endParaRPr lang="it-IT" sz="4800" dirty="0">
              <a:latin typeface="Comic Sans MS" panose="030F0702030302020204" pitchFamily="66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99592" y="2636912"/>
            <a:ext cx="7560840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</a:pPr>
            <a:r>
              <a:rPr lang="it-IT" sz="2400" i="1" u="sng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Definizione: </a:t>
            </a:r>
          </a:p>
          <a:p>
            <a:pPr marL="342900" lvl="0" indent="-342900" algn="just" fontAlgn="auto">
              <a:spcBef>
                <a:spcPct val="20000"/>
              </a:spcBef>
              <a:spcAft>
                <a:spcPts val="0"/>
              </a:spcAft>
            </a:pPr>
            <a:r>
              <a:rPr lang="it-IT" sz="2400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    La </a:t>
            </a:r>
            <a:r>
              <a:rPr lang="it-IT" sz="2400" b="1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sincope </a:t>
            </a:r>
            <a:r>
              <a:rPr lang="it-IT" sz="2400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è definita come una forma di perdita </a:t>
            </a:r>
            <a:r>
              <a:rPr lang="it-IT" sz="2400" dirty="0" smtClean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di coscienza </a:t>
            </a:r>
            <a:r>
              <a:rPr lang="it-IT" sz="2400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transitoria con o senza prodromi, improvvisa, spontanea, di breve durata, con ripresa spontanea e completa della coscienza.</a:t>
            </a:r>
            <a:endParaRPr lang="it-IT" sz="2400" b="1" i="1" u="sng" dirty="0">
              <a:solidFill>
                <a:prstClr val="black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873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35" y="1872"/>
            <a:ext cx="1115665" cy="719390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1043608" y="1844824"/>
            <a:ext cx="720075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 fontAlgn="auto">
              <a:spcBef>
                <a:spcPct val="20000"/>
              </a:spcBef>
              <a:spcAft>
                <a:spcPts val="0"/>
              </a:spcAft>
            </a:pPr>
            <a:r>
              <a:rPr lang="it-IT" sz="3200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In alcuni soggetti può essere preceduta da prodromi con sintomi aspecifici quali scotomi, nausea, sudorazione, debolezza muscolare, offuscamento del visus. </a:t>
            </a:r>
          </a:p>
        </p:txBody>
      </p:sp>
    </p:spTree>
    <p:extLst>
      <p:ext uri="{BB962C8B-B14F-4D97-AF65-F5344CB8AC3E}">
        <p14:creationId xmlns:p14="http://schemas.microsoft.com/office/powerpoint/2010/main" val="2507948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35" y="1872"/>
            <a:ext cx="1115665" cy="719390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755576" y="1340768"/>
            <a:ext cx="7920880" cy="363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 fontAlgn="auto">
              <a:spcBef>
                <a:spcPct val="20000"/>
              </a:spcBef>
              <a:spcAft>
                <a:spcPts val="0"/>
              </a:spcAft>
            </a:pPr>
            <a:r>
              <a:rPr lang="it-IT" sz="2400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La sincope può essere dovuta a cause</a:t>
            </a:r>
            <a:r>
              <a:rPr lang="it-IT" sz="2400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  <a:sym typeface="Wingdings" pitchFamily="2" charset="2"/>
              </a:rPr>
              <a:t>:</a:t>
            </a:r>
          </a:p>
          <a:p>
            <a:pPr marL="342900" lvl="0" indent="-342900" algn="just" fontAlgn="auto">
              <a:spcBef>
                <a:spcPct val="20000"/>
              </a:spcBef>
              <a:spcAft>
                <a:spcPts val="0"/>
              </a:spcAft>
            </a:pPr>
            <a:endParaRPr lang="it-IT" sz="2400" dirty="0">
              <a:solidFill>
                <a:prstClr val="black"/>
              </a:solidFill>
              <a:latin typeface="Comic Sans MS" panose="030F0702030302020204" pitchFamily="66" charset="0"/>
              <a:cs typeface="Times New Roman" pitchFamily="18" charset="0"/>
              <a:sym typeface="Wingdings" pitchFamily="2" charset="2"/>
            </a:endParaRPr>
          </a:p>
          <a:p>
            <a:pPr marL="342900" lvl="0" indent="-342900" algn="just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it-IT" sz="2400" i="1" u="sng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  <a:sym typeface="Wingdings" pitchFamily="2" charset="2"/>
              </a:rPr>
              <a:t>Cardiache </a:t>
            </a:r>
            <a:r>
              <a:rPr lang="it-IT" sz="2400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  <a:sym typeface="Wingdings" pitchFamily="2" charset="2"/>
              </a:rPr>
              <a:t>(talvolta potenzialmente fatali come </a:t>
            </a:r>
            <a:r>
              <a:rPr lang="it-IT" sz="2400" dirty="0" err="1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  <a:sym typeface="Wingdings" pitchFamily="2" charset="2"/>
              </a:rPr>
              <a:t>valvulopatie</a:t>
            </a:r>
            <a:r>
              <a:rPr lang="it-IT" sz="2400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  <a:sym typeface="Wingdings" pitchFamily="2" charset="2"/>
              </a:rPr>
              <a:t>, dissecazione aortica, malattie del pericardio, embolia polmonare, anomalie coronariche congenite e acquisite, aritmie)</a:t>
            </a:r>
          </a:p>
          <a:p>
            <a:pPr marL="342900" lvl="0" indent="-342900" algn="just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it-IT" sz="2400" i="1" u="sng" dirty="0" err="1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  <a:sym typeface="Wingdings" pitchFamily="2" charset="2"/>
              </a:rPr>
              <a:t>Extracardiache</a:t>
            </a:r>
            <a:r>
              <a:rPr lang="it-IT" sz="2400" i="1" u="sng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  <a:sym typeface="Wingdings" pitchFamily="2" charset="2"/>
              </a:rPr>
              <a:t>:</a:t>
            </a:r>
            <a:r>
              <a:rPr lang="it-IT" sz="2400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  <a:sym typeface="Wingdings" pitchFamily="2" charset="2"/>
              </a:rPr>
              <a:t> La maggior parte degli episodi nella popolazione pediatrica sono da riferire a una reazione </a:t>
            </a:r>
            <a:r>
              <a:rPr lang="it-IT" sz="2400" dirty="0" err="1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  <a:sym typeface="Wingdings" pitchFamily="2" charset="2"/>
              </a:rPr>
              <a:t>vasovagale</a:t>
            </a:r>
            <a:r>
              <a:rPr lang="it-IT" sz="2400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  <a:sym typeface="Wingdings" pitchFamily="2" charset="2"/>
              </a:rPr>
              <a:t> usualmente benigna.</a:t>
            </a:r>
            <a:endParaRPr lang="it-IT" sz="2400" i="1" u="sng" dirty="0">
              <a:solidFill>
                <a:prstClr val="black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996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35" y="1872"/>
            <a:ext cx="1115665" cy="719390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872768" y="764704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 smtClean="0">
                <a:latin typeface="Comic Sans MS" panose="030F0702030302020204" pitchFamily="66" charset="0"/>
              </a:rPr>
              <a:t>METODOLOGIA TRIAGE </a:t>
            </a:r>
            <a:endParaRPr lang="it-IT" sz="4400" dirty="0">
              <a:latin typeface="Comic Sans MS" panose="030F0702030302020204" pitchFamily="66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953319" y="2060848"/>
            <a:ext cx="763284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</a:pPr>
            <a:r>
              <a:rPr lang="it-IT" sz="2000" i="1" u="sng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Valutazione sulla porta: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2000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ABCD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2000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Aspetto globale del pz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2000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Deambulazione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2000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AVPU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2000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Segni e sintomi (sonnolenza, irritabilità, stupore, segni di meningismo, ipotonia, febbre, cefalea, vomito, diarrea, pallore, </a:t>
            </a:r>
            <a:r>
              <a:rPr lang="it-IT" sz="2000" dirty="0" err="1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distress</a:t>
            </a:r>
            <a:r>
              <a:rPr lang="it-IT" sz="2000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, sudorazione profusa, disidratazione, amnesie)</a:t>
            </a:r>
            <a:endParaRPr lang="it-IT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712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35" y="1872"/>
            <a:ext cx="1115665" cy="719390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827584" y="721262"/>
            <a:ext cx="70567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 smtClean="0">
                <a:latin typeface="Comic Sans MS" panose="030F0702030302020204" pitchFamily="66" charset="0"/>
              </a:rPr>
              <a:t>METODOLOGIA TRIAGE</a:t>
            </a:r>
            <a:endParaRPr lang="it-IT" sz="4400" dirty="0">
              <a:latin typeface="Comic Sans MS" panose="030F0702030302020204" pitchFamily="66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793791" y="1748047"/>
            <a:ext cx="783059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</a:pPr>
            <a:r>
              <a:rPr lang="it-IT" i="1" u="sng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Raccolta dati: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Perdita di coscienza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Presenza di sintomi prodromici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Durata e modalità 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Traumi secondari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Convulsioni 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Eventuali episodi pregressi di perdita di coscienza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Fattori concomitanti (dolore, spavento, stress emotivo…)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Patologie di base (cardiopatie, aritmie, epilessie, diabete, disturbi della coagulazione, trauma cranico recente)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Recente doccia gessata agli arti inferiori, interventi chirurgici.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Farmaci, sostanze di abuso</a:t>
            </a:r>
          </a:p>
        </p:txBody>
      </p:sp>
    </p:spTree>
    <p:extLst>
      <p:ext uri="{BB962C8B-B14F-4D97-AF65-F5344CB8AC3E}">
        <p14:creationId xmlns:p14="http://schemas.microsoft.com/office/powerpoint/2010/main" val="1929172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35" y="1872"/>
            <a:ext cx="1115665" cy="719390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791579" y="836712"/>
            <a:ext cx="7560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 smtClean="0">
                <a:latin typeface="Comic Sans MS" panose="030F0702030302020204" pitchFamily="66" charset="0"/>
              </a:rPr>
              <a:t>METODOLOGIA TRIAGE </a:t>
            </a:r>
            <a:endParaRPr lang="it-IT" sz="4400" dirty="0">
              <a:latin typeface="Comic Sans MS" panose="030F0702030302020204" pitchFamily="66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773006" y="1937013"/>
            <a:ext cx="8352928" cy="3672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</a:pPr>
            <a:r>
              <a:rPr lang="it-IT" sz="2400" i="1" u="sng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Raccolta parametri vitali: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2400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Pressione arteriosa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2400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Frequenza cardiaca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2400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Frequenza respiratoria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2400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Saturazione di ossigeno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2400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Temperatura corporea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2400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Refill capillare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2400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Colorito cute</a:t>
            </a:r>
          </a:p>
        </p:txBody>
      </p:sp>
    </p:spTree>
    <p:extLst>
      <p:ext uri="{BB962C8B-B14F-4D97-AF65-F5344CB8AC3E}">
        <p14:creationId xmlns:p14="http://schemas.microsoft.com/office/powerpoint/2010/main" val="2336645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35" y="1872"/>
            <a:ext cx="1115665" cy="719390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521270" y="721262"/>
            <a:ext cx="85152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>
                <a:solidFill>
                  <a:prstClr val="black"/>
                </a:solidFill>
                <a:latin typeface="Comic Sans MS" panose="030F0702030302020204" pitchFamily="66" charset="0"/>
                <a:ea typeface="+mj-ea"/>
                <a:cs typeface="Times New Roman" pitchFamily="18" charset="0"/>
              </a:rPr>
              <a:t>DECISIONE DI TRIAGE:</a:t>
            </a:r>
            <a:br>
              <a:rPr lang="it-IT" sz="4000" dirty="0">
                <a:solidFill>
                  <a:prstClr val="black"/>
                </a:solidFill>
                <a:latin typeface="Comic Sans MS" panose="030F0702030302020204" pitchFamily="66" charset="0"/>
                <a:ea typeface="+mj-ea"/>
                <a:cs typeface="Times New Roman" pitchFamily="18" charset="0"/>
              </a:rPr>
            </a:br>
            <a:r>
              <a:rPr lang="it-IT" sz="4000" dirty="0">
                <a:solidFill>
                  <a:prstClr val="black"/>
                </a:solidFill>
                <a:latin typeface="Comic Sans MS" panose="030F0702030302020204" pitchFamily="66" charset="0"/>
                <a:ea typeface="+mj-ea"/>
                <a:cs typeface="Times New Roman" pitchFamily="18" charset="0"/>
              </a:rPr>
              <a:t>ATTRIBUZIONE CODICE NUMERICO</a:t>
            </a:r>
            <a:endParaRPr lang="it-IT" dirty="0">
              <a:latin typeface="Comic Sans MS" panose="030F0702030302020204" pitchFamily="66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60878" y="3469270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 fontAlgn="auto">
              <a:spcBef>
                <a:spcPct val="20000"/>
              </a:spcBef>
              <a:spcAft>
                <a:spcPts val="0"/>
              </a:spcAft>
            </a:pPr>
            <a:r>
              <a:rPr lang="it-IT" sz="2400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L’</a:t>
            </a:r>
            <a:r>
              <a:rPr lang="it-IT" sz="2400" b="1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URGENZA </a:t>
            </a:r>
            <a:r>
              <a:rPr lang="it-IT" sz="2400" dirty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è dettata principalmente dalla presenza di parametri vitali critici e dalle cause scatenanti</a:t>
            </a:r>
          </a:p>
        </p:txBody>
      </p:sp>
    </p:spTree>
    <p:extLst>
      <p:ext uri="{BB962C8B-B14F-4D97-AF65-F5344CB8AC3E}">
        <p14:creationId xmlns:p14="http://schemas.microsoft.com/office/powerpoint/2010/main" val="355150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35" y="1872"/>
            <a:ext cx="1115665" cy="719390"/>
          </a:xfrm>
          <a:prstGeom prst="rect">
            <a:avLst/>
          </a:prstGeom>
        </p:spPr>
      </p:pic>
      <p:pic>
        <p:nvPicPr>
          <p:cNvPr id="6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6512" y="1872"/>
            <a:ext cx="9144002" cy="618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3349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1914</TotalTime>
  <Words>510</Words>
  <Application>Microsoft Office PowerPoint</Application>
  <PresentationFormat>Presentazione su schermo (4:3)</PresentationFormat>
  <Paragraphs>60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2" baseType="lpstr">
      <vt:lpstr>Arial</vt:lpstr>
      <vt:lpstr>Calibri</vt:lpstr>
      <vt:lpstr>Comic Sans MS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Renato Botti</dc:creator>
  <cp:lastModifiedBy>Paula Carlè</cp:lastModifiedBy>
  <cp:revision>113</cp:revision>
  <cp:lastPrinted>2018-09-18T16:47:06Z</cp:lastPrinted>
  <dcterms:created xsi:type="dcterms:W3CDTF">2018-09-13T09:54:54Z</dcterms:created>
  <dcterms:modified xsi:type="dcterms:W3CDTF">2021-05-21T08:06:20Z</dcterms:modified>
</cp:coreProperties>
</file>