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29" r:id="rId2"/>
    <p:sldId id="275" r:id="rId3"/>
    <p:sldId id="281" r:id="rId4"/>
    <p:sldId id="292" r:id="rId5"/>
    <p:sldId id="260" r:id="rId6"/>
    <p:sldId id="274" r:id="rId7"/>
    <p:sldId id="262" r:id="rId8"/>
    <p:sldId id="280" r:id="rId9"/>
    <p:sldId id="263" r:id="rId10"/>
    <p:sldId id="310" r:id="rId11"/>
    <p:sldId id="266" r:id="rId12"/>
    <p:sldId id="282" r:id="rId13"/>
    <p:sldId id="283" r:id="rId14"/>
    <p:sldId id="265" r:id="rId15"/>
    <p:sldId id="312" r:id="rId16"/>
    <p:sldId id="257" r:id="rId17"/>
    <p:sldId id="258" r:id="rId18"/>
    <p:sldId id="259" r:id="rId19"/>
    <p:sldId id="313" r:id="rId20"/>
    <p:sldId id="261" r:id="rId21"/>
    <p:sldId id="314" r:id="rId22"/>
    <p:sldId id="31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86418" autoAdjust="0"/>
  </p:normalViewPr>
  <p:slideViewPr>
    <p:cSldViewPr snapToGrid="0" snapToObjects="1">
      <p:cViewPr varScale="1">
        <p:scale>
          <a:sx n="112" d="100"/>
          <a:sy n="112" d="100"/>
        </p:scale>
        <p:origin x="11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2712-AD6C-704E-B51E-91A6E073F9B3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8AF3-77C6-CB48-BA31-A9368C3961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73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57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7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5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52030-ED0C-5642-A415-C711792BF64E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8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9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52030-ED0C-5642-A415-C711792BF64E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8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3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18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96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90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69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45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E6BB-4CC5-5A43-BEC0-1381A31F245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2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0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39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31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76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95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4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9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3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1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5653699"/>
            <a:ext cx="11999494" cy="1204302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137529" y="97023"/>
            <a:ext cx="7916941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it-IT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TRAUMA NEL BAMBINO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endParaRPr lang="it-IT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5408E6-BA67-4D77-A017-78498688B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656" y="425302"/>
            <a:ext cx="4917194" cy="2664296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C896916-3E09-4123-8D23-D5EBA951355E}"/>
              </a:ext>
            </a:extLst>
          </p:cNvPr>
          <p:cNvSpPr txBox="1">
            <a:spLocks/>
          </p:cNvSpPr>
          <p:nvPr/>
        </p:nvSpPr>
        <p:spPr bwMode="auto">
          <a:xfrm>
            <a:off x="3887996" y="4573579"/>
            <a:ext cx="46085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Daniele Di Castro</a:t>
            </a:r>
          </a:p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Infermiere DEA/PS</a:t>
            </a:r>
          </a:p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Ospedale Pediatrico Bambino Gesù</a:t>
            </a:r>
            <a:endParaRPr lang="it-IT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1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39436"/>
              </p:ext>
            </p:extLst>
          </p:nvPr>
        </p:nvGraphicFramePr>
        <p:xfrm>
          <a:off x="1524001" y="198780"/>
          <a:ext cx="9143999" cy="64569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3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5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effectLst/>
                        </a:rPr>
                        <a:t>Codice triage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effectLst/>
                        </a:rPr>
                        <a:t>PV e indici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endParaRPr lang="it-IT" sz="1100" b="0" dirty="0"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24">
                <a:tc>
                  <a:txBody>
                    <a:bodyPr/>
                    <a:lstStyle/>
                    <a:p>
                      <a:r>
                        <a:rPr lang="it-IT" dirty="0" err="1"/>
                        <a:t>Airway</a:t>
                      </a:r>
                      <a:endParaRPr lang="it-IT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vie aree</a:t>
                      </a:r>
                      <a:endParaRPr lang="it-IT" sz="2000" b="1" dirty="0">
                        <a:solidFill>
                          <a:srgbClr val="000000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ostruite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pervie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pervie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pervie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pervie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SpO</a:t>
                      </a:r>
                      <a:r>
                        <a:rPr lang="it-IT" sz="1200" baseline="-25000" dirty="0">
                          <a:effectLst/>
                        </a:rPr>
                        <a:t>2</a:t>
                      </a:r>
                      <a:r>
                        <a:rPr lang="it-IT" sz="1200" dirty="0">
                          <a:effectLst/>
                        </a:rPr>
                        <a:t> %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&lt; 90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90 &lt; </a:t>
                      </a:r>
                      <a:r>
                        <a:rPr lang="it-IT" sz="1000" dirty="0">
                          <a:effectLst/>
                        </a:rPr>
                        <a:t>SpO</a:t>
                      </a:r>
                      <a:r>
                        <a:rPr lang="it-IT" sz="1000" baseline="-25000" dirty="0">
                          <a:effectLst/>
                        </a:rPr>
                        <a:t>2&lt; </a:t>
                      </a:r>
                      <a:r>
                        <a:rPr lang="it-IT" sz="1000" baseline="0" dirty="0">
                          <a:effectLst/>
                          <a:latin typeface="Comic Sans MS"/>
                          <a:ea typeface="Times New Roman"/>
                        </a:rPr>
                        <a:t>&lt; </a:t>
                      </a: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92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93 &lt; </a:t>
                      </a:r>
                      <a:r>
                        <a:rPr lang="it-IT" sz="1000" dirty="0">
                          <a:effectLst/>
                        </a:rPr>
                        <a:t>SpO</a:t>
                      </a:r>
                      <a:r>
                        <a:rPr lang="it-IT" sz="1000" baseline="-25000" dirty="0">
                          <a:effectLst/>
                        </a:rPr>
                        <a:t>2</a:t>
                      </a:r>
                      <a:r>
                        <a:rPr lang="it-IT" sz="1000" dirty="0">
                          <a:effectLst/>
                        </a:rPr>
                        <a:t> &lt;</a:t>
                      </a:r>
                      <a:r>
                        <a:rPr lang="it-IT" sz="1000" baseline="0" dirty="0">
                          <a:effectLst/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95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&gt;95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</a:rPr>
                        <a:t>&gt;95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000">
                <a:tc rowSpan="2">
                  <a:txBody>
                    <a:bodyPr/>
                    <a:lstStyle/>
                    <a:p>
                      <a:endParaRPr lang="it-IT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effectLst/>
                        </a:rPr>
                        <a:t>Breathing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r>
                        <a:rPr lang="it-IT" sz="1400" kern="1200" dirty="0">
                          <a:effectLst/>
                        </a:rPr>
                        <a:t>FR a/m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4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it-IT" sz="1800" kern="1200" dirty="0">
                        <a:effectLst/>
                      </a:endParaRPr>
                    </a:p>
                    <a:p>
                      <a:endParaRPr lang="it-IT" sz="1800" kern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000">
                <a:tc rowSpan="3"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Circulation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FC </a:t>
                      </a:r>
                      <a:r>
                        <a:rPr lang="it-IT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bpm</a:t>
                      </a:r>
                      <a:r>
                        <a:rPr lang="it-IT" sz="1400" dirty="0">
                          <a:effectLst/>
                          <a:latin typeface="+mn-lt"/>
                        </a:rPr>
                        <a:t> </a:t>
                      </a:r>
                      <a:endParaRPr lang="it-IT" sz="14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5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00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29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</a:p>
                    <a:p>
                      <a:pPr algn="ctr"/>
                      <a:r>
                        <a:rPr lang="it-IT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it-IT" sz="1200" b="0" dirty="0">
                          <a:effectLst/>
                        </a:rPr>
                        <a:t> </a:t>
                      </a:r>
                      <a:endParaRPr lang="it-IT" sz="1200" b="0" dirty="0"/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&lt;60 (&lt;6aa)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&lt;90 (&gt;6aa)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914">
                <a:tc rowSpan="2">
                  <a:txBody>
                    <a:bodyPr/>
                    <a:lstStyle/>
                    <a:p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Disability</a:t>
                      </a:r>
                      <a:r>
                        <a:rPr lang="it-IT" sz="1800" b="0" dirty="0">
                          <a:effectLst/>
                        </a:rPr>
                        <a:t> </a:t>
                      </a:r>
                      <a:endParaRPr lang="it-IT" sz="1800" b="0" dirty="0"/>
                    </a:p>
                  </a:txBody>
                  <a:tcPr anchor="ctr"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/>
                        <a:t> </a:t>
                      </a:r>
                      <a:r>
                        <a:rPr lang="it-IT" sz="1600" dirty="0"/>
                        <a:t>GSC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≤ 9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10-13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14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14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15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600" dirty="0"/>
                        <a:t>pupille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anisocoria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miosi/midriasi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normali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normali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normali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937" y="1846623"/>
            <a:ext cx="2808487" cy="135832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906" y="1860240"/>
            <a:ext cx="3058074" cy="14176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16612" y="3079090"/>
            <a:ext cx="92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36140" y="3160434"/>
            <a:ext cx="681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+mj-lt"/>
              </a:rPr>
              <a:t>mesi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49129" y="3148793"/>
            <a:ext cx="974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+mj-lt"/>
              </a:rPr>
              <a:t>anni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01" y="3534858"/>
            <a:ext cx="2826871" cy="16738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907" y="3502279"/>
            <a:ext cx="3107765" cy="1845969"/>
          </a:xfrm>
          <a:prstGeom prst="rect">
            <a:avLst/>
          </a:prstGeom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54536"/>
              </p:ext>
            </p:extLst>
          </p:nvPr>
        </p:nvGraphicFramePr>
        <p:xfrm>
          <a:off x="2851852" y="1846622"/>
          <a:ext cx="640964" cy="148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766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66">
                <a:tc>
                  <a:txBody>
                    <a:bodyPr/>
                    <a:lstStyle/>
                    <a:p>
                      <a:r>
                        <a:rPr lang="it-IT" sz="1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66">
                <a:tc>
                  <a:txBody>
                    <a:bodyPr/>
                    <a:lstStyle/>
                    <a:p>
                      <a:r>
                        <a:rPr lang="it-IT" sz="1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66">
                <a:tc>
                  <a:txBody>
                    <a:bodyPr/>
                    <a:lstStyle/>
                    <a:p>
                      <a:r>
                        <a:rPr lang="it-IT" sz="1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51654"/>
              </p:ext>
            </p:extLst>
          </p:nvPr>
        </p:nvGraphicFramePr>
        <p:xfrm>
          <a:off x="2851852" y="3502279"/>
          <a:ext cx="640964" cy="169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285">
                <a:tc>
                  <a:txBody>
                    <a:bodyPr/>
                    <a:lstStyle/>
                    <a:p>
                      <a:r>
                        <a:rPr lang="it-IT" sz="1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85">
                <a:tc>
                  <a:txBody>
                    <a:bodyPr/>
                    <a:lstStyle/>
                    <a:p>
                      <a:r>
                        <a:rPr lang="it-IT" sz="1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85">
                <a:tc>
                  <a:txBody>
                    <a:bodyPr/>
                    <a:lstStyle/>
                    <a:p>
                      <a:r>
                        <a:rPr lang="it-IT" sz="1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85">
                <a:tc>
                  <a:txBody>
                    <a:bodyPr/>
                    <a:lstStyle/>
                    <a:p>
                      <a:r>
                        <a:rPr lang="it-IT" sz="1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63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8425" y="5136177"/>
            <a:ext cx="11161939" cy="1492538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it-IT" b="1" dirty="0">
                <a:latin typeface="Baskerville Old Face" panose="02020602080505020303" pitchFamily="18" charset="77"/>
              </a:rPr>
              <a:t>NEI TRAUMI CRANICI, ANCHE SENZA APPARENTE COMPROMISSIONE CERVICALE, VALUTARE L’OPPORTUNITA’ DI POSIZIONARE UN COLLARE CERVICALE RIGIDO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0229" y="1485870"/>
            <a:ext cx="3341984" cy="1284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Trauma Grave 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(Codici 1 e 2)</a:t>
            </a:r>
          </a:p>
        </p:txBody>
      </p:sp>
      <p:sp>
        <p:nvSpPr>
          <p:cNvPr id="7" name="Rettangolo 6"/>
          <p:cNvSpPr/>
          <p:nvPr/>
        </p:nvSpPr>
        <p:spPr>
          <a:xfrm>
            <a:off x="8357434" y="1485870"/>
            <a:ext cx="3242930" cy="1284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SHOCK ROOM/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Sala Rossa</a:t>
            </a:r>
          </a:p>
        </p:txBody>
      </p:sp>
      <p:sp>
        <p:nvSpPr>
          <p:cNvPr id="2" name="Gallone 1"/>
          <p:cNvSpPr/>
          <p:nvPr/>
        </p:nvSpPr>
        <p:spPr>
          <a:xfrm>
            <a:off x="5114447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Gallone 8"/>
          <p:cNvSpPr/>
          <p:nvPr/>
        </p:nvSpPr>
        <p:spPr>
          <a:xfrm>
            <a:off x="5723622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Gallone 9"/>
          <p:cNvSpPr/>
          <p:nvPr/>
        </p:nvSpPr>
        <p:spPr>
          <a:xfrm>
            <a:off x="6332797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Gallone 9">
            <a:extLst>
              <a:ext uri="{FF2B5EF4-FFF2-40B4-BE49-F238E27FC236}">
                <a16:creationId xmlns:a16="http://schemas.microsoft.com/office/drawing/2014/main" id="{AFBFECDB-EA72-E744-B8E6-F9150D690FEA}"/>
              </a:ext>
            </a:extLst>
          </p:cNvPr>
          <p:cNvSpPr/>
          <p:nvPr/>
        </p:nvSpPr>
        <p:spPr>
          <a:xfrm>
            <a:off x="3890392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Gallone 9">
            <a:extLst>
              <a:ext uri="{FF2B5EF4-FFF2-40B4-BE49-F238E27FC236}">
                <a16:creationId xmlns:a16="http://schemas.microsoft.com/office/drawing/2014/main" id="{02189296-7546-D648-980F-9C9FE9FB5D6E}"/>
              </a:ext>
            </a:extLst>
          </p:cNvPr>
          <p:cNvSpPr/>
          <p:nvPr/>
        </p:nvSpPr>
        <p:spPr>
          <a:xfrm>
            <a:off x="4505272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Gallone 9">
            <a:extLst>
              <a:ext uri="{FF2B5EF4-FFF2-40B4-BE49-F238E27FC236}">
                <a16:creationId xmlns:a16="http://schemas.microsoft.com/office/drawing/2014/main" id="{A36DA0AB-65A2-CB43-ABD3-042C1126820D}"/>
              </a:ext>
            </a:extLst>
          </p:cNvPr>
          <p:cNvSpPr/>
          <p:nvPr/>
        </p:nvSpPr>
        <p:spPr>
          <a:xfrm>
            <a:off x="6941972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Gallone 9">
            <a:extLst>
              <a:ext uri="{FF2B5EF4-FFF2-40B4-BE49-F238E27FC236}">
                <a16:creationId xmlns:a16="http://schemas.microsoft.com/office/drawing/2014/main" id="{77787B6B-8BE5-4246-AD4F-BD94B077B11A}"/>
              </a:ext>
            </a:extLst>
          </p:cNvPr>
          <p:cNvSpPr/>
          <p:nvPr/>
        </p:nvSpPr>
        <p:spPr>
          <a:xfrm>
            <a:off x="7551147" y="1762355"/>
            <a:ext cx="520996" cy="72301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ED3B60-04A0-0C41-92B8-1771A4C3AFDF}"/>
              </a:ext>
            </a:extLst>
          </p:cNvPr>
          <p:cNvSpPr/>
          <p:nvPr/>
        </p:nvSpPr>
        <p:spPr>
          <a:xfrm>
            <a:off x="476283" y="3340465"/>
            <a:ext cx="11124082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Baskerville Old Face" panose="02020602080505020303" pitchFamily="18" charset="77"/>
              </a:rPr>
              <a:t>Corretto posizionamento del paziente sulla tavola spinale e del collare cervicale o, se assenti, immediata applicazione di sistemi di protezione</a:t>
            </a:r>
            <a:endParaRPr lang="it-IT" sz="2000" b="1" dirty="0">
              <a:latin typeface="Baskerville Old Face" panose="02020602080505020303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Baskerville Old Face" panose="02020602080505020303" pitchFamily="18" charset="77"/>
              </a:rPr>
              <a:t>Mantenimento accessi venosi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Baskerville Old Face" panose="02020602080505020303" pitchFamily="18" charset="77"/>
              </a:rPr>
              <a:t>Mantenimento corretta posizione dei presidi di immobilizzazione (immobilizzatori per arti, «ragno», etc.)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31EDF8C-90E3-A74B-8B49-668C439A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74" y="0"/>
            <a:ext cx="9953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1C318D7-834B-C448-B731-CD05783A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0"/>
            <a:ext cx="1098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5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5213" y="1695753"/>
            <a:ext cx="6480000" cy="97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it-IT" sz="2400" b="1" dirty="0">
                <a:solidFill>
                  <a:schemeClr val="tx1"/>
                </a:solidFill>
              </a:rPr>
              <a:t>CODICE 1: EMERGENZA</a:t>
            </a:r>
          </a:p>
          <a:p>
            <a:pPr lvl="1" algn="ctr"/>
            <a:r>
              <a:rPr lang="it-IT" dirty="0">
                <a:solidFill>
                  <a:schemeClr val="tx1"/>
                </a:solidFill>
              </a:rPr>
              <a:t>Nessuna rivalutazione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49260" y="2731276"/>
            <a:ext cx="6480000" cy="97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it-IT" sz="2400" b="1" dirty="0">
                <a:solidFill>
                  <a:schemeClr val="tx1"/>
                </a:solidFill>
              </a:rPr>
              <a:t>CODICE 2: URGENZA</a:t>
            </a:r>
          </a:p>
          <a:p>
            <a:pPr lvl="1" algn="ctr"/>
            <a:r>
              <a:rPr lang="it-IT" dirty="0">
                <a:solidFill>
                  <a:schemeClr val="tx1"/>
                </a:solidFill>
              </a:rPr>
              <a:t>▪ Osservazione diretta ▪ Accesso alla visita entro 15 minuti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5275" y="1059333"/>
            <a:ext cx="4067969" cy="81690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  <a:t>RIVALUTAZIONE</a:t>
            </a:r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D5D93AD4-AFFD-A844-BE9A-82A8B5E84FF2}"/>
              </a:ext>
            </a:extLst>
          </p:cNvPr>
          <p:cNvSpPr/>
          <p:nvPr/>
        </p:nvSpPr>
        <p:spPr>
          <a:xfrm rot="10800000">
            <a:off x="9445504" y="2066595"/>
            <a:ext cx="576787" cy="931917"/>
          </a:xfrm>
          <a:prstGeom prst="curvedRightArrow">
            <a:avLst/>
          </a:prstGeom>
          <a:gradFill>
            <a:gsLst>
              <a:gs pos="0">
                <a:srgbClr val="FF0000"/>
              </a:gs>
              <a:gs pos="71000">
                <a:srgbClr val="C00000"/>
              </a:gs>
              <a:gs pos="82000">
                <a:srgbClr val="0070C0"/>
              </a:gs>
              <a:gs pos="9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>
            <a:extLst>
              <a:ext uri="{FF2B5EF4-FFF2-40B4-BE49-F238E27FC236}">
                <a16:creationId xmlns:a16="http://schemas.microsoft.com/office/drawing/2014/main" id="{FACD213A-CB28-8141-A2D3-E8643331A3D8}"/>
              </a:ext>
            </a:extLst>
          </p:cNvPr>
          <p:cNvSpPr/>
          <p:nvPr/>
        </p:nvSpPr>
        <p:spPr>
          <a:xfrm rot="10800000">
            <a:off x="2202186" y="2017177"/>
            <a:ext cx="576000" cy="932400"/>
          </a:xfrm>
          <a:prstGeom prst="curvedLeftArrow">
            <a:avLst/>
          </a:prstGeom>
          <a:gradFill>
            <a:gsLst>
              <a:gs pos="0">
                <a:srgbClr val="FF0000"/>
              </a:gs>
              <a:gs pos="73000">
                <a:srgbClr val="C00000"/>
              </a:gs>
              <a:gs pos="82000">
                <a:srgbClr val="0070C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3466BF4-1C3F-9348-89A1-A5741C76218D}"/>
              </a:ext>
            </a:extLst>
          </p:cNvPr>
          <p:cNvSpPr/>
          <p:nvPr/>
        </p:nvSpPr>
        <p:spPr>
          <a:xfrm>
            <a:off x="2849260" y="3783159"/>
            <a:ext cx="6480000" cy="97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it-IT" sz="2400" b="1" dirty="0">
                <a:solidFill>
                  <a:schemeClr val="tx1"/>
                </a:solidFill>
              </a:rPr>
              <a:t>CODICE 3: URGENZA DIFFERIBILE</a:t>
            </a:r>
          </a:p>
          <a:p>
            <a:pPr lvl="0" algn="ctr"/>
            <a:r>
              <a:rPr lang="it-IT" dirty="0">
                <a:solidFill>
                  <a:schemeClr val="tx1"/>
                </a:solidFill>
              </a:rPr>
              <a:t>▪ A giudizio dell’Infermiere ▪ A richiesta dell’accompagnatore ▪ Dopo 60 minuti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Freccia circolare a sinistra 12">
            <a:extLst>
              <a:ext uri="{FF2B5EF4-FFF2-40B4-BE49-F238E27FC236}">
                <a16:creationId xmlns:a16="http://schemas.microsoft.com/office/drawing/2014/main" id="{8B0AB1BD-7171-6B48-81FD-33DF101E12DF}"/>
              </a:ext>
            </a:extLst>
          </p:cNvPr>
          <p:cNvSpPr/>
          <p:nvPr/>
        </p:nvSpPr>
        <p:spPr>
          <a:xfrm rot="10800000">
            <a:off x="2202186" y="3175209"/>
            <a:ext cx="576000" cy="932400"/>
          </a:xfrm>
          <a:prstGeom prst="curvedLeftArrow">
            <a:avLst/>
          </a:prstGeom>
          <a:gradFill>
            <a:gsLst>
              <a:gs pos="0">
                <a:srgbClr val="FFFF00"/>
              </a:gs>
              <a:gs pos="73000">
                <a:srgbClr val="FFC000"/>
              </a:gs>
              <a:gs pos="82000">
                <a:srgbClr val="FF0000"/>
              </a:gs>
              <a:gs pos="99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reccia circolare a sinistra 13">
            <a:extLst>
              <a:ext uri="{FF2B5EF4-FFF2-40B4-BE49-F238E27FC236}">
                <a16:creationId xmlns:a16="http://schemas.microsoft.com/office/drawing/2014/main" id="{53FF0DF2-E664-4040-8F22-EC6FCCDD8280}"/>
              </a:ext>
            </a:extLst>
          </p:cNvPr>
          <p:cNvSpPr/>
          <p:nvPr/>
        </p:nvSpPr>
        <p:spPr>
          <a:xfrm rot="10800000">
            <a:off x="2171201" y="4298492"/>
            <a:ext cx="576000" cy="932400"/>
          </a:xfrm>
          <a:prstGeom prst="curvedLeftArrow">
            <a:avLst/>
          </a:prstGeom>
          <a:gradFill>
            <a:gsLst>
              <a:gs pos="0">
                <a:srgbClr val="00B050"/>
              </a:gs>
              <a:gs pos="74000">
                <a:srgbClr val="92D050"/>
              </a:gs>
              <a:gs pos="82000">
                <a:srgbClr val="FFC000"/>
              </a:gs>
              <a:gs pos="99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Freccia circolare a sinistra 14">
            <a:extLst>
              <a:ext uri="{FF2B5EF4-FFF2-40B4-BE49-F238E27FC236}">
                <a16:creationId xmlns:a16="http://schemas.microsoft.com/office/drawing/2014/main" id="{53488D0B-E967-004B-B118-6ABA07952F16}"/>
              </a:ext>
            </a:extLst>
          </p:cNvPr>
          <p:cNvSpPr/>
          <p:nvPr/>
        </p:nvSpPr>
        <p:spPr>
          <a:xfrm rot="10800000">
            <a:off x="2152699" y="5437837"/>
            <a:ext cx="576000" cy="932400"/>
          </a:xfrm>
          <a:prstGeom prst="curvedLeft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2000">
                <a:schemeClr val="accent6">
                  <a:lumMod val="60000"/>
                  <a:lumOff val="40000"/>
                </a:schemeClr>
              </a:gs>
              <a:gs pos="99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reccia circolare a destra 15">
            <a:extLst>
              <a:ext uri="{FF2B5EF4-FFF2-40B4-BE49-F238E27FC236}">
                <a16:creationId xmlns:a16="http://schemas.microsoft.com/office/drawing/2014/main" id="{B86F3919-09E2-884B-9AE2-9E85C375CFAA}"/>
              </a:ext>
            </a:extLst>
          </p:cNvPr>
          <p:cNvSpPr/>
          <p:nvPr/>
        </p:nvSpPr>
        <p:spPr>
          <a:xfrm rot="10800000">
            <a:off x="9445502" y="3175209"/>
            <a:ext cx="576787" cy="931917"/>
          </a:xfrm>
          <a:prstGeom prst="curvedRightArrow">
            <a:avLst/>
          </a:prstGeom>
          <a:gradFill>
            <a:gsLst>
              <a:gs pos="0">
                <a:srgbClr val="FFFF00"/>
              </a:gs>
              <a:gs pos="72000">
                <a:srgbClr val="FFC000"/>
              </a:gs>
              <a:gs pos="82000">
                <a:srgbClr val="FF0000"/>
              </a:gs>
              <a:gs pos="99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a destra 16">
            <a:extLst>
              <a:ext uri="{FF2B5EF4-FFF2-40B4-BE49-F238E27FC236}">
                <a16:creationId xmlns:a16="http://schemas.microsoft.com/office/drawing/2014/main" id="{DD622729-4533-B344-9A02-DEA47AD57014}"/>
              </a:ext>
            </a:extLst>
          </p:cNvPr>
          <p:cNvSpPr/>
          <p:nvPr/>
        </p:nvSpPr>
        <p:spPr>
          <a:xfrm rot="10800000">
            <a:off x="9446291" y="4390275"/>
            <a:ext cx="576787" cy="931917"/>
          </a:xfrm>
          <a:prstGeom prst="curvedRightArrow">
            <a:avLst/>
          </a:prstGeom>
          <a:gradFill>
            <a:gsLst>
              <a:gs pos="0">
                <a:srgbClr val="00B050"/>
              </a:gs>
              <a:gs pos="72000">
                <a:srgbClr val="92D050"/>
              </a:gs>
              <a:gs pos="82000">
                <a:srgbClr val="FFC000"/>
              </a:gs>
              <a:gs pos="99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destra 17">
            <a:extLst>
              <a:ext uri="{FF2B5EF4-FFF2-40B4-BE49-F238E27FC236}">
                <a16:creationId xmlns:a16="http://schemas.microsoft.com/office/drawing/2014/main" id="{76112BDD-1AA9-4045-988C-DCCE0B94B836}"/>
              </a:ext>
            </a:extLst>
          </p:cNvPr>
          <p:cNvSpPr/>
          <p:nvPr/>
        </p:nvSpPr>
        <p:spPr>
          <a:xfrm rot="10800000">
            <a:off x="9445500" y="5458771"/>
            <a:ext cx="576787" cy="931917"/>
          </a:xfrm>
          <a:prstGeom prst="curvedRight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2000">
                <a:schemeClr val="accent6">
                  <a:lumMod val="60000"/>
                  <a:lumOff val="40000"/>
                </a:schemeClr>
              </a:gs>
              <a:gs pos="97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3466BF4-1C3F-9348-89A1-A5741C76218D}"/>
              </a:ext>
            </a:extLst>
          </p:cNvPr>
          <p:cNvSpPr/>
          <p:nvPr/>
        </p:nvSpPr>
        <p:spPr>
          <a:xfrm>
            <a:off x="2855213" y="4826667"/>
            <a:ext cx="6480000" cy="97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it-IT" sz="2400" b="1" dirty="0">
                <a:solidFill>
                  <a:schemeClr val="tx1"/>
                </a:solidFill>
              </a:rPr>
              <a:t>CODICE 4: URGENZA MINORE</a:t>
            </a:r>
          </a:p>
          <a:p>
            <a:pPr lvl="0" algn="ctr"/>
            <a:r>
              <a:rPr lang="it-IT" dirty="0">
                <a:solidFill>
                  <a:schemeClr val="tx1"/>
                </a:solidFill>
              </a:rPr>
              <a:t>▪ A giudizio dell’Infermiere ▪ A richiesta dell’accompagnatore ▪ Dopo 120 minuti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3466BF4-1C3F-9348-89A1-A5741C76218D}"/>
              </a:ext>
            </a:extLst>
          </p:cNvPr>
          <p:cNvSpPr/>
          <p:nvPr/>
        </p:nvSpPr>
        <p:spPr>
          <a:xfrm>
            <a:off x="2855213" y="5860760"/>
            <a:ext cx="6480000" cy="97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it-IT" sz="2400" b="1" dirty="0">
                <a:solidFill>
                  <a:schemeClr val="tx1"/>
                </a:solidFill>
              </a:rPr>
              <a:t>CODICE 5: NON URGENZA</a:t>
            </a:r>
          </a:p>
          <a:p>
            <a:pPr lvl="0" algn="ctr"/>
            <a:r>
              <a:rPr lang="it-IT" dirty="0">
                <a:solidFill>
                  <a:schemeClr val="tx1"/>
                </a:solidFill>
              </a:rPr>
              <a:t>▪ A giudizio dell’Infermiere ▪ A richiesta dell’accompagnatore ▪ Dopo 240 minuti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18813-5CB4-C843-85E7-B4FC79C0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26" y="2319739"/>
            <a:ext cx="9236347" cy="3099277"/>
          </a:xfrm>
        </p:spPr>
        <p:txBody>
          <a:bodyPr anchor="ctr" anchorCtr="0">
            <a:no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IL TRAUMA GRAVE</a:t>
            </a:r>
            <a:br>
              <a:rPr lang="it-IT" dirty="0">
                <a:latin typeface="Baskerville Old Face" panose="02020602080505020303" pitchFamily="18" charset="0"/>
              </a:rPr>
            </a:br>
            <a:br>
              <a:rPr lang="it-IT" dirty="0">
                <a:latin typeface="Baskerville Old Face" panose="02020602080505020303" pitchFamily="18" charset="0"/>
              </a:rPr>
            </a:br>
            <a:r>
              <a:rPr lang="it-IT" dirty="0">
                <a:latin typeface="Baskerville Old Face" panose="02020602080505020303" pitchFamily="18" charset="0"/>
              </a:rPr>
              <a:t>Casi Clinici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388BD7D-C6C3-754D-B64E-25EC259366AE}"/>
              </a:ext>
            </a:extLst>
          </p:cNvPr>
          <p:cNvSpPr txBox="1">
            <a:spLocks/>
          </p:cNvSpPr>
          <p:nvPr/>
        </p:nvSpPr>
        <p:spPr>
          <a:xfrm>
            <a:off x="8426450" y="5623552"/>
            <a:ext cx="3680460" cy="1131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Daniele Di Castro</a:t>
            </a:r>
          </a:p>
          <a:p>
            <a:r>
              <a:rPr lang="it-IT" sz="1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Infermiere DEA/PS</a:t>
            </a:r>
          </a:p>
          <a:p>
            <a:r>
              <a:rPr lang="it-IT" sz="1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Ospedale Pediatrico Bambino Gesù Roma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336751"/>
            <a:ext cx="9582150" cy="5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3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9461" y="1253331"/>
            <a:ext cx="3533078" cy="1325563"/>
          </a:xfrm>
        </p:spPr>
        <p:txBody>
          <a:bodyPr/>
          <a:lstStyle/>
          <a:p>
            <a:pPr algn="ctr"/>
            <a:r>
              <a:rPr lang="it-IT" u="sng" dirty="0">
                <a:latin typeface="Baskerville Old Face" panose="02020602080505020303" pitchFamily="18" charset="0"/>
              </a:rPr>
              <a:t>Caso Clinico </a:t>
            </a:r>
            <a:br>
              <a:rPr lang="it-IT" u="sng" dirty="0">
                <a:latin typeface="Baskerville Old Face" panose="02020602080505020303" pitchFamily="18" charset="0"/>
              </a:rPr>
            </a:br>
            <a:r>
              <a:rPr lang="it-IT" u="sng" dirty="0">
                <a:latin typeface="Baskerville Old Face" panose="02020602080505020303" pitchFamily="18" charset="0"/>
              </a:rPr>
              <a:t>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900" y="2613025"/>
            <a:ext cx="10515600" cy="2682875"/>
          </a:xfrm>
        </p:spPr>
        <p:txBody>
          <a:bodyPr>
            <a:norm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Paziente di 8 anni;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Trasporto 118 per caduta all’indietro dal balcone di circa 4 metri di altezza (avvenuto 30 minuti prima dell’arrivo in PS);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Riferita perdita di coscienza prolungata;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No episodi di vomito.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9" y="152400"/>
            <a:ext cx="11165751" cy="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300" y="1620043"/>
            <a:ext cx="11709400" cy="4723607"/>
          </a:xfrm>
        </p:spPr>
        <p:txBody>
          <a:bodyPr numCol="2">
            <a:noAutofit/>
          </a:bodyPr>
          <a:lstStyle/>
          <a:p>
            <a:r>
              <a:rPr lang="it-IT" sz="2400" dirty="0">
                <a:latin typeface="Baskerville Old Face" panose="02020602080505020303" pitchFamily="18" charset="0"/>
              </a:rPr>
              <a:t>Vigile e reattivo;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GCS 13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AVPU=A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RTS 12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HGT 86 mg/dl		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Presenza di tumefazione cranica in sede occipitale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Evidenti segni di trauma </a:t>
            </a:r>
            <a:r>
              <a:rPr lang="it-IT" sz="2400" dirty="0" err="1">
                <a:latin typeface="Baskerville Old Face" panose="02020602080505020303" pitchFamily="18" charset="0"/>
              </a:rPr>
              <a:t>toraco</a:t>
            </a:r>
            <a:r>
              <a:rPr lang="it-IT" sz="2400" dirty="0">
                <a:latin typeface="Baskerville Old Face" panose="02020602080505020303" pitchFamily="18" charset="0"/>
              </a:rPr>
              <a:t>-addominale e dell’arto inferiore dx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Pupille isocoriche, isocicliche </a:t>
            </a:r>
            <a:r>
              <a:rPr lang="it-IT" sz="2400" dirty="0" err="1">
                <a:latin typeface="Baskerville Old Face" panose="02020602080505020303" pitchFamily="18" charset="0"/>
              </a:rPr>
              <a:t>normoreagenti</a:t>
            </a:r>
            <a:r>
              <a:rPr lang="it-IT" sz="2400" dirty="0">
                <a:latin typeface="Baskerville Old Face" panose="02020602080505020303" pitchFamily="18" charset="0"/>
              </a:rPr>
              <a:t> allo stimolo luminoso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PV: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PA 102/54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FC 101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FR 23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TC 36.1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SpO2 98% in AA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VAS 2</a:t>
            </a:r>
          </a:p>
          <a:p>
            <a:pPr marL="457200" lvl="1" indent="0">
              <a:buNone/>
            </a:pPr>
            <a:endParaRPr lang="it-IT" dirty="0">
              <a:latin typeface="Baskerville Old Face" panose="02020602080505020303" pitchFamily="18" charset="0"/>
            </a:endParaRPr>
          </a:p>
          <a:p>
            <a:endParaRPr lang="it-IT" sz="2400" dirty="0">
              <a:latin typeface="Baskerville Old Face" panose="020206020805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79"/>
            <a:ext cx="12088335" cy="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2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31EDF8C-90E3-A74B-8B49-668C439AD4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074" y="0"/>
            <a:ext cx="9953851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255E093-338F-DD4A-99C9-1C6711B273B8}"/>
              </a:ext>
            </a:extLst>
          </p:cNvPr>
          <p:cNvSpPr/>
          <p:nvPr/>
        </p:nvSpPr>
        <p:spPr>
          <a:xfrm>
            <a:off x="2803358" y="822960"/>
            <a:ext cx="1588168" cy="1342724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6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9461" y="1253331"/>
            <a:ext cx="3533078" cy="1325563"/>
          </a:xfrm>
        </p:spPr>
        <p:txBody>
          <a:bodyPr/>
          <a:lstStyle/>
          <a:p>
            <a:pPr algn="ctr"/>
            <a:r>
              <a:rPr lang="it-IT" u="sng" dirty="0">
                <a:latin typeface="Baskerville Old Face" panose="02020602080505020303" pitchFamily="18" charset="0"/>
              </a:rPr>
              <a:t>Caso Clinico </a:t>
            </a:r>
            <a:br>
              <a:rPr lang="it-IT" u="sng" dirty="0">
                <a:latin typeface="Baskerville Old Face" panose="02020602080505020303" pitchFamily="18" charset="0"/>
              </a:rPr>
            </a:br>
            <a:r>
              <a:rPr lang="it-IT" u="sng" dirty="0">
                <a:latin typeface="Baskerville Old Face" panose="02020602080505020303" pitchFamily="18" charset="0"/>
              </a:rPr>
              <a:t>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900" y="2613025"/>
            <a:ext cx="10515600" cy="2682875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Paziente di 12 anni;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Accompagnato dalla nonna per pregresso incidente della strada (trauma a dinamica minore);  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Avvenuto 5 ore prima dell’arrivo in PS;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No perdita di coscienza;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No episodi di vomito.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695"/>
            <a:ext cx="11959389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5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0F3165A-5226-424E-89DE-8EEDD4229964}"/>
              </a:ext>
            </a:extLst>
          </p:cNvPr>
          <p:cNvSpPr/>
          <p:nvPr/>
        </p:nvSpPr>
        <p:spPr>
          <a:xfrm>
            <a:off x="1175385" y="3013501"/>
            <a:ext cx="9841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Baskerville Old Face" panose="02020602080505020303" pitchFamily="18" charset="77"/>
              </a:rPr>
              <a:t>Evento traumatico caratterizzato da lesioni in grado di determinare un rischio immediato o potenziale per la sopravvivenza. 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32" y="356591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718" y="1688623"/>
            <a:ext cx="11709400" cy="4472147"/>
          </a:xfrm>
        </p:spPr>
        <p:txBody>
          <a:bodyPr numCol="2">
            <a:noAutofit/>
          </a:bodyPr>
          <a:lstStyle/>
          <a:p>
            <a:r>
              <a:rPr lang="it-IT" sz="2400" dirty="0">
                <a:latin typeface="Baskerville Old Face" panose="02020602080505020303" pitchFamily="18" charset="0"/>
              </a:rPr>
              <a:t>Vigile e reattivo;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GCS 15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AVPU=A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RTS 12	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HGT 98 mg/dl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Assenza di tumefazioni craniche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Presenza di abrasioni al livello zigomatico (no emorragie in atto)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Pupille isocoriche, isocicliche </a:t>
            </a:r>
            <a:r>
              <a:rPr lang="it-IT" sz="2400" dirty="0" err="1">
                <a:latin typeface="Baskerville Old Face" panose="02020602080505020303" pitchFamily="18" charset="0"/>
              </a:rPr>
              <a:t>normoreagenti</a:t>
            </a:r>
            <a:r>
              <a:rPr lang="it-IT" sz="2400" dirty="0">
                <a:latin typeface="Baskerville Old Face" panose="02020602080505020303" pitchFamily="18" charset="0"/>
              </a:rPr>
              <a:t> allo stimolo luminoso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PV: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PA 110/60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FC 100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FR 21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TC 36.1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SpO2 100% in AA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VAS 2</a:t>
            </a:r>
          </a:p>
          <a:p>
            <a:pPr marL="457200" lvl="1" indent="0">
              <a:buNone/>
            </a:pPr>
            <a:endParaRPr lang="it-IT" dirty="0">
              <a:latin typeface="Baskerville Old Face" panose="02020602080505020303" pitchFamily="18" charset="0"/>
            </a:endParaRPr>
          </a:p>
          <a:p>
            <a:endParaRPr lang="it-IT" sz="2400" dirty="0">
              <a:latin typeface="Baskerville Old Face" panose="020206020805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6" y="185354"/>
            <a:ext cx="11911263" cy="7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31EDF8C-90E3-A74B-8B49-668C439AD4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074" y="0"/>
            <a:ext cx="9953851" cy="685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99383FD-BBB1-0D4B-AD7B-C7C027F7922F}"/>
              </a:ext>
            </a:extLst>
          </p:cNvPr>
          <p:cNvSpPr/>
          <p:nvPr/>
        </p:nvSpPr>
        <p:spPr>
          <a:xfrm>
            <a:off x="7735704" y="811530"/>
            <a:ext cx="1522596" cy="3863641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tuttatesi.it/wp-content/uploads/Ringraziamenti-tesi-di-laurea.jpg?x37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84" y="1263332"/>
            <a:ext cx="71628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0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559D2E-0A00-774E-A426-EF4A9788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8" y="1192693"/>
            <a:ext cx="11759063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1" strike="noStrike" cap="none" normalizeH="0" baseline="0" dirty="0">
                <a:ln>
                  <a:noFill/>
                </a:ln>
                <a:solidFill>
                  <a:srgbClr val="000007"/>
                </a:solidFill>
                <a:effectLst/>
                <a:latin typeface="Baskerville Old Face" panose="02020602080505020303" pitchFamily="18" charset="77"/>
              </a:rPr>
              <a:t>Criteri fisiopatologici </a:t>
            </a:r>
            <a:endParaRPr lang="it-IT" altLang="it-IT" b="1" dirty="0"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Glasgow Coma Scale ≤13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PAS inferiore ai limiti minimi per età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FR alterata o necessità di supporto ventilatorio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1" strike="noStrike" cap="none" normalizeH="0" baseline="0" dirty="0">
              <a:ln>
                <a:noFill/>
              </a:ln>
              <a:solidFill>
                <a:srgbClr val="000007"/>
              </a:solidFill>
              <a:effectLst/>
              <a:latin typeface="Baskerville Old Face" panose="02020602080505020303" pitchFamily="18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1" strike="noStrike" cap="none" normalizeH="0" baseline="0" dirty="0">
                <a:ln>
                  <a:noFill/>
                </a:ln>
                <a:solidFill>
                  <a:srgbClr val="000007"/>
                </a:solidFill>
                <a:effectLst/>
                <a:latin typeface="Baskerville Old Face" panose="02020602080505020303" pitchFamily="18" charset="77"/>
              </a:rPr>
              <a:t>Criteri anatomici </a:t>
            </a:r>
            <a:endParaRPr kumimoji="0" lang="it-IT" altLang="it-IT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>
                <a:latin typeface="Baskerville Old Face" panose="02020602080505020303" pitchFamily="18" charset="77"/>
              </a:rPr>
              <a:t>t</a:t>
            </a: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utte le ferite penetranti (tranne quelle distali a gomito e ginocchio)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>
                <a:latin typeface="Baskerville Old Face" panose="02020602080505020303" pitchFamily="18" charset="77"/>
              </a:rPr>
              <a:t>i</a:t>
            </a: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nstabilità o deformità della parete toracica (lembo mobile)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≥ 2 fratture di ossa lunghe prossimali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>
                <a:latin typeface="Baskerville Old Face" panose="02020602080505020303" pitchFamily="18" charset="77"/>
              </a:rPr>
              <a:t>e</a:t>
            </a: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stremità maciullate o con polso non apprezzabile</a:t>
            </a:r>
            <a:endParaRPr lang="it-IT" altLang="it-IT" dirty="0"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amputazione prossimale a polso o caviglia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fratture pelviche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fratture craniche aperte o depresse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paralisi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1" strike="noStrike" cap="none" normalizeH="0" baseline="0" dirty="0">
                <a:ln>
                  <a:noFill/>
                </a:ln>
                <a:solidFill>
                  <a:srgbClr val="000007"/>
                </a:solidFill>
                <a:effectLst/>
                <a:latin typeface="Baskerville Old Face" panose="02020602080505020303" pitchFamily="18" charset="77"/>
              </a:rPr>
              <a:t>Criteri dinamici </a:t>
            </a:r>
            <a:endParaRPr kumimoji="0" lang="it-IT" altLang="it-IT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77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caduta da altezza &gt; 3 metri o &gt; 2-3 volte l’altezza del bambino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incidente automobilistico ad alto rischio</a:t>
            </a:r>
            <a:endParaRPr lang="it-IT" altLang="it-IT" dirty="0">
              <a:latin typeface="Baskerville Old Face" panose="02020602080505020303" pitchFamily="18" charset="77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intrusione (compreso il tetto dell’auto): &gt; 30 cm per il posto dell’occupante, &gt; 45 cm per qualunque parte dell’automobile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estrusione (parziale o completa) dall’automobile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decesso di un altro passeggero nella stessa automobile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velocità dei veicoli coinvolti compatibile con trauma ad alto rischio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investimento da parte di automobile di un pedone o ciclista, con impatto &gt; 30 km/h e/o sbalzamento dell’investito dal punto di impatto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it-IT" alt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incidente motociclistico a velocità &gt;30 km/h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1" strike="noStrike" cap="none" normalizeH="0" baseline="0" dirty="0">
              <a:ln>
                <a:noFill/>
              </a:ln>
              <a:solidFill>
                <a:srgbClr val="000007"/>
              </a:solidFill>
              <a:effectLst/>
              <a:latin typeface="Baskerville Old Face" panose="02020602080505020303" pitchFamily="18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1" strike="noStrike" cap="none" normalizeH="0" baseline="0" dirty="0">
                <a:ln>
                  <a:noFill/>
                </a:ln>
                <a:solidFill>
                  <a:srgbClr val="000007"/>
                </a:solidFill>
                <a:effectLst/>
                <a:latin typeface="Baskerville Old Face" panose="02020602080505020303" pitchFamily="18" charset="77"/>
              </a:rPr>
              <a:t>Criteri speciali </a:t>
            </a:r>
            <a:endParaRPr kumimoji="0" lang="it-IT" altLang="it-IT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>
                <a:latin typeface="Baskerville Old Face" panose="02020602080505020303" pitchFamily="18" charset="77"/>
              </a:rPr>
              <a:t>comorbidità per patologie croniche o assunzione di farmaci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>
                <a:latin typeface="Baskerville Old Face" panose="02020602080505020303" pitchFamily="18" charset="77"/>
              </a:rPr>
              <a:t>disordini della coagulazione o pazienti in trattamento con anticoagulanti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latin typeface="Baskerville Old Face" panose="02020602080505020303" pitchFamily="18" charset="77"/>
              </a:rPr>
              <a:t>gravidanza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latin typeface="Baskerville Old Face" panose="02020602080505020303" pitchFamily="18" charset="77"/>
              </a:rPr>
              <a:t>età &lt; 5 anni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altLang="it-IT" dirty="0"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altLang="it-IT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altLang="it-IT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7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3148" y="1420692"/>
            <a:ext cx="11345703" cy="510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kern="150" dirty="0">
                <a:solidFill>
                  <a:srgbClr val="FF0000"/>
                </a:solidFill>
                <a:latin typeface="Baskerville Old Face" panose="02020602080505020303" pitchFamily="18" charset="77"/>
                <a:ea typeface="Lucida Sans Unicode" panose="020B0602030504020204" pitchFamily="34" charset="0"/>
                <a:cs typeface="Calibri" panose="020F0502020204030204" pitchFamily="34" charset="0"/>
              </a:rPr>
              <a:t>Il trauma rappresenta la principale causa di morte e di sequele invalidanti nel bambino dopo il primo anno di vita</a:t>
            </a:r>
          </a:p>
          <a:p>
            <a:pPr marL="571500" indent="-571500">
              <a:lnSpc>
                <a:spcPts val="348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latin typeface="Baskerville Old Face" panose="02020602080505020303" pitchFamily="18" charset="77"/>
                <a:ea typeface="Lucida Sans Unicode" panose="020B0602030504020204" pitchFamily="34" charset="0"/>
                <a:cs typeface="Calibri" panose="020F0502020204030204" pitchFamily="34" charset="0"/>
              </a:rPr>
              <a:t>Cadute e maltrattamenti ne costituiscono le cause principali &lt;5 anni</a:t>
            </a:r>
          </a:p>
          <a:p>
            <a:pPr marL="571500" indent="-571500">
              <a:lnSpc>
                <a:spcPts val="348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latin typeface="Baskerville Old Face" panose="02020602080505020303" pitchFamily="18" charset="77"/>
                <a:ea typeface="Lucida Sans Unicode" panose="020B0602030504020204" pitchFamily="34" charset="0"/>
                <a:cs typeface="Calibri" panose="020F0502020204030204" pitchFamily="34" charset="0"/>
              </a:rPr>
              <a:t>La gravità del quadro clinico dipende essenzialmente dall’entità dell’interessamento del SNC, dalla compromissione respiratoria e dall’entità delle perdite ematiche</a:t>
            </a:r>
          </a:p>
          <a:p>
            <a:pPr marL="571500" indent="-571500">
              <a:lnSpc>
                <a:spcPts val="348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latin typeface="Baskerville Old Face" panose="02020602080505020303" pitchFamily="18" charset="77"/>
                <a:ea typeface="Lucida Sans Unicode" panose="020B0602030504020204" pitchFamily="34" charset="0"/>
                <a:cs typeface="Calibri" panose="020F0502020204030204" pitchFamily="34" charset="0"/>
              </a:rPr>
              <a:t>Nel trauma maggiore il capo è coinvolto nel 80% dei casi</a:t>
            </a:r>
          </a:p>
          <a:p>
            <a:pPr marL="571500" indent="-571500">
              <a:lnSpc>
                <a:spcPts val="348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400" b="1" kern="150" dirty="0">
                <a:latin typeface="Baskerville Old Face" panose="02020602080505020303" pitchFamily="18" charset="77"/>
                <a:ea typeface="Lucida Sans Unicode" panose="020B0602030504020204" pitchFamily="34" charset="0"/>
                <a:cs typeface="Calibri" panose="020F0502020204030204" pitchFamily="34" charset="0"/>
              </a:rPr>
              <a:t>Le lesioni a carico degli organi interni, anche in assenza di evidenti lesioni esterne, sono più frequenti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kern="150" dirty="0">
                <a:solidFill>
                  <a:srgbClr val="FF0000"/>
                </a:solidFill>
                <a:latin typeface="Baskerville Old Face" panose="02020602080505020303" pitchFamily="18" charset="77"/>
                <a:ea typeface="Lucida Sans Unicode" panose="020B0602030504020204" pitchFamily="34" charset="0"/>
                <a:cs typeface="Calibri" panose="020F0502020204030204" pitchFamily="34" charset="0"/>
              </a:rPr>
              <a:t>Nei traumi gravi, </a:t>
            </a:r>
            <a:r>
              <a:rPr lang="it-IT" sz="2400" b="1" dirty="0">
                <a:solidFill>
                  <a:srgbClr val="FF0000"/>
                </a:solidFill>
                <a:latin typeface="Baskerville Old Face" panose="02020602080505020303" pitchFamily="18" charset="77"/>
                <a:ea typeface="Lucida Sans Unicode" panose="020B0602030504020204" pitchFamily="34" charset="0"/>
              </a:rPr>
              <a:t>la tempestività (</a:t>
            </a:r>
            <a:r>
              <a:rPr lang="it-IT" sz="2400" b="1" i="1" dirty="0">
                <a:solidFill>
                  <a:srgbClr val="FF0000"/>
                </a:solidFill>
                <a:latin typeface="Baskerville Old Face" panose="02020602080505020303" pitchFamily="18" charset="77"/>
                <a:ea typeface="Lucida Sans Unicode" panose="020B0602030504020204" pitchFamily="34" charset="0"/>
              </a:rPr>
              <a:t>GOLDEN HOUR</a:t>
            </a:r>
            <a:r>
              <a:rPr lang="it-IT" sz="2400" b="1" dirty="0">
                <a:solidFill>
                  <a:srgbClr val="FF0000"/>
                </a:solidFill>
                <a:latin typeface="Baskerville Old Face" panose="02020602080505020303" pitchFamily="18" charset="77"/>
                <a:ea typeface="Lucida Sans Unicode" panose="020B0602030504020204" pitchFamily="34" charset="0"/>
              </a:rPr>
              <a:t>) e la qualità dell’assistenza nelle prime fasi dopo il trauma sono decisivi nel ridurre la mortalità e morbilità a lungo termine</a:t>
            </a:r>
            <a:endParaRPr lang="it-IT" sz="2400" b="1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61" y="55593"/>
            <a:ext cx="10431378" cy="427130"/>
          </a:xfrm>
        </p:spPr>
        <p:txBody>
          <a:bodyPr>
            <a:noAutofit/>
          </a:bodyPr>
          <a:lstStyle/>
          <a:p>
            <a:pPr algn="ctr"/>
            <a:br>
              <a:rPr lang="it-IT" sz="32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</a:br>
            <a:r>
              <a:rPr lang="it-IT" sz="32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  <a:t>Risposta ospedaliera nella Rete dell’Emergenza</a:t>
            </a:r>
            <a:br>
              <a:rPr lang="it-IT" sz="32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</a:br>
            <a:endParaRPr lang="it-IT" sz="3200" b="1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013" y="862995"/>
            <a:ext cx="3438396" cy="813674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marL="0" lvl="0" indent="0" algn="ctr">
              <a:buNone/>
            </a:pPr>
            <a:r>
              <a:rPr lang="it-IT" sz="1400" dirty="0"/>
              <a:t>Sistema 118 (</a:t>
            </a:r>
            <a:r>
              <a:rPr lang="it-IT" sz="1400" u="sng" dirty="0"/>
              <a:t>TRASFERIMENTO PRIMARIO</a:t>
            </a:r>
            <a:r>
              <a:rPr lang="it-IT" sz="1400" dirty="0"/>
              <a:t>)</a:t>
            </a:r>
          </a:p>
          <a:p>
            <a:pPr marL="0" lvl="0" indent="0" algn="ctr">
              <a:buNone/>
            </a:pPr>
            <a:r>
              <a:rPr lang="it-IT" sz="1400" dirty="0"/>
              <a:t>In caso di trauma grave, il 118 </a:t>
            </a:r>
            <a:r>
              <a:rPr lang="it-IT" sz="1400" dirty="0" err="1"/>
              <a:t>pre</a:t>
            </a:r>
            <a:r>
              <a:rPr lang="it-IT" sz="1400" dirty="0"/>
              <a:t>-allerta la Terapia Intensiva di riferimento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9007" y="2219176"/>
            <a:ext cx="3438396" cy="30777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it-IT" sz="1400" dirty="0">
                <a:solidFill>
                  <a:srgbClr val="000000"/>
                </a:solidFill>
                <a:ea typeface="Times New Roman" charset="0"/>
                <a:cs typeface="Garamond" charset="0"/>
              </a:rPr>
              <a:t>Preparazione della Shock Room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384919" y="6200321"/>
            <a:ext cx="3436263" cy="41567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800" b="1" dirty="0"/>
              <a:t>Accesso del paziente in sala visita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CE1E81E8-1772-D543-923D-3602E921B2E4}"/>
              </a:ext>
            </a:extLst>
          </p:cNvPr>
          <p:cNvSpPr/>
          <p:nvPr/>
        </p:nvSpPr>
        <p:spPr>
          <a:xfrm>
            <a:off x="9101438" y="3741525"/>
            <a:ext cx="2401155" cy="20313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Valutazione sulla porta (colpo  d’occhio)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Raccolta dati (valutazione soggettiva e oggettiva)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Decisioni di Triage (assegnazione livello, Fast-</a:t>
            </a:r>
            <a:r>
              <a:rPr lang="it-IT" sz="1400" b="1" dirty="0" err="1"/>
              <a:t>Track</a:t>
            </a:r>
            <a:r>
              <a:rPr lang="it-IT" sz="1400" b="1" dirty="0"/>
              <a:t>…)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Rivalutazione</a:t>
            </a:r>
          </a:p>
        </p:txBody>
      </p:sp>
      <p:sp>
        <p:nvSpPr>
          <p:cNvPr id="52" name="Segnaposto contenuto 2">
            <a:extLst>
              <a:ext uri="{FF2B5EF4-FFF2-40B4-BE49-F238E27FC236}">
                <a16:creationId xmlns:a16="http://schemas.microsoft.com/office/drawing/2014/main" id="{22D4D18B-69C7-A041-9CDC-46B421092997}"/>
              </a:ext>
            </a:extLst>
          </p:cNvPr>
          <p:cNvSpPr txBox="1">
            <a:spLocks/>
          </p:cNvSpPr>
          <p:nvPr/>
        </p:nvSpPr>
        <p:spPr>
          <a:xfrm>
            <a:off x="8140189" y="4536868"/>
            <a:ext cx="491198" cy="31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100" b="1" dirty="0"/>
              <a:t>NO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77637B7-7616-D340-AC39-34C3CBE4A01F}"/>
              </a:ext>
            </a:extLst>
          </p:cNvPr>
          <p:cNvCxnSpPr>
            <a:cxnSpLocks/>
          </p:cNvCxnSpPr>
          <p:nvPr/>
        </p:nvCxnSpPr>
        <p:spPr>
          <a:xfrm>
            <a:off x="6095628" y="2809567"/>
            <a:ext cx="0" cy="371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228BE5F4-DC3D-0A4D-B510-0C1E909DE642}"/>
              </a:ext>
            </a:extLst>
          </p:cNvPr>
          <p:cNvSpPr txBox="1">
            <a:spLocks/>
          </p:cNvSpPr>
          <p:nvPr/>
        </p:nvSpPr>
        <p:spPr>
          <a:xfrm>
            <a:off x="4357865" y="4427118"/>
            <a:ext cx="3459290" cy="73629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400" dirty="0"/>
              <a:t>Compromissione di almeno una delle funzioni vitali (Respiratoria, Cardiocircolatoria, Neurologica) 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8236A91-0EAF-4747-B12B-934BFFA132AF}"/>
              </a:ext>
            </a:extLst>
          </p:cNvPr>
          <p:cNvCxnSpPr>
            <a:cxnSpLocks/>
          </p:cNvCxnSpPr>
          <p:nvPr/>
        </p:nvCxnSpPr>
        <p:spPr>
          <a:xfrm flipV="1">
            <a:off x="7851852" y="4759560"/>
            <a:ext cx="10800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1970FBB3-D410-A34D-A68D-79B259547101}"/>
              </a:ext>
            </a:extLst>
          </p:cNvPr>
          <p:cNvSpPr txBox="1">
            <a:spLocks/>
          </p:cNvSpPr>
          <p:nvPr/>
        </p:nvSpPr>
        <p:spPr>
          <a:xfrm>
            <a:off x="4686730" y="3243436"/>
            <a:ext cx="2832641" cy="37112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800" b="1" dirty="0"/>
              <a:t>Arrivo del paziente in PS</a:t>
            </a:r>
          </a:p>
        </p:txBody>
      </p:sp>
      <p:sp>
        <p:nvSpPr>
          <p:cNvPr id="41" name="Segnaposto contenuto 2">
            <a:extLst>
              <a:ext uri="{FF2B5EF4-FFF2-40B4-BE49-F238E27FC236}">
                <a16:creationId xmlns:a16="http://schemas.microsoft.com/office/drawing/2014/main" id="{6F9E7BD0-48A8-6B4A-880D-8A7E6C33EFDA}"/>
              </a:ext>
            </a:extLst>
          </p:cNvPr>
          <p:cNvSpPr txBox="1">
            <a:spLocks/>
          </p:cNvSpPr>
          <p:nvPr/>
        </p:nvSpPr>
        <p:spPr>
          <a:xfrm>
            <a:off x="3650244" y="4517220"/>
            <a:ext cx="321571" cy="231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100" b="1" dirty="0"/>
              <a:t>SI</a:t>
            </a:r>
          </a:p>
        </p:txBody>
      </p:sp>
      <p:sp>
        <p:nvSpPr>
          <p:cNvPr id="43" name="Segnaposto contenuto 2">
            <a:extLst>
              <a:ext uri="{FF2B5EF4-FFF2-40B4-BE49-F238E27FC236}">
                <a16:creationId xmlns:a16="http://schemas.microsoft.com/office/drawing/2014/main" id="{910808A9-4C13-7542-B178-5936C532AAEF}"/>
              </a:ext>
            </a:extLst>
          </p:cNvPr>
          <p:cNvSpPr txBox="1">
            <a:spLocks/>
          </p:cNvSpPr>
          <p:nvPr/>
        </p:nvSpPr>
        <p:spPr>
          <a:xfrm>
            <a:off x="1096067" y="4422397"/>
            <a:ext cx="1977515" cy="7386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400" b="1" dirty="0"/>
              <a:t>Accesso immediato in Shock Room e contestuale triage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677637B7-7616-D340-AC39-34C3CBE4A01F}"/>
              </a:ext>
            </a:extLst>
          </p:cNvPr>
          <p:cNvCxnSpPr>
            <a:cxnSpLocks/>
          </p:cNvCxnSpPr>
          <p:nvPr/>
        </p:nvCxnSpPr>
        <p:spPr>
          <a:xfrm>
            <a:off x="2389400" y="1696500"/>
            <a:ext cx="0" cy="3778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7D184FC0-6A8A-B646-A1B3-F55CBA874FC9}"/>
              </a:ext>
            </a:extLst>
          </p:cNvPr>
          <p:cNvSpPr txBox="1">
            <a:spLocks/>
          </p:cNvSpPr>
          <p:nvPr/>
        </p:nvSpPr>
        <p:spPr>
          <a:xfrm>
            <a:off x="4384051" y="863033"/>
            <a:ext cx="3438000" cy="81359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/>
              <a:t>Trasferimento da altra struttura sanitaria </a:t>
            </a:r>
          </a:p>
          <a:p>
            <a:pPr marL="0" indent="0" algn="ctr">
              <a:buNone/>
            </a:pPr>
            <a:r>
              <a:rPr lang="it-IT" sz="1400" dirty="0"/>
              <a:t>(</a:t>
            </a:r>
            <a:r>
              <a:rPr lang="it-IT" sz="1400" u="sng" dirty="0"/>
              <a:t>TRASFERIMENTO SECONDARIO</a:t>
            </a:r>
            <a:r>
              <a:rPr lang="it-IT" sz="1400" dirty="0"/>
              <a:t>)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C6B81B13-58E3-4A4D-BB3E-0D0B73133EDA}"/>
              </a:ext>
            </a:extLst>
          </p:cNvPr>
          <p:cNvSpPr txBox="1">
            <a:spLocks/>
          </p:cNvSpPr>
          <p:nvPr/>
        </p:nvSpPr>
        <p:spPr>
          <a:xfrm>
            <a:off x="8064593" y="859967"/>
            <a:ext cx="3438000" cy="81367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/>
              <a:t>Condotto da genitore/accompagnatore </a:t>
            </a:r>
          </a:p>
          <a:p>
            <a:pPr marL="0" indent="0" algn="ctr">
              <a:buNone/>
            </a:pPr>
            <a:r>
              <a:rPr lang="it-IT" sz="1400" dirty="0"/>
              <a:t> o giunto in modo autonomo</a:t>
            </a:r>
          </a:p>
        </p:txBody>
      </p: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69C18F2A-5657-6F4D-8E49-12651254947D}"/>
              </a:ext>
            </a:extLst>
          </p:cNvPr>
          <p:cNvCxnSpPr>
            <a:cxnSpLocks/>
          </p:cNvCxnSpPr>
          <p:nvPr/>
        </p:nvCxnSpPr>
        <p:spPr>
          <a:xfrm>
            <a:off x="9785980" y="1696500"/>
            <a:ext cx="0" cy="11250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>
            <a:extLst>
              <a:ext uri="{FF2B5EF4-FFF2-40B4-BE49-F238E27FC236}">
                <a16:creationId xmlns:a16="http://schemas.microsoft.com/office/drawing/2014/main" id="{31BEA758-7A06-D748-93E1-E4E70627EEED}"/>
              </a:ext>
            </a:extLst>
          </p:cNvPr>
          <p:cNvCxnSpPr>
            <a:cxnSpLocks/>
          </p:cNvCxnSpPr>
          <p:nvPr/>
        </p:nvCxnSpPr>
        <p:spPr>
          <a:xfrm flipH="1">
            <a:off x="2389400" y="2797535"/>
            <a:ext cx="73965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DF293261-99C0-4444-ADB3-D4A843C550DB}"/>
              </a:ext>
            </a:extLst>
          </p:cNvPr>
          <p:cNvCxnSpPr>
            <a:cxnSpLocks/>
          </p:cNvCxnSpPr>
          <p:nvPr/>
        </p:nvCxnSpPr>
        <p:spPr>
          <a:xfrm>
            <a:off x="2401432" y="2570604"/>
            <a:ext cx="0" cy="23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>
            <a:extLst>
              <a:ext uri="{FF2B5EF4-FFF2-40B4-BE49-F238E27FC236}">
                <a16:creationId xmlns:a16="http://schemas.microsoft.com/office/drawing/2014/main" id="{51425DF5-0C98-3644-BB9A-A0AADD1BA7C0}"/>
              </a:ext>
            </a:extLst>
          </p:cNvPr>
          <p:cNvCxnSpPr>
            <a:cxnSpLocks/>
          </p:cNvCxnSpPr>
          <p:nvPr/>
        </p:nvCxnSpPr>
        <p:spPr>
          <a:xfrm>
            <a:off x="6095628" y="1696500"/>
            <a:ext cx="0" cy="1113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988489E1-57BB-B24E-92B1-BAEE43749316}"/>
              </a:ext>
            </a:extLst>
          </p:cNvPr>
          <p:cNvCxnSpPr>
            <a:cxnSpLocks/>
          </p:cNvCxnSpPr>
          <p:nvPr/>
        </p:nvCxnSpPr>
        <p:spPr>
          <a:xfrm>
            <a:off x="6103051" y="3645609"/>
            <a:ext cx="0" cy="679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DA077B8A-EE0B-0D49-A422-4FDB4C225B4A}"/>
              </a:ext>
            </a:extLst>
          </p:cNvPr>
          <p:cNvCxnSpPr>
            <a:cxnSpLocks/>
          </p:cNvCxnSpPr>
          <p:nvPr/>
        </p:nvCxnSpPr>
        <p:spPr>
          <a:xfrm flipH="1">
            <a:off x="3206833" y="4757188"/>
            <a:ext cx="1116000" cy="2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DB8F9C59-2A1B-474E-8D89-CACF3E676FF8}"/>
              </a:ext>
            </a:extLst>
          </p:cNvPr>
          <p:cNvCxnSpPr>
            <a:cxnSpLocks/>
          </p:cNvCxnSpPr>
          <p:nvPr/>
        </p:nvCxnSpPr>
        <p:spPr>
          <a:xfrm flipH="1">
            <a:off x="7986455" y="6408159"/>
            <a:ext cx="23275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>
            <a:extLst>
              <a:ext uri="{FF2B5EF4-FFF2-40B4-BE49-F238E27FC236}">
                <a16:creationId xmlns:a16="http://schemas.microsoft.com/office/drawing/2014/main" id="{C79914ED-AD46-CC44-93E2-E84008247E80}"/>
              </a:ext>
            </a:extLst>
          </p:cNvPr>
          <p:cNvCxnSpPr>
            <a:cxnSpLocks/>
          </p:cNvCxnSpPr>
          <p:nvPr/>
        </p:nvCxnSpPr>
        <p:spPr>
          <a:xfrm>
            <a:off x="10302015" y="5811250"/>
            <a:ext cx="0" cy="5969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B82EEC-D61C-5442-BCFD-F309BBAB8A92}"/>
              </a:ext>
            </a:extLst>
          </p:cNvPr>
          <p:cNvSpPr txBox="1"/>
          <p:nvPr/>
        </p:nvSpPr>
        <p:spPr>
          <a:xfrm>
            <a:off x="-82462" y="407402"/>
            <a:ext cx="461665" cy="18816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/>
              <a:t>Modalità di arrivo 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BA21E88F-F707-C544-BD82-9DCE403A11DE}"/>
              </a:ext>
            </a:extLst>
          </p:cNvPr>
          <p:cNvSpPr/>
          <p:nvPr/>
        </p:nvSpPr>
        <p:spPr>
          <a:xfrm>
            <a:off x="11502987" y="622080"/>
            <a:ext cx="443436" cy="145227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Parentesi graffa chiusa 31">
            <a:extLst>
              <a:ext uri="{FF2B5EF4-FFF2-40B4-BE49-F238E27FC236}">
                <a16:creationId xmlns:a16="http://schemas.microsoft.com/office/drawing/2014/main" id="{2EF06458-9BE8-8943-99CD-59DDB8C64E0E}"/>
              </a:ext>
            </a:extLst>
          </p:cNvPr>
          <p:cNvSpPr/>
          <p:nvPr/>
        </p:nvSpPr>
        <p:spPr>
          <a:xfrm rot="10800000">
            <a:off x="245577" y="622080"/>
            <a:ext cx="443436" cy="145227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5024" y="1062974"/>
            <a:ext cx="7561950" cy="742966"/>
          </a:xfrm>
        </p:spPr>
        <p:txBody>
          <a:bodyPr>
            <a:no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METODOLOGIA DI TRIAGE</a:t>
            </a:r>
            <a:endParaRPr lang="it-IT" sz="4000" b="1" u="sng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2023" y="2766052"/>
            <a:ext cx="11547951" cy="3592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3100" dirty="0">
                <a:latin typeface="Baskerville Old Face" panose="02020602080505020303" pitchFamily="18" charset="77"/>
              </a:rPr>
              <a:t> Aspetto globale del paziente</a:t>
            </a:r>
          </a:p>
          <a:p>
            <a:pPr>
              <a:lnSpc>
                <a:spcPct val="100000"/>
              </a:lnSpc>
            </a:pPr>
            <a:r>
              <a:rPr lang="it-IT" sz="3100" dirty="0">
                <a:latin typeface="Baskerville Old Face" panose="02020602080505020303" pitchFamily="18" charset="77"/>
              </a:rPr>
              <a:t> </a:t>
            </a:r>
            <a:r>
              <a:rPr lang="it-IT" sz="3100" u="sng" dirty="0">
                <a:latin typeface="Baskerville Old Face" panose="02020602080505020303" pitchFamily="18" charset="77"/>
              </a:rPr>
              <a:t>A</a:t>
            </a:r>
            <a:r>
              <a:rPr lang="it-IT" sz="3100" dirty="0">
                <a:latin typeface="Baskerville Old Face" panose="02020602080505020303" pitchFamily="18" charset="77"/>
              </a:rPr>
              <a:t>(</a:t>
            </a:r>
            <a:r>
              <a:rPr lang="it-IT" sz="3100" dirty="0" err="1">
                <a:latin typeface="Baskerville Old Face" panose="02020602080505020303" pitchFamily="18" charset="77"/>
              </a:rPr>
              <a:t>lert</a:t>
            </a:r>
            <a:r>
              <a:rPr lang="it-IT" sz="3100" dirty="0">
                <a:latin typeface="Baskerville Old Face" panose="02020602080505020303" pitchFamily="18" charset="77"/>
              </a:rPr>
              <a:t>) </a:t>
            </a:r>
            <a:r>
              <a:rPr lang="it-IT" sz="3100" u="sng" dirty="0">
                <a:latin typeface="Baskerville Old Face" panose="02020602080505020303" pitchFamily="18" charset="77"/>
              </a:rPr>
              <a:t>V</a:t>
            </a:r>
            <a:r>
              <a:rPr lang="it-IT" sz="3100" dirty="0">
                <a:latin typeface="Baskerville Old Face" panose="02020602080505020303" pitchFamily="18" charset="77"/>
              </a:rPr>
              <a:t>(</a:t>
            </a:r>
            <a:r>
              <a:rPr lang="it-IT" sz="3100" dirty="0" err="1">
                <a:latin typeface="Baskerville Old Face" panose="02020602080505020303" pitchFamily="18" charset="77"/>
              </a:rPr>
              <a:t>erbal</a:t>
            </a:r>
            <a:r>
              <a:rPr lang="it-IT" sz="3100" dirty="0">
                <a:latin typeface="Baskerville Old Face" panose="02020602080505020303" pitchFamily="18" charset="77"/>
              </a:rPr>
              <a:t>) </a:t>
            </a:r>
            <a:r>
              <a:rPr lang="it-IT" sz="3100" u="sng" dirty="0" err="1">
                <a:latin typeface="Baskerville Old Face" panose="02020602080505020303" pitchFamily="18" charset="77"/>
              </a:rPr>
              <a:t>P</a:t>
            </a:r>
            <a:r>
              <a:rPr lang="it-IT" sz="3100" dirty="0">
                <a:latin typeface="Baskerville Old Face" panose="02020602080505020303" pitchFamily="18" charset="77"/>
              </a:rPr>
              <a:t>(</a:t>
            </a:r>
            <a:r>
              <a:rPr lang="it-IT" sz="3100" dirty="0" err="1">
                <a:latin typeface="Baskerville Old Face" panose="02020602080505020303" pitchFamily="18" charset="77"/>
              </a:rPr>
              <a:t>ain</a:t>
            </a:r>
            <a:r>
              <a:rPr lang="it-IT" sz="3100" dirty="0">
                <a:latin typeface="Baskerville Old Face" panose="02020602080505020303" pitchFamily="18" charset="77"/>
              </a:rPr>
              <a:t>) </a:t>
            </a:r>
            <a:r>
              <a:rPr lang="it-IT" sz="3100" u="sng" dirty="0">
                <a:latin typeface="Baskerville Old Face" panose="02020602080505020303" pitchFamily="18" charset="77"/>
              </a:rPr>
              <a:t>U</a:t>
            </a:r>
            <a:r>
              <a:rPr lang="it-IT" sz="3100" dirty="0">
                <a:latin typeface="Baskerville Old Face" panose="02020602080505020303" pitchFamily="18" charset="77"/>
              </a:rPr>
              <a:t>(</a:t>
            </a:r>
            <a:r>
              <a:rPr lang="it-IT" sz="3100" dirty="0" err="1">
                <a:latin typeface="Baskerville Old Face" panose="02020602080505020303" pitchFamily="18" charset="77"/>
              </a:rPr>
              <a:t>nresponsive</a:t>
            </a:r>
            <a:r>
              <a:rPr lang="it-IT" sz="3100" dirty="0">
                <a:latin typeface="Baskerville Old Face" panose="02020602080505020303" pitchFamily="18" charset="7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it-IT" sz="3100" dirty="0">
                <a:latin typeface="Baskerville Old Face" panose="02020602080505020303" pitchFamily="18" charset="77"/>
              </a:rPr>
              <a:t> GCS/</a:t>
            </a:r>
            <a:r>
              <a:rPr lang="it-IT" sz="3100" dirty="0" err="1">
                <a:latin typeface="Baskerville Old Face" panose="02020602080505020303" pitchFamily="18" charset="77"/>
              </a:rPr>
              <a:t>pGCS</a:t>
            </a:r>
            <a:r>
              <a:rPr lang="it-IT" sz="3100" dirty="0">
                <a:latin typeface="Baskerville Old Face" panose="02020602080505020303" pitchFamily="18" charset="77"/>
              </a:rPr>
              <a:t> (se &lt; 1 anno)</a:t>
            </a:r>
          </a:p>
          <a:p>
            <a:pPr>
              <a:lnSpc>
                <a:spcPct val="100000"/>
              </a:lnSpc>
            </a:pPr>
            <a:r>
              <a:rPr lang="it-IT" sz="3100" dirty="0">
                <a:latin typeface="Baskerville Old Face" panose="02020602080505020303" pitchFamily="18" charset="77"/>
              </a:rPr>
              <a:t> Grado di deambulazione</a:t>
            </a:r>
          </a:p>
          <a:p>
            <a:pPr>
              <a:lnSpc>
                <a:spcPct val="100000"/>
              </a:lnSpc>
            </a:pPr>
            <a:r>
              <a:rPr lang="it-IT" sz="3100" dirty="0">
                <a:latin typeface="Baskerville Old Face" panose="02020602080505020303" pitchFamily="18" charset="77"/>
              </a:rPr>
              <a:t> Presenza di sanguinamenti in atto, di amputazioni o evidenti deformità</a:t>
            </a:r>
          </a:p>
          <a:p>
            <a:pPr>
              <a:lnSpc>
                <a:spcPct val="100000"/>
              </a:lnSpc>
            </a:pPr>
            <a:r>
              <a:rPr lang="it-IT" sz="3100" dirty="0">
                <a:latin typeface="Baskerville Old Face" panose="02020602080505020303" pitchFamily="18" charset="77"/>
              </a:rPr>
              <a:t> Modalità di accesso</a:t>
            </a:r>
          </a:p>
          <a:p>
            <a:pPr marL="0" indent="0">
              <a:lnSpc>
                <a:spcPct val="100000"/>
              </a:lnSpc>
              <a:buNone/>
            </a:pPr>
            <a:endParaRPr lang="it-IT" sz="3100" dirty="0">
              <a:latin typeface="Baskerville Old Face" panose="02020602080505020303" pitchFamily="18" charset="77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418434B-8D29-414D-AD3E-6A9BBBC8C9BB}"/>
              </a:ext>
            </a:extLst>
          </p:cNvPr>
          <p:cNvSpPr txBox="1">
            <a:spLocks/>
          </p:cNvSpPr>
          <p:nvPr/>
        </p:nvSpPr>
        <p:spPr>
          <a:xfrm>
            <a:off x="1042112" y="1963733"/>
            <a:ext cx="10107772" cy="644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VALUTAZIONE SULLA PORTA (colpo d’occhio)</a:t>
            </a:r>
            <a:endParaRPr lang="it-IT" sz="3600" b="1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2824" y="1595128"/>
            <a:ext cx="9066344" cy="619760"/>
          </a:xfrm>
        </p:spPr>
        <p:txBody>
          <a:bodyPr>
            <a:noAutofit/>
          </a:bodyPr>
          <a:lstStyle/>
          <a:p>
            <a:b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  <a:ea typeface="+mn-ea"/>
                <a:cs typeface="+mn-cs"/>
              </a:rPr>
            </a:br>
            <a: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  <a:t>RACCOLTA DATI (paziente/accompagnatore) </a:t>
            </a:r>
            <a:b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</a:br>
            <a:endParaRPr lang="it-IT" sz="3600" b="1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58974" y="2620962"/>
            <a:ext cx="9674045" cy="3322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Dati anagrafici</a:t>
            </a:r>
          </a:p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Tipologia e modalità di evento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Tempo intercorso dall’evento</a:t>
            </a:r>
          </a:p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Mezzo di protezione (casco, seggiolino, cintura di sicurezza, etc.)</a:t>
            </a:r>
          </a:p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Perdita di coscienza e ricordo dell’evento</a:t>
            </a:r>
          </a:p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Parestesie, deficit motori e disturbi visivi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2827" y="1418131"/>
            <a:ext cx="9066344" cy="619760"/>
          </a:xfrm>
        </p:spPr>
        <p:txBody>
          <a:bodyPr>
            <a:noAutofit/>
          </a:bodyPr>
          <a:lstStyle/>
          <a:p>
            <a:b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  <a:ea typeface="+mn-ea"/>
                <a:cs typeface="+mn-cs"/>
              </a:rPr>
            </a:br>
            <a: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  <a:t>RACCOLTA DATI (paziente/accompagnatore) </a:t>
            </a:r>
            <a:b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</a:br>
            <a:endParaRPr lang="it-IT" sz="3600" b="1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43612" y="2266967"/>
            <a:ext cx="11704775" cy="410016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Vertigini e vomito</a:t>
            </a:r>
          </a:p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Allergie</a:t>
            </a:r>
          </a:p>
          <a:p>
            <a:pPr lvl="0"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Trattamenti eseguiti durante la fase </a:t>
            </a:r>
            <a:r>
              <a:rPr lang="it-IT" dirty="0" err="1">
                <a:latin typeface="Baskerville Old Face" panose="02020602080505020303" pitchFamily="18" charset="77"/>
              </a:rPr>
              <a:t>pre</a:t>
            </a:r>
            <a:r>
              <a:rPr lang="it-IT" dirty="0">
                <a:latin typeface="Baskerville Old Face" panose="02020602080505020303" pitchFamily="18" charset="77"/>
              </a:rPr>
              <a:t>-ospedaliera (documentazione clinica, TC, RX, Ecografie, etc.) ed evoluzione dei parametri clinici e del quadro clinico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Fattori di rischio associati/patologie: età &lt;5 anni, </a:t>
            </a:r>
            <a:r>
              <a:rPr lang="it-IT" dirty="0" err="1">
                <a:latin typeface="Baskerville Old Face" panose="02020602080505020303" pitchFamily="18" charset="77"/>
              </a:rPr>
              <a:t>coagulopatie</a:t>
            </a:r>
            <a:r>
              <a:rPr lang="it-IT" dirty="0">
                <a:latin typeface="Baskerville Old Face" panose="02020602080505020303" pitchFamily="18" charset="77"/>
              </a:rPr>
              <a:t>, pregressi interventi NCH o patologie croniche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Baskerville Old Face" panose="02020602080505020303" pitchFamily="18" charset="77"/>
              </a:rPr>
              <a:t>Assunzione di alcool, sostanze d’abuso o farmaci (anticoagulanti, antiaggreganti, antiepilettici, etc.)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1017" y="1460974"/>
            <a:ext cx="7389955" cy="563247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  <a:t>RACCOLTA PARAMETRI VITALI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2639" y="2776003"/>
            <a:ext cx="4765191" cy="3090862"/>
          </a:xfrm>
        </p:spPr>
        <p:txBody>
          <a:bodyPr numCol="1" spcCol="1800000">
            <a:noAutofit/>
          </a:bodyPr>
          <a:lstStyle/>
          <a:p>
            <a:pPr lvl="1">
              <a:lnSpc>
                <a:spcPct val="100000"/>
              </a:lnSpc>
            </a:pPr>
            <a:r>
              <a:rPr lang="it-IT" sz="3200" dirty="0">
                <a:latin typeface="Baskerville Old Face" panose="02020602080505020303" pitchFamily="18" charset="77"/>
              </a:rPr>
              <a:t>Pressione Arteriosa	</a:t>
            </a:r>
          </a:p>
          <a:p>
            <a:pPr lvl="1">
              <a:lnSpc>
                <a:spcPct val="100000"/>
              </a:lnSpc>
            </a:pPr>
            <a:r>
              <a:rPr lang="it-IT" sz="3200" dirty="0">
                <a:latin typeface="Baskerville Old Face" panose="02020602080505020303" pitchFamily="18" charset="77"/>
              </a:rPr>
              <a:t>Frequenza Cardiaca</a:t>
            </a:r>
          </a:p>
          <a:p>
            <a:pPr lvl="1">
              <a:lnSpc>
                <a:spcPct val="100000"/>
              </a:lnSpc>
            </a:pPr>
            <a:r>
              <a:rPr lang="it-IT" sz="3200" dirty="0">
                <a:latin typeface="Baskerville Old Face" panose="02020602080505020303" pitchFamily="18" charset="77"/>
              </a:rPr>
              <a:t>Frequenza Respiratoria</a:t>
            </a:r>
          </a:p>
          <a:p>
            <a:pPr lvl="1">
              <a:lnSpc>
                <a:spcPct val="100000"/>
              </a:lnSpc>
            </a:pPr>
            <a:r>
              <a:rPr lang="it-IT" sz="3200" dirty="0">
                <a:latin typeface="Baskerville Old Face" panose="02020602080505020303" pitchFamily="18" charset="77"/>
              </a:rPr>
              <a:t>Temperatura Corporea</a:t>
            </a:r>
          </a:p>
          <a:p>
            <a:pPr lvl="1">
              <a:lnSpc>
                <a:spcPct val="100000"/>
              </a:lnSpc>
            </a:pPr>
            <a:r>
              <a:rPr lang="it-IT" sz="3200" dirty="0">
                <a:latin typeface="Baskerville Old Face" panose="02020602080505020303" pitchFamily="18" charset="77"/>
              </a:rPr>
              <a:t>HGT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it-IT" sz="3200" dirty="0">
              <a:latin typeface="Baskerville Old Face" panose="02020602080505020303" pitchFamily="18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D052E2-2F0B-9B4C-882D-E417AE7E8433}"/>
              </a:ext>
            </a:extLst>
          </p:cNvPr>
          <p:cNvSpPr/>
          <p:nvPr/>
        </p:nvSpPr>
        <p:spPr>
          <a:xfrm>
            <a:off x="6095995" y="2281554"/>
            <a:ext cx="6435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latin typeface="Baskerville Old Face" panose="02020602080505020303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Baskerville Old Face" panose="02020602080505020303" pitchFamily="18" charset="77"/>
              </a:rPr>
              <a:t>Diametro Pupillare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Baskerville Old Face" panose="02020602080505020303" pitchFamily="18" charset="77"/>
              </a:rPr>
              <a:t>RTS (</a:t>
            </a:r>
            <a:r>
              <a:rPr lang="it-IT" sz="3200" dirty="0" err="1">
                <a:latin typeface="Baskerville Old Face" panose="02020602080505020303" pitchFamily="18" charset="77"/>
              </a:rPr>
              <a:t>Revised</a:t>
            </a:r>
            <a:r>
              <a:rPr lang="it-IT" sz="3200" dirty="0">
                <a:latin typeface="Baskerville Old Face" panose="02020602080505020303" pitchFamily="18" charset="77"/>
              </a:rPr>
              <a:t> Trauma Score)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Baskerville Old Face" panose="02020602080505020303" pitchFamily="18" charset="77"/>
              </a:rPr>
              <a:t>SpO2%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Baskerville Old Face" panose="02020602080505020303" pitchFamily="18" charset="77"/>
              </a:rPr>
              <a:t>Dolore (FLACC/VAS)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56" y="380975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6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1159</Words>
  <Application>Microsoft Macintosh PowerPoint</Application>
  <PresentationFormat>Widescreen</PresentationFormat>
  <Paragraphs>247</Paragraphs>
  <Slides>22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Baskerville Old Face</vt:lpstr>
      <vt:lpstr>Calibri</vt:lpstr>
      <vt:lpstr>Calibri Light</vt:lpstr>
      <vt:lpstr>Comic Sans MS</vt:lpstr>
      <vt:lpstr>Courier New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Risposta ospedaliera nella Rete dell’Emergenza </vt:lpstr>
      <vt:lpstr>METODOLOGIA DI TRIAGE</vt:lpstr>
      <vt:lpstr> RACCOLTA DATI (paziente/accompagnatore)  </vt:lpstr>
      <vt:lpstr> RACCOLTA DATI (paziente/accompagnatore)  </vt:lpstr>
      <vt:lpstr>RACCOLTA PARAMETRI VITALI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RIVALUTAZIONE</vt:lpstr>
      <vt:lpstr>IL TRAUMA GRAVE  Casi Clinici</vt:lpstr>
      <vt:lpstr>Caso Clinico  1</vt:lpstr>
      <vt:lpstr>Presentazione standard di PowerPoint</vt:lpstr>
      <vt:lpstr>Presentazione standard di PowerPoint</vt:lpstr>
      <vt:lpstr>Caso Clinico  2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Chantal Di Segni</cp:lastModifiedBy>
  <cp:revision>289</cp:revision>
  <dcterms:created xsi:type="dcterms:W3CDTF">2019-03-19T14:17:28Z</dcterms:created>
  <dcterms:modified xsi:type="dcterms:W3CDTF">2021-03-24T21:28:59Z</dcterms:modified>
</cp:coreProperties>
</file>