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329" r:id="rId3"/>
    <p:sldId id="275" r:id="rId4"/>
    <p:sldId id="274" r:id="rId5"/>
    <p:sldId id="266" r:id="rId6"/>
    <p:sldId id="276" r:id="rId7"/>
    <p:sldId id="262" r:id="rId8"/>
    <p:sldId id="263" r:id="rId9"/>
    <p:sldId id="280" r:id="rId10"/>
    <p:sldId id="271" r:id="rId11"/>
    <p:sldId id="272" r:id="rId12"/>
    <p:sldId id="259" r:id="rId13"/>
    <p:sldId id="282" r:id="rId14"/>
    <p:sldId id="257" r:id="rId15"/>
    <p:sldId id="258" r:id="rId16"/>
    <p:sldId id="283" r:id="rId17"/>
    <p:sldId id="260" r:id="rId18"/>
    <p:sldId id="261" r:id="rId19"/>
    <p:sldId id="284" r:id="rId20"/>
    <p:sldId id="28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A1FAB-B7E3-B742-91CC-825BE5D90982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2030-ED0C-5642-A415-C711792BF64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7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8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CB800-D7B5-4876-B166-1F6D9CC7584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5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33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51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BC8A-1348-48AC-8C98-C013718CCDE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8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52030-ED0C-5642-A415-C711792BF64E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BBB73E-8D96-024B-A629-D5F2BE39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8FE5BA-A7FB-DD4B-8B2D-776270F9E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4F8DDF-18EF-934C-BB2F-D23AD42E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0FD1D9-E46D-C743-B8DA-040DE4E4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FF1FA-EF12-8845-9133-D8FFE5E4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28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1B32D-3D8A-6242-8A7E-166ACD1A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7E2176-3987-BA40-B020-A37E8796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7C1EF-B41F-0F46-B421-CEBC880D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834DD7-1EC4-DC46-B431-162CDF8B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730A95-EF01-9842-93A6-2D8C40D1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0102BE-CBB7-9143-9D39-85AD96E1B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7B4431-4609-0642-BC59-6879A10EA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6C36FE-DF61-8A49-91B4-D762FE59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0651D9-8DC9-5A4C-827B-42D8218C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77CB82-A4A0-064F-83B8-9C28BB60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68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7806-CCE6-45DE-8653-0FE12A64D8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B14E-9921-4EDF-BEFC-573DFB28F1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CB3A-1FE1-4E6A-BAB7-6F15FB796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CAFA-0E9D-4BE2-8268-3DF0C44731D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2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FE90-FC73-48C0-ADE5-C470D3AA77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39C8-A4BE-4091-8DD9-874E7C748F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2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83E1-EA20-4B78-A407-C33C83BEE6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B72D-0863-45BF-B6E2-07303859C70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2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0A9D-5CBB-4560-8D5E-574AE82A5A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C36E-00B5-466D-96AC-BF2532A164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57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B586-9E6D-4AF4-87F7-D9474D6648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4292-4924-46B1-B515-E1B4411E84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5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AF41-F3E8-4BAB-9A32-2BF7FD914A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58D6-CE4D-4F7B-9DEA-FFC769AE0C4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1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B8B0-F53B-4027-981D-14AD896DD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8BE8-7F31-4D6F-B097-49FB13F656A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F04B3-17CF-3E4A-9EAB-717D1DC1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D4CFA-64F6-4341-9CCE-64D25F87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19F326-42C9-0B4F-BE08-18FEA16F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8148BD-E810-1A49-91D9-27DDF596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249728-9711-7A40-AA62-451789E9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42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CE28-FE1A-400D-B753-970A4CA9D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4864-EB03-44CF-A6E2-846ACB8A20A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A94D-A1A4-449D-919B-C2BB5A44F6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5B9C-CB8A-4274-9CD4-B6C9810C576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1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B529-A894-44CA-9493-8AC37B541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1F2F-2F22-45D3-94C5-5B0425A9BD6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8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50EA9B-DBB3-F64C-9FFB-77DDBB3C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4F6EBD-6419-9C44-93CC-5DE6CDDFD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5F2C1B-12FC-8A4B-A3FE-29BA9E17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CE445-F2EB-5B45-8903-3225101F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5B0058-9ECA-7345-A464-A52040F2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03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FA231-71F2-BE41-B648-844AF794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B3ACA9-90CA-1D4B-8581-F755F25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2169B6-F36C-6D47-810A-6DB2DCAE2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1CD635-5523-9342-A90B-77F93F7D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933E27-8116-C644-8632-36CC1137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7A343D-5BAD-874F-B4F2-60CC7D66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21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3256F-C266-B44C-AAAC-B8C417E7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3B05A2-DA58-F44B-A859-6E14EE56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46D7A5-9CFD-014F-9688-99A69FF5C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2D60F5-DEE9-6343-810F-FD4D8FC4E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FC35DD-294F-494A-9EED-359CC50E5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8237415-FFDB-FE40-B885-09ACE87F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F1115C-17F8-334E-BE71-5161593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ADCC24-D640-6241-9D81-A0EA7573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88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8AD07-8754-1749-8FDB-8F9B150D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BDCD1E-4068-FC44-B52F-63396257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FE43FB-4556-2D48-864F-ED21323F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2B17F0-797A-1146-B3BD-E218EF35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3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82C4DF-EB15-E44A-AA8C-C3782D5F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9D057F-82A5-E841-8C7D-24186C6E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6E507D-49C8-B04E-B642-9C44C059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59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79046-AF01-8447-A296-F1BFA7AA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E4633C-A491-7943-A916-C00E28BC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4F2EB2-9123-5449-8973-C0A99CCC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EE564B-8480-5843-9D2A-0B0D0513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B66D48-3981-724C-88C8-7033D5AA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B9B87E-AC7B-5940-A76D-F6D69170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56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93329-0D9D-134C-8FA3-AB8CA5FC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DABA81-2036-354F-A81C-0166C5EA4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98A72E-FB95-B746-887E-ECE66871F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5E9C0C-0953-AE4C-BD8B-C98170C0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DFF300-1CD0-094E-906F-AC4DF29E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37F80E-EBDA-7B4A-A1B0-D991AD99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3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0E06FB-DC8B-A843-9CA5-DD1E9C6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8608E1-D62B-8F4C-B6CD-D9C694BE0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BC70E-66EC-8349-80BC-4DBDF50B2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5471-715E-C840-A5E2-4FE7B8D34C71}" type="datetimeFigureOut">
              <a:rPr lang="it-IT" smtClean="0"/>
              <a:pPr/>
              <a:t>20/03/21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E1F6D-2496-6642-ABBF-1494A94F3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A99A17-C055-EF4D-831F-34F025DE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86AF-B0DE-D246-99A6-B164CAB38B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19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95CE889-88F0-4924-B958-4B24C42159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3/20/21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E4CD05F5-92AC-4AA2-9A06-907E1B445E4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1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5653699"/>
            <a:ext cx="11999494" cy="1204302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137529" y="97023"/>
            <a:ext cx="7916941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TRAUMA CRANICO NEL BAMBINO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endParaRPr lang="it-IT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5408E6-BA67-4D77-A017-78498688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656" y="425302"/>
            <a:ext cx="4917194" cy="2664296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C896916-3E09-4123-8D23-D5EBA951355E}"/>
              </a:ext>
            </a:extLst>
          </p:cNvPr>
          <p:cNvSpPr txBox="1">
            <a:spLocks/>
          </p:cNvSpPr>
          <p:nvPr/>
        </p:nvSpPr>
        <p:spPr bwMode="auto">
          <a:xfrm>
            <a:off x="3887996" y="4573579"/>
            <a:ext cx="46085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Daniele Di Castro</a:t>
            </a:r>
          </a:p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Infermiere DEA/PS</a:t>
            </a:r>
          </a:p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Ospedale Pediatrico Bambino Gesù</a:t>
            </a:r>
            <a:endParaRPr lang="it-IT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18F191E-C19F-854D-8ADA-D6E41CE71AF6}"/>
              </a:ext>
            </a:extLst>
          </p:cNvPr>
          <p:cNvSpPr txBox="1">
            <a:spLocks/>
          </p:cNvSpPr>
          <p:nvPr/>
        </p:nvSpPr>
        <p:spPr>
          <a:xfrm>
            <a:off x="8599145" y="1721165"/>
            <a:ext cx="3232695" cy="2614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400" dirty="0">
              <a:latin typeface="+mn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321A72E-160A-AE4B-BE16-0C05DBD3931B}"/>
              </a:ext>
            </a:extLst>
          </p:cNvPr>
          <p:cNvSpPr/>
          <p:nvPr/>
        </p:nvSpPr>
        <p:spPr>
          <a:xfrm>
            <a:off x="4696916" y="857774"/>
            <a:ext cx="2798168" cy="116955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numCol="1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Cefalea;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Lieve irritabilità;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Vomito &lt; 4 episodi;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Ferite/lacerazioni localizzate;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GCS 14. </a:t>
            </a:r>
          </a:p>
        </p:txBody>
      </p:sp>
      <p:sp>
        <p:nvSpPr>
          <p:cNvPr id="41" name="Titolo 1">
            <a:extLst>
              <a:ext uri="{FF2B5EF4-FFF2-40B4-BE49-F238E27FC236}">
                <a16:creationId xmlns:a16="http://schemas.microsoft.com/office/drawing/2014/main" id="{E23E9AD4-B7AD-A542-8420-DD21FBAEB68F}"/>
              </a:ext>
            </a:extLst>
          </p:cNvPr>
          <p:cNvSpPr txBox="1">
            <a:spLocks/>
          </p:cNvSpPr>
          <p:nvPr/>
        </p:nvSpPr>
        <p:spPr>
          <a:xfrm>
            <a:off x="294807" y="3763564"/>
            <a:ext cx="2199516" cy="114368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>
                <a:latin typeface="+mn-lt"/>
              </a:rPr>
              <a:t>Sono trascorsi 60 minuti e il paziente ancora non ha avuto accesso all’area di trattamento?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79A2566A-72A9-714B-B36A-0134B8422B55}"/>
              </a:ext>
            </a:extLst>
          </p:cNvPr>
          <p:cNvSpPr txBox="1">
            <a:spLocks/>
          </p:cNvSpPr>
          <p:nvPr/>
        </p:nvSpPr>
        <p:spPr>
          <a:xfrm>
            <a:off x="4483465" y="3854478"/>
            <a:ext cx="3220092" cy="152737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Ripetizione di parti o tutte le fasi di valutazione a giudizio dell’infermiere di Triage o </a:t>
            </a:r>
            <a:r>
              <a:rPr lang="it-IT" sz="1400">
                <a:latin typeface="+mn-lt"/>
              </a:rPr>
              <a:t>del paziente/accompagnatore</a:t>
            </a:r>
            <a:r>
              <a:rPr lang="it-IT" sz="1400" dirty="0">
                <a:latin typeface="+mn-lt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Rivalutazione Parametri Vitali;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Rivalutazione GCS, AVPU, Dolore;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Segni e sintomi associati.</a:t>
            </a:r>
          </a:p>
        </p:txBody>
      </p:sp>
      <p:cxnSp>
        <p:nvCxnSpPr>
          <p:cNvPr id="99" name="Connettore 2 98">
            <a:extLst>
              <a:ext uri="{FF2B5EF4-FFF2-40B4-BE49-F238E27FC236}">
                <a16:creationId xmlns:a16="http://schemas.microsoft.com/office/drawing/2014/main" id="{E6985579-5C07-2242-AB04-28006C2E9432}"/>
              </a:ext>
            </a:extLst>
          </p:cNvPr>
          <p:cNvCxnSpPr>
            <a:cxnSpLocks/>
          </p:cNvCxnSpPr>
          <p:nvPr/>
        </p:nvCxnSpPr>
        <p:spPr>
          <a:xfrm>
            <a:off x="1475121" y="2654326"/>
            <a:ext cx="0" cy="997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id="{43234D9B-5F2D-FB4B-9B41-AA18ED1FBA64}"/>
              </a:ext>
            </a:extLst>
          </p:cNvPr>
          <p:cNvCxnSpPr>
            <a:cxnSpLocks/>
          </p:cNvCxnSpPr>
          <p:nvPr/>
        </p:nvCxnSpPr>
        <p:spPr>
          <a:xfrm>
            <a:off x="7514435" y="1476149"/>
            <a:ext cx="8140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D5F73E7-C58C-2B4A-83E3-81BF12780FA1}"/>
              </a:ext>
            </a:extLst>
          </p:cNvPr>
          <p:cNvCxnSpPr>
            <a:cxnSpLocks/>
          </p:cNvCxnSpPr>
          <p:nvPr/>
        </p:nvCxnSpPr>
        <p:spPr>
          <a:xfrm flipH="1">
            <a:off x="2842055" y="1488162"/>
            <a:ext cx="18345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olo 1">
            <a:extLst>
              <a:ext uri="{FF2B5EF4-FFF2-40B4-BE49-F238E27FC236}">
                <a16:creationId xmlns:a16="http://schemas.microsoft.com/office/drawing/2014/main" id="{7F5C85AB-892F-C44A-871C-972AAD6AD1EA}"/>
              </a:ext>
            </a:extLst>
          </p:cNvPr>
          <p:cNvSpPr txBox="1">
            <a:spLocks/>
          </p:cNvSpPr>
          <p:nvPr/>
        </p:nvSpPr>
        <p:spPr>
          <a:xfrm>
            <a:off x="9217803" y="3725805"/>
            <a:ext cx="2199516" cy="114368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>
                <a:latin typeface="+mn-lt"/>
              </a:rPr>
              <a:t>Sono trascorsi 120 minuti e il paziente ancora non ha avuto accesso all’area di trattamento?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FEEBA3B-9558-E946-B8A1-C90F13AD5B2B}"/>
              </a:ext>
            </a:extLst>
          </p:cNvPr>
          <p:cNvCxnSpPr>
            <a:cxnSpLocks/>
          </p:cNvCxnSpPr>
          <p:nvPr/>
        </p:nvCxnSpPr>
        <p:spPr>
          <a:xfrm>
            <a:off x="10317561" y="3160049"/>
            <a:ext cx="0" cy="491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6609779-B008-F640-BBF2-C2946EEA956B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7776808" y="4297646"/>
            <a:ext cx="14409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7160C5FE-5AFB-1248-87B9-326FEC784C1B}"/>
              </a:ext>
            </a:extLst>
          </p:cNvPr>
          <p:cNvCxnSpPr>
            <a:cxnSpLocks/>
          </p:cNvCxnSpPr>
          <p:nvPr/>
        </p:nvCxnSpPr>
        <p:spPr>
          <a:xfrm flipV="1">
            <a:off x="2494323" y="4350388"/>
            <a:ext cx="191589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D869FEF-14A6-9B45-B1FC-B6180AFA963E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096000" y="2"/>
            <a:ext cx="0" cy="857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losione 2 20">
            <a:extLst>
              <a:ext uri="{FF2B5EF4-FFF2-40B4-BE49-F238E27FC236}">
                <a16:creationId xmlns:a16="http://schemas.microsoft.com/office/drawing/2014/main" id="{887F8ACE-7635-8D4C-8A4A-7E9C982713D3}"/>
              </a:ext>
            </a:extLst>
          </p:cNvPr>
          <p:cNvSpPr/>
          <p:nvPr/>
        </p:nvSpPr>
        <p:spPr>
          <a:xfrm rot="19996819">
            <a:off x="55241" y="551155"/>
            <a:ext cx="3284304" cy="1836848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URGENZA</a:t>
            </a:r>
            <a:r>
              <a:rPr lang="it-IT" sz="1600" b="1" dirty="0">
                <a:solidFill>
                  <a:schemeClr val="tx1"/>
                </a:solidFill>
              </a:rPr>
              <a:t> DIFFERIBILE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CODICE 3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B4FD5204-57D9-4B40-A9C3-80E0DD574163}"/>
              </a:ext>
            </a:extLst>
          </p:cNvPr>
          <p:cNvSpPr txBox="1">
            <a:spLocks/>
          </p:cNvSpPr>
          <p:nvPr/>
        </p:nvSpPr>
        <p:spPr>
          <a:xfrm>
            <a:off x="3716750" y="1051903"/>
            <a:ext cx="47532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SI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5BE107C8-9CAD-5341-8E62-EB1A6D5346F3}"/>
              </a:ext>
            </a:extLst>
          </p:cNvPr>
          <p:cNvSpPr txBox="1">
            <a:spLocks/>
          </p:cNvSpPr>
          <p:nvPr/>
        </p:nvSpPr>
        <p:spPr>
          <a:xfrm>
            <a:off x="5683965" y="329235"/>
            <a:ext cx="41203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NO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491B1EF9-1AFF-C846-B289-84E75E392D38}"/>
              </a:ext>
            </a:extLst>
          </p:cNvPr>
          <p:cNvSpPr txBox="1">
            <a:spLocks/>
          </p:cNvSpPr>
          <p:nvPr/>
        </p:nvSpPr>
        <p:spPr>
          <a:xfrm>
            <a:off x="7776808" y="1159389"/>
            <a:ext cx="41203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NO</a:t>
            </a:r>
          </a:p>
        </p:txBody>
      </p:sp>
      <p:sp>
        <p:nvSpPr>
          <p:cNvPr id="19" name="Esplosione 2 18">
            <a:extLst>
              <a:ext uri="{FF2B5EF4-FFF2-40B4-BE49-F238E27FC236}">
                <a16:creationId xmlns:a16="http://schemas.microsoft.com/office/drawing/2014/main" id="{6D25C0EF-0C2A-344F-BAE5-407789149AE5}"/>
              </a:ext>
            </a:extLst>
          </p:cNvPr>
          <p:cNvSpPr/>
          <p:nvPr/>
        </p:nvSpPr>
        <p:spPr>
          <a:xfrm rot="986039">
            <a:off x="8142960" y="-652252"/>
            <a:ext cx="4860905" cy="424633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F23595-DE60-4B4B-8F27-1B365D9CE031}"/>
              </a:ext>
            </a:extLst>
          </p:cNvPr>
          <p:cNvSpPr txBox="1"/>
          <p:nvPr/>
        </p:nvSpPr>
        <p:spPr>
          <a:xfrm>
            <a:off x="8994013" y="451622"/>
            <a:ext cx="3535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URGENZA MINORE</a:t>
            </a:r>
          </a:p>
          <a:p>
            <a:pPr algn="ctr"/>
            <a:r>
              <a:rPr lang="it-IT" sz="1600" b="1" dirty="0"/>
              <a:t>CODICE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Trauma cranico minore senza perdita di coscienza;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Assenza episodi di vomito;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Sensorio integro;</a:t>
            </a:r>
            <a:br>
              <a:rPr lang="it-IT" sz="1600" b="1" dirty="0"/>
            </a:br>
            <a:r>
              <a:rPr lang="it-IT" sz="1600" b="1" dirty="0"/>
              <a:t>Non deficit neurologici;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Ferite “minori”. 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8AA187A-497B-4F48-8239-7331843FDF63}"/>
              </a:ext>
            </a:extLst>
          </p:cNvPr>
          <p:cNvCxnSpPr>
            <a:cxnSpLocks/>
          </p:cNvCxnSpPr>
          <p:nvPr/>
        </p:nvCxnSpPr>
        <p:spPr>
          <a:xfrm>
            <a:off x="6093511" y="5381851"/>
            <a:ext cx="0" cy="475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olo 1">
            <a:extLst>
              <a:ext uri="{FF2B5EF4-FFF2-40B4-BE49-F238E27FC236}">
                <a16:creationId xmlns:a16="http://schemas.microsoft.com/office/drawing/2014/main" id="{6F91DA21-7F9D-2341-8232-B2CDBEB08BAE}"/>
              </a:ext>
            </a:extLst>
          </p:cNvPr>
          <p:cNvSpPr txBox="1">
            <a:spLocks/>
          </p:cNvSpPr>
          <p:nvPr/>
        </p:nvSpPr>
        <p:spPr>
          <a:xfrm>
            <a:off x="4738609" y="5903192"/>
            <a:ext cx="2709804" cy="64945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dirty="0">
                <a:latin typeface="+mn-lt"/>
              </a:rPr>
              <a:t>Accesso del paziente in sala visita</a:t>
            </a:r>
          </a:p>
        </p:txBody>
      </p:sp>
    </p:spTree>
    <p:extLst>
      <p:ext uri="{BB962C8B-B14F-4D97-AF65-F5344CB8AC3E}">
        <p14:creationId xmlns:p14="http://schemas.microsoft.com/office/powerpoint/2010/main" val="130505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174060-689E-FF49-AF48-E8301F7DE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50800"/>
            <a:ext cx="8133842" cy="51520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8CEEE3-C954-9347-A418-8425634A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5152078"/>
            <a:ext cx="8133842" cy="15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18813-5CB4-C843-85E7-B4FC79C0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" y="1932976"/>
            <a:ext cx="11861800" cy="4178549"/>
          </a:xfrm>
        </p:spPr>
        <p:txBody>
          <a:bodyPr anchor="ctr" anchorCtr="0">
            <a:no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IL TRAUMA CRANICO </a:t>
            </a:r>
            <a:br>
              <a:rPr lang="it-IT" dirty="0">
                <a:latin typeface="Baskerville Old Face" panose="02020602080505020303" pitchFamily="18" charset="0"/>
              </a:rPr>
            </a:br>
            <a:r>
              <a:rPr lang="it-IT" dirty="0">
                <a:latin typeface="Baskerville Old Face" panose="02020602080505020303" pitchFamily="18" charset="0"/>
              </a:rPr>
              <a:t>NEL </a:t>
            </a:r>
            <a:br>
              <a:rPr lang="it-IT" dirty="0">
                <a:latin typeface="Baskerville Old Face" panose="02020602080505020303" pitchFamily="18" charset="0"/>
              </a:rPr>
            </a:br>
            <a:r>
              <a:rPr lang="it-IT" dirty="0">
                <a:latin typeface="Baskerville Old Face" panose="02020602080505020303" pitchFamily="18" charset="0"/>
              </a:rPr>
              <a:t>BAMBINO</a:t>
            </a:r>
            <a:br>
              <a:rPr lang="it-IT" dirty="0">
                <a:latin typeface="Baskerville Old Face" panose="02020602080505020303" pitchFamily="18" charset="0"/>
              </a:rPr>
            </a:br>
            <a:br>
              <a:rPr lang="it-IT" dirty="0">
                <a:latin typeface="Baskerville Old Face" panose="02020602080505020303" pitchFamily="18" charset="0"/>
              </a:rPr>
            </a:br>
            <a:r>
              <a:rPr lang="it-IT" dirty="0">
                <a:latin typeface="Baskerville Old Face" panose="02020602080505020303" pitchFamily="18" charset="0"/>
              </a:rPr>
              <a:t>Casi Clinici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670" y="5702223"/>
            <a:ext cx="3682303" cy="11522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7" y="209417"/>
            <a:ext cx="11975073" cy="7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5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9461" y="1253331"/>
            <a:ext cx="3533078" cy="1325563"/>
          </a:xfrm>
        </p:spPr>
        <p:txBody>
          <a:bodyPr/>
          <a:lstStyle/>
          <a:p>
            <a:pPr algn="ctr"/>
            <a:r>
              <a:rPr lang="it-IT" u="sng" dirty="0">
                <a:latin typeface="Baskerville Old Face" panose="02020602080505020303" pitchFamily="18" charset="0"/>
              </a:rPr>
              <a:t>Caso Clinico </a:t>
            </a:r>
            <a:br>
              <a:rPr lang="it-IT" u="sng" dirty="0">
                <a:latin typeface="Baskerville Old Face" panose="02020602080505020303" pitchFamily="18" charset="0"/>
              </a:rPr>
            </a:br>
            <a:r>
              <a:rPr lang="it-IT" u="sng" dirty="0">
                <a:latin typeface="Baskerville Old Face" panose="02020602080505020303" pitchFamily="18" charset="0"/>
              </a:rPr>
              <a:t>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900" y="2613025"/>
            <a:ext cx="10515600" cy="3508375"/>
          </a:xfrm>
        </p:spPr>
        <p:txBody>
          <a:bodyPr>
            <a:norm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Paziente di 8 mesi;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Condotto in PS per caduta dal letto (altezza 50 cm circa) avvenuta un ora prima dell’arrivo;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La madre riferisce di essere stata presente non assistendo direttamente alla dinamica pur sentendo il pianto del bambino;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Riferita non perdita di coscienza;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Un episodio di vomito.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40" y="256303"/>
            <a:ext cx="958374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600" y="1219993"/>
            <a:ext cx="11709400" cy="5462588"/>
          </a:xfrm>
        </p:spPr>
        <p:txBody>
          <a:bodyPr numCol="2">
            <a:noAutofit/>
          </a:bodyPr>
          <a:lstStyle/>
          <a:p>
            <a:r>
              <a:rPr lang="it-IT" sz="2400" dirty="0">
                <a:latin typeface="Baskerville Old Face" panose="02020602080505020303" pitchFamily="18" charset="0"/>
              </a:rPr>
              <a:t>Condizioni generali buone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Vigile e reattivo</a:t>
            </a:r>
          </a:p>
          <a:p>
            <a:r>
              <a:rPr lang="it-IT" sz="2400" dirty="0" err="1">
                <a:latin typeface="Baskerville Old Face" panose="02020602080505020303" pitchFamily="18" charset="0"/>
              </a:rPr>
              <a:t>pGCS</a:t>
            </a:r>
            <a:r>
              <a:rPr lang="it-IT" sz="2400" dirty="0">
                <a:latin typeface="Baskerville Old Face" panose="02020602080505020303" pitchFamily="18" charset="0"/>
              </a:rPr>
              <a:t> 15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AVPU=A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Assenza di tumefazione del cuoio capelluto 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Pupille isocoriche, isocicliche </a:t>
            </a:r>
            <a:r>
              <a:rPr lang="it-IT" sz="2400" dirty="0" err="1">
                <a:latin typeface="Baskerville Old Face" panose="02020602080505020303" pitchFamily="18" charset="0"/>
              </a:rPr>
              <a:t>normoreagenti</a:t>
            </a:r>
            <a:r>
              <a:rPr lang="it-IT" sz="2400" dirty="0">
                <a:latin typeface="Baskerville Old Face" panose="02020602080505020303" pitchFamily="18" charset="0"/>
              </a:rPr>
              <a:t> allo stimolo luminoso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Assenza di deficit di forza;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PV: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PA 91/54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FC 130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FR 30</a:t>
            </a:r>
          </a:p>
          <a:p>
            <a:pPr marL="457200" lvl="1" indent="0">
              <a:buNone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TC 36.4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SpO2 100% in AA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FLACC 1</a:t>
            </a:r>
          </a:p>
          <a:p>
            <a:pPr marL="457200" lvl="1" indent="0">
              <a:buNone/>
            </a:pPr>
            <a:endParaRPr lang="it-IT" dirty="0">
              <a:latin typeface="Baskerville Old Face" panose="02020602080505020303" pitchFamily="18" charset="0"/>
            </a:endParaRPr>
          </a:p>
          <a:p>
            <a:endParaRPr lang="it-IT" sz="2400" dirty="0">
              <a:latin typeface="Baskerville Old Face" panose="020206020805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20" y="256478"/>
            <a:ext cx="11084878" cy="6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174060-689E-FF49-AF48-E8301F7DE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00" y="50800"/>
            <a:ext cx="8133842" cy="51520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8CEEE3-C954-9347-A418-8425634A3B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152078"/>
            <a:ext cx="8133842" cy="153639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9661867-99F5-8042-8E5C-04B76EB17481}"/>
              </a:ext>
            </a:extLst>
          </p:cNvPr>
          <p:cNvSpPr/>
          <p:nvPr/>
        </p:nvSpPr>
        <p:spPr>
          <a:xfrm>
            <a:off x="7658100" y="406400"/>
            <a:ext cx="1193800" cy="2425700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0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9461" y="1253331"/>
            <a:ext cx="3533078" cy="1325563"/>
          </a:xfrm>
        </p:spPr>
        <p:txBody>
          <a:bodyPr/>
          <a:lstStyle/>
          <a:p>
            <a:pPr algn="ctr"/>
            <a:r>
              <a:rPr lang="it-IT" u="sng" dirty="0">
                <a:latin typeface="Baskerville Old Face" panose="02020602080505020303" pitchFamily="18" charset="0"/>
              </a:rPr>
              <a:t>Caso Clinico </a:t>
            </a:r>
            <a:br>
              <a:rPr lang="it-IT" u="sng" dirty="0">
                <a:latin typeface="Baskerville Old Face" panose="02020602080505020303" pitchFamily="18" charset="0"/>
              </a:rPr>
            </a:br>
            <a:r>
              <a:rPr lang="it-IT" u="sng" dirty="0">
                <a:latin typeface="Baskerville Old Face" panose="02020602080505020303" pitchFamily="18" charset="0"/>
              </a:rPr>
              <a:t>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900" y="2613025"/>
            <a:ext cx="10515600" cy="2682875"/>
          </a:xfrm>
        </p:spPr>
        <p:txBody>
          <a:bodyPr>
            <a:norm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Paziente di 9 anni;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Incidente stradale (tamponamento auto-furgone);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Passeggero posteriore con mezzi di protezione (cinture di sicurezza);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Amnesia;</a:t>
            </a:r>
          </a:p>
          <a:p>
            <a:r>
              <a:rPr lang="it-IT" dirty="0">
                <a:latin typeface="Baskerville Old Face" panose="02020602080505020303" pitchFamily="18" charset="0"/>
              </a:rPr>
              <a:t>Un episodio di vomito 30 minuti dopo il trauma.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2" y="363951"/>
            <a:ext cx="11682896" cy="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600" y="1219993"/>
            <a:ext cx="11709400" cy="5462588"/>
          </a:xfrm>
        </p:spPr>
        <p:txBody>
          <a:bodyPr numCol="2">
            <a:noAutofit/>
          </a:bodyPr>
          <a:lstStyle/>
          <a:p>
            <a:r>
              <a:rPr lang="it-IT" sz="2400" dirty="0">
                <a:latin typeface="Baskerville Old Face" panose="02020602080505020303" pitchFamily="18" charset="0"/>
              </a:rPr>
              <a:t>Cefalea;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GCS 13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AVPU=V	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Tumefazione del cuoio capelluto 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Presenza di tumefazione dolente in regione zigomatica </a:t>
            </a:r>
            <a:r>
              <a:rPr lang="it-IT" sz="2400" dirty="0" err="1">
                <a:latin typeface="Baskerville Old Face" panose="02020602080505020303" pitchFamily="18" charset="0"/>
              </a:rPr>
              <a:t>sn</a:t>
            </a:r>
            <a:r>
              <a:rPr lang="it-IT" sz="2400" dirty="0">
                <a:latin typeface="Baskerville Old Face" panose="02020602080505020303" pitchFamily="18" charset="0"/>
              </a:rPr>
              <a:t> e regione </a:t>
            </a:r>
            <a:r>
              <a:rPr lang="it-IT" sz="2400" dirty="0" err="1">
                <a:latin typeface="Baskerville Old Face" panose="02020602080505020303" pitchFamily="18" charset="0"/>
              </a:rPr>
              <a:t>periorbitaria</a:t>
            </a:r>
            <a:r>
              <a:rPr lang="it-IT" sz="2400" dirty="0">
                <a:latin typeface="Baskerville Old Face" panose="02020602080505020303" pitchFamily="18" charset="0"/>
              </a:rPr>
              <a:t> superiore </a:t>
            </a:r>
            <a:r>
              <a:rPr lang="it-IT" sz="2400" dirty="0" err="1">
                <a:latin typeface="Baskerville Old Face" panose="02020602080505020303" pitchFamily="18" charset="0"/>
              </a:rPr>
              <a:t>ipsilaterale</a:t>
            </a:r>
            <a:r>
              <a:rPr lang="it-IT" sz="2400" dirty="0">
                <a:latin typeface="Baskerville Old Face" panose="02020602080505020303" pitchFamily="18" charset="0"/>
              </a:rPr>
              <a:t>.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Pupille isocoriche, isocicliche </a:t>
            </a:r>
            <a:r>
              <a:rPr lang="it-IT" sz="2400" dirty="0" err="1">
                <a:latin typeface="Baskerville Old Face" panose="02020602080505020303" pitchFamily="18" charset="0"/>
              </a:rPr>
              <a:t>normoreagenti</a:t>
            </a:r>
            <a:r>
              <a:rPr lang="it-IT" sz="2400" dirty="0">
                <a:latin typeface="Baskerville Old Face" panose="02020602080505020303" pitchFamily="18" charset="0"/>
              </a:rPr>
              <a:t> allo stimolo luminoso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PV: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PA 118/69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FC 83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FR 22</a:t>
            </a:r>
          </a:p>
          <a:p>
            <a:pPr marL="457200" lvl="1" indent="0">
              <a:buNone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it-IT" dirty="0">
              <a:latin typeface="Baskerville Old Face" panose="02020602080505020303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TC 36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SpO2 100% in AA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>
                <a:latin typeface="Baskerville Old Face" panose="02020602080505020303" pitchFamily="18" charset="0"/>
              </a:rPr>
              <a:t>  VAS 4</a:t>
            </a:r>
          </a:p>
          <a:p>
            <a:pPr marL="457200" lvl="1" indent="0">
              <a:buNone/>
            </a:pPr>
            <a:endParaRPr lang="it-IT" dirty="0">
              <a:latin typeface="Baskerville Old Face" panose="02020602080505020303" pitchFamily="18" charset="0"/>
            </a:endParaRPr>
          </a:p>
          <a:p>
            <a:endParaRPr lang="it-IT" sz="2400" dirty="0">
              <a:latin typeface="Baskerville Old Face" panose="020206020805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57542"/>
            <a:ext cx="11020926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174060-689E-FF49-AF48-E8301F7DE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00" y="50800"/>
            <a:ext cx="8133842" cy="51520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8CEEE3-C954-9347-A418-8425634A3B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152078"/>
            <a:ext cx="8133842" cy="153639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9661867-99F5-8042-8E5C-04B76EB17481}"/>
              </a:ext>
            </a:extLst>
          </p:cNvPr>
          <p:cNvSpPr/>
          <p:nvPr/>
        </p:nvSpPr>
        <p:spPr>
          <a:xfrm>
            <a:off x="4724400" y="423222"/>
            <a:ext cx="1447800" cy="2413000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tuttatesi.it/wp-content/uploads/Ringraziamenti-tesi-di-laurea.jpg?x37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84" y="1577657"/>
            <a:ext cx="71628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64B87C-5F43-394D-AD3D-EC82AEB0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61" y="2250750"/>
            <a:ext cx="10917075" cy="3471198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it-IT" sz="4000" dirty="0">
                <a:latin typeface="Baskerville Old Face" panose="02020602080505020303" pitchFamily="18" charset="0"/>
              </a:rPr>
              <a:t>Lesione cranio-cerebrale conseguente ad un evento traumatico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5" y="405359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F02C7A-38BF-9045-9C1F-16B60375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73" y="1625600"/>
            <a:ext cx="11866651" cy="5103812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it-IT" u="sng" dirty="0">
                <a:latin typeface="Baskerville Old Face" panose="02020602080505020303" pitchFamily="18" charset="0"/>
              </a:rPr>
              <a:t>PRINCIPALI CAUSE DI TRAUMA CRANICO</a:t>
            </a:r>
          </a:p>
          <a:p>
            <a:endParaRPr lang="it-IT" dirty="0">
              <a:latin typeface="Baskerville Old Face" panose="02020602080505020303" pitchFamily="18" charset="0"/>
            </a:endParaRPr>
          </a:p>
          <a:p>
            <a:pPr lvl="1"/>
            <a:r>
              <a:rPr lang="it-IT" sz="2800" dirty="0">
                <a:latin typeface="Baskerville Old Face" panose="02020602080505020303" pitchFamily="18" charset="0"/>
              </a:rPr>
              <a:t>&lt; 5 anni (in particolare &lt;2 anni): cadute accidentali e maltrattamento</a:t>
            </a:r>
          </a:p>
          <a:p>
            <a:endParaRPr lang="it-IT" dirty="0">
              <a:latin typeface="Baskerville Old Face" panose="02020602080505020303" pitchFamily="18" charset="0"/>
            </a:endParaRPr>
          </a:p>
          <a:p>
            <a:pPr lvl="1"/>
            <a:r>
              <a:rPr lang="it-IT" sz="2800" dirty="0">
                <a:latin typeface="Baskerville Old Face" panose="02020602080505020303" pitchFamily="18" charset="0"/>
              </a:rPr>
              <a:t> &gt; 5 anni: attività sportiva ed incidenti stradali</a:t>
            </a:r>
          </a:p>
          <a:p>
            <a:endParaRPr lang="it-IT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La gran parte dei traumi cranici del bambino sono di lieve entità e non hanno conseguenze; tuttavia è di estrema importanza individuare quei traumi che pongono a rischio di morte o di sequele invalidanti.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5" y="405359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C785C68-79A0-0244-AB00-23AC0014D26A}"/>
              </a:ext>
            </a:extLst>
          </p:cNvPr>
          <p:cNvSpPr/>
          <p:nvPr/>
        </p:nvSpPr>
        <p:spPr>
          <a:xfrm>
            <a:off x="1917282" y="2984500"/>
            <a:ext cx="8357432" cy="3334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600" dirty="0">
                <a:latin typeface="Baskerville Old Face" panose="02020602080505020303" pitchFamily="18" charset="0"/>
              </a:rPr>
              <a:t>Sequenza ABC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600" dirty="0">
                <a:latin typeface="Baskerville Old Face" panose="02020602080505020303" pitchFamily="18" charset="0"/>
              </a:rPr>
              <a:t>Glasgow Coma Scale/</a:t>
            </a:r>
            <a:r>
              <a:rPr lang="it-IT" sz="3600" dirty="0" err="1">
                <a:latin typeface="Baskerville Old Face" panose="02020602080505020303" pitchFamily="18" charset="77"/>
              </a:rPr>
              <a:t>pGCS</a:t>
            </a:r>
            <a:r>
              <a:rPr lang="it-IT" sz="3600" dirty="0">
                <a:latin typeface="Baskerville Old Face" panose="02020602080505020303" pitchFamily="18" charset="77"/>
              </a:rPr>
              <a:t> (se &lt; 1 anno)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600" u="sng" dirty="0">
                <a:latin typeface="Baskerville Old Face" panose="02020602080505020303" pitchFamily="18" charset="77"/>
              </a:rPr>
              <a:t>A</a:t>
            </a:r>
            <a:r>
              <a:rPr lang="it-IT" sz="3600" dirty="0">
                <a:latin typeface="Baskerville Old Face" panose="02020602080505020303" pitchFamily="18" charset="77"/>
              </a:rPr>
              <a:t>(</a:t>
            </a:r>
            <a:r>
              <a:rPr lang="it-IT" sz="3600" dirty="0" err="1">
                <a:latin typeface="Baskerville Old Face" panose="02020602080505020303" pitchFamily="18" charset="77"/>
              </a:rPr>
              <a:t>lert</a:t>
            </a:r>
            <a:r>
              <a:rPr lang="it-IT" sz="3600" dirty="0">
                <a:latin typeface="Baskerville Old Face" panose="02020602080505020303" pitchFamily="18" charset="77"/>
              </a:rPr>
              <a:t>) </a:t>
            </a:r>
            <a:r>
              <a:rPr lang="it-IT" sz="3600" u="sng" dirty="0">
                <a:latin typeface="Baskerville Old Face" panose="02020602080505020303" pitchFamily="18" charset="77"/>
              </a:rPr>
              <a:t>V</a:t>
            </a:r>
            <a:r>
              <a:rPr lang="it-IT" sz="3600" dirty="0">
                <a:latin typeface="Baskerville Old Face" panose="02020602080505020303" pitchFamily="18" charset="77"/>
              </a:rPr>
              <a:t>(</a:t>
            </a:r>
            <a:r>
              <a:rPr lang="it-IT" sz="3600" dirty="0" err="1">
                <a:latin typeface="Baskerville Old Face" panose="02020602080505020303" pitchFamily="18" charset="77"/>
              </a:rPr>
              <a:t>erbal</a:t>
            </a:r>
            <a:r>
              <a:rPr lang="it-IT" sz="3600" dirty="0">
                <a:latin typeface="Baskerville Old Face" panose="02020602080505020303" pitchFamily="18" charset="77"/>
              </a:rPr>
              <a:t>) </a:t>
            </a:r>
            <a:r>
              <a:rPr lang="it-IT" sz="3600" u="sng" dirty="0" err="1">
                <a:latin typeface="Baskerville Old Face" panose="02020602080505020303" pitchFamily="18" charset="77"/>
              </a:rPr>
              <a:t>P</a:t>
            </a:r>
            <a:r>
              <a:rPr lang="it-IT" sz="3600" dirty="0">
                <a:latin typeface="Baskerville Old Face" panose="02020602080505020303" pitchFamily="18" charset="77"/>
              </a:rPr>
              <a:t>(</a:t>
            </a:r>
            <a:r>
              <a:rPr lang="it-IT" sz="3600" dirty="0" err="1">
                <a:latin typeface="Baskerville Old Face" panose="02020602080505020303" pitchFamily="18" charset="77"/>
              </a:rPr>
              <a:t>ain</a:t>
            </a:r>
            <a:r>
              <a:rPr lang="it-IT" sz="3600" dirty="0">
                <a:latin typeface="Baskerville Old Face" panose="02020602080505020303" pitchFamily="18" charset="77"/>
              </a:rPr>
              <a:t>) </a:t>
            </a:r>
            <a:r>
              <a:rPr lang="it-IT" sz="3600" u="sng" dirty="0">
                <a:latin typeface="Baskerville Old Face" panose="02020602080505020303" pitchFamily="18" charset="77"/>
              </a:rPr>
              <a:t>U</a:t>
            </a:r>
            <a:r>
              <a:rPr lang="it-IT" sz="3600" dirty="0">
                <a:latin typeface="Baskerville Old Face" panose="02020602080505020303" pitchFamily="18" charset="77"/>
              </a:rPr>
              <a:t>(</a:t>
            </a:r>
            <a:r>
              <a:rPr lang="it-IT" sz="3600" dirty="0" err="1">
                <a:latin typeface="Baskerville Old Face" panose="02020602080505020303" pitchFamily="18" charset="77"/>
              </a:rPr>
              <a:t>nresponsive</a:t>
            </a:r>
            <a:r>
              <a:rPr lang="it-IT" sz="3600" dirty="0">
                <a:latin typeface="Baskerville Old Face" panose="02020602080505020303" pitchFamily="18" charset="77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600" dirty="0">
                <a:latin typeface="Baskerville Old Face" panose="02020602080505020303" pitchFamily="18" charset="0"/>
              </a:rPr>
              <a:t>Grossolani deficit neurologici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3182" y="2227693"/>
            <a:ext cx="609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VALUTAZIONE SULLA PORTA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315023" y="1312695"/>
            <a:ext cx="7561950" cy="742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u="sng" dirty="0">
                <a:solidFill>
                  <a:srgbClr val="FF0000"/>
                </a:solidFill>
                <a:latin typeface="Baskerville Old Face" panose="02020602080505020303" pitchFamily="18" charset="77"/>
                <a:ea typeface="+mn-ea"/>
                <a:cs typeface="+mn-cs"/>
              </a:rPr>
              <a:t>METODOLOGIA DI TRIAGE</a:t>
            </a:r>
            <a:endParaRPr lang="it-IT" sz="4000" b="1" u="sng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5" y="405359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11" y="435691"/>
            <a:ext cx="872025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74344"/>
              </p:ext>
            </p:extLst>
          </p:nvPr>
        </p:nvGraphicFramePr>
        <p:xfrm>
          <a:off x="8876371" y="435691"/>
          <a:ext cx="3211551" cy="600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839">
                  <a:extLst>
                    <a:ext uri="{9D8B030D-6E8A-4147-A177-3AD203B41FA5}">
                      <a16:colId xmlns:a16="http://schemas.microsoft.com/office/drawing/2014/main" val="423862560"/>
                    </a:ext>
                  </a:extLst>
                </a:gridCol>
                <a:gridCol w="736609">
                  <a:extLst>
                    <a:ext uri="{9D8B030D-6E8A-4147-A177-3AD203B41FA5}">
                      <a16:colId xmlns:a16="http://schemas.microsoft.com/office/drawing/2014/main" val="2259627583"/>
                    </a:ext>
                  </a:extLst>
                </a:gridCol>
                <a:gridCol w="1454103">
                  <a:extLst>
                    <a:ext uri="{9D8B030D-6E8A-4147-A177-3AD203B41FA5}">
                      <a16:colId xmlns:a16="http://schemas.microsoft.com/office/drawing/2014/main" val="1461519721"/>
                    </a:ext>
                  </a:extLst>
                </a:gridCol>
              </a:tblGrid>
              <a:tr h="1000886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CODICE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GCS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PUPILLE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05707"/>
                  </a:ext>
                </a:extLst>
              </a:tr>
              <a:tr h="1000886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ea typeface="Times New Roman"/>
                          <a:cs typeface="Comic Sans MS"/>
                        </a:rPr>
                        <a:t>≤ 9</a:t>
                      </a:r>
                    </a:p>
                    <a:p>
                      <a:pPr algn="ctr"/>
                      <a:endParaRPr lang="it-IT" sz="1600" b="0" dirty="0">
                        <a:latin typeface="Baskerville Old Face" panose="020206020805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anisocoria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71227"/>
                  </a:ext>
                </a:extLst>
              </a:tr>
              <a:tr h="1000886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10-13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miosi/midriasi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528497"/>
                  </a:ext>
                </a:extLst>
              </a:tr>
              <a:tr h="1000886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normali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4425378"/>
                  </a:ext>
                </a:extLst>
              </a:tr>
              <a:tr h="1000886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normali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484598"/>
                  </a:ext>
                </a:extLst>
              </a:tr>
              <a:tr h="1000886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Baskerville Old Face" panose="02020602080505020303" pitchFamily="18" charset="0"/>
                        </a:rPr>
                        <a:t>normali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42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9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7218" y="1551906"/>
            <a:ext cx="8051181" cy="619760"/>
          </a:xfrm>
        </p:spPr>
        <p:txBody>
          <a:bodyPr>
            <a:noAutofit/>
          </a:bodyPr>
          <a:lstStyle/>
          <a:p>
            <a:br>
              <a:rPr lang="it-IT" sz="3600" b="1" u="sng" dirty="0">
                <a:solidFill>
                  <a:srgbClr val="FF0000"/>
                </a:solidFill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it-IT" sz="32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RACCOLTA DATI (paziente/accompagnatore) </a:t>
            </a:r>
            <a:br>
              <a:rPr lang="it-IT" sz="32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it-IT" sz="3200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0C3734D-EFA6-DF43-93AA-EFA831FE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36" y="2470722"/>
            <a:ext cx="10931125" cy="38376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Modalità del trauma e tempo intercorso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Sintomatologia successiva al trauma (compresa eventuale amnesia)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Possibili patologie o assunzione di farmaci predisponenti a sanguinamenti (</a:t>
            </a:r>
            <a:r>
              <a:rPr lang="it-IT" dirty="0" err="1">
                <a:latin typeface="Baskerville Old Face" panose="02020602080505020303" pitchFamily="18" charset="0"/>
              </a:rPr>
              <a:t>piastrinopenia</a:t>
            </a:r>
            <a:r>
              <a:rPr lang="it-IT" dirty="0">
                <a:latin typeface="Baskerville Old Face" panose="02020602080505020303" pitchFamily="18" charset="0"/>
              </a:rPr>
              <a:t>, emofilia, assunzione di aspirina o anticoagulanti, etc.)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Pregressi interventi NCH</a:t>
            </a:r>
          </a:p>
          <a:p>
            <a:pPr>
              <a:lnSpc>
                <a:spcPct val="150000"/>
              </a:lnSpc>
            </a:pP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5" y="405359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8422" y="1684940"/>
            <a:ext cx="6695151" cy="563247"/>
          </a:xfrm>
        </p:spPr>
        <p:txBody>
          <a:bodyPr>
            <a:noAutofit/>
          </a:bodyPr>
          <a:lstStyle/>
          <a:p>
            <a:pPr algn="ctr"/>
            <a:r>
              <a:rPr lang="it-IT" sz="32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RACCOLTA PARAMETRI VITALI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8891" y="2787432"/>
            <a:ext cx="3744996" cy="2437711"/>
          </a:xfrm>
        </p:spPr>
        <p:txBody>
          <a:bodyPr numCol="1" spcCol="1800000">
            <a:no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Pressione Arteriosa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Frequenza Cardiaca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Baskerville Old Face" panose="02020602080505020303" pitchFamily="18" charset="0"/>
              </a:rPr>
              <a:t>Frequenza Respiratoria</a:t>
            </a:r>
          </a:p>
          <a:p>
            <a:pPr>
              <a:lnSpc>
                <a:spcPct val="150000"/>
              </a:lnSpc>
            </a:pPr>
            <a:endParaRPr lang="it-IT" dirty="0">
              <a:latin typeface="Baskerville Old Face" panose="020206020805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95573" y="2787432"/>
            <a:ext cx="6096000" cy="30623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Temperatura Corporea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SpO2%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Dolore (FLACC/VAS)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Tx/>
              <a:buChar char="-"/>
            </a:pPr>
            <a:endParaRPr lang="it-IT" sz="28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5" y="405359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8422" y="1414287"/>
            <a:ext cx="6695151" cy="935213"/>
          </a:xfrm>
        </p:spPr>
        <p:txBody>
          <a:bodyPr>
            <a:noAutofit/>
          </a:bodyPr>
          <a:lstStyle/>
          <a:p>
            <a:pPr algn="ctr"/>
            <a:r>
              <a:rPr lang="it-IT" sz="32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DURANTE L’ESAME OBIETTIVO VALUTARE: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C005B2-E2CC-5B49-AFDF-4F6FE7854A3A}"/>
              </a:ext>
            </a:extLst>
          </p:cNvPr>
          <p:cNvSpPr/>
          <p:nvPr/>
        </p:nvSpPr>
        <p:spPr>
          <a:xfrm>
            <a:off x="533400" y="2180177"/>
            <a:ext cx="12446000" cy="46166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askerville Old Face" panose="02020602080505020303" pitchFamily="18" charset="0"/>
              </a:rPr>
              <a:t>Depressioni del cranio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askerville Old Face" panose="02020602080505020303" pitchFamily="18" charset="0"/>
              </a:rPr>
              <a:t>Ferite penetranti o sanguinanti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askerville Old Face" panose="02020602080505020303" pitchFamily="18" charset="0"/>
              </a:rPr>
              <a:t>Schegge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askerville Old Face" panose="02020602080505020303" pitchFamily="18" charset="0"/>
              </a:rPr>
              <a:t>Tumefazioni fluttuanti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err="1">
                <a:latin typeface="Baskerville Old Face" panose="02020602080505020303" pitchFamily="18" charset="0"/>
              </a:rPr>
              <a:t>Oto</a:t>
            </a:r>
            <a:r>
              <a:rPr lang="it-IT" sz="2800" dirty="0">
                <a:latin typeface="Baskerville Old Face" panose="02020602080505020303" pitchFamily="18" charset="0"/>
              </a:rPr>
              <a:t>- o </a:t>
            </a:r>
            <a:r>
              <a:rPr lang="it-IT" sz="2800" dirty="0" err="1">
                <a:latin typeface="Baskerville Old Face" panose="02020602080505020303" pitchFamily="18" charset="0"/>
              </a:rPr>
              <a:t>rinoliquorrea</a:t>
            </a:r>
            <a:r>
              <a:rPr lang="it-IT" sz="2800" dirty="0">
                <a:latin typeface="Baskerville Old Face" panose="02020602080505020303" pitchFamily="18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askerville Old Face" panose="02020602080505020303" pitchFamily="18" charset="0"/>
              </a:rPr>
              <a:t>Ecchimosi </a:t>
            </a:r>
            <a:r>
              <a:rPr lang="it-IT" sz="2800" dirty="0" err="1">
                <a:latin typeface="Baskerville Old Face" panose="02020602080505020303" pitchFamily="18" charset="0"/>
              </a:rPr>
              <a:t>periorbitarie</a:t>
            </a:r>
            <a:r>
              <a:rPr lang="it-IT" sz="2800" dirty="0">
                <a:latin typeface="Baskerville Old Face" panose="02020602080505020303" pitchFamily="18" charset="0"/>
              </a:rPr>
              <a:t> o retro auricolari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Baskerville Old Face" panose="02020602080505020303" pitchFamily="18" charset="0"/>
              </a:rPr>
              <a:t>Stabilità della dentizione e delle ossa facciali </a:t>
            </a:r>
            <a:endParaRPr lang="it-IT" sz="2800" dirty="0"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5" y="405359"/>
            <a:ext cx="903505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agono orizzontale 59">
            <a:extLst>
              <a:ext uri="{FF2B5EF4-FFF2-40B4-BE49-F238E27FC236}">
                <a16:creationId xmlns:a16="http://schemas.microsoft.com/office/drawing/2014/main" id="{8F46A554-BB1C-D548-B0E5-28A0B8C4F397}"/>
              </a:ext>
            </a:extLst>
          </p:cNvPr>
          <p:cNvSpPr/>
          <p:nvPr/>
        </p:nvSpPr>
        <p:spPr>
          <a:xfrm>
            <a:off x="4203701" y="677385"/>
            <a:ext cx="3454400" cy="1169551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411075D9-F006-304C-9D02-C8F36538C583}"/>
              </a:ext>
            </a:extLst>
          </p:cNvPr>
          <p:cNvSpPr txBox="1">
            <a:spLocks/>
          </p:cNvSpPr>
          <p:nvPr/>
        </p:nvSpPr>
        <p:spPr>
          <a:xfrm>
            <a:off x="4647683" y="1131214"/>
            <a:ext cx="2682387" cy="48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ABC, AVPU, GCS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Presenza di deficit neurologici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321A72E-160A-AE4B-BE16-0C05DBD3931B}"/>
              </a:ext>
            </a:extLst>
          </p:cNvPr>
          <p:cNvSpPr/>
          <p:nvPr/>
        </p:nvSpPr>
        <p:spPr>
          <a:xfrm>
            <a:off x="2809828" y="2214477"/>
            <a:ext cx="6377568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Perdita di coscienza ≥ 30 sec;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Sopore;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Difficoltà al risveglio e/o nell’eloquio;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Deficit motori e/o sensoriali;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Anisocoria o pupille non reagenti;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Sanguinamento pulsante dallo scalpo;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/>
              <a:t>Oto-rinoliquorrea</a:t>
            </a:r>
            <a:r>
              <a:rPr lang="it-IT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</a:rPr>
              <a:t>Deficit della coagulazione;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</a:rPr>
              <a:t>Presenza di DVP</a:t>
            </a:r>
            <a:r>
              <a:rPr lang="it-IT" sz="1400" dirty="0"/>
              <a:t>;</a:t>
            </a:r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GCS  ≤ 9.</a:t>
            </a:r>
            <a:endParaRPr lang="it-IT" sz="1400" dirty="0">
              <a:effectLst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3AE113D-CCAF-E843-9912-8F4F46B823B7}"/>
              </a:ext>
            </a:extLst>
          </p:cNvPr>
          <p:cNvSpPr txBox="1">
            <a:spLocks/>
          </p:cNvSpPr>
          <p:nvPr/>
        </p:nvSpPr>
        <p:spPr>
          <a:xfrm>
            <a:off x="2462395" y="2706719"/>
            <a:ext cx="47532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SI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C228B03-5151-8648-9B95-3D01CD001FD9}"/>
              </a:ext>
            </a:extLst>
          </p:cNvPr>
          <p:cNvCxnSpPr>
            <a:cxnSpLocks/>
          </p:cNvCxnSpPr>
          <p:nvPr/>
        </p:nvCxnSpPr>
        <p:spPr>
          <a:xfrm flipH="1">
            <a:off x="1393687" y="3616521"/>
            <a:ext cx="8501" cy="985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olo 1">
            <a:extLst>
              <a:ext uri="{FF2B5EF4-FFF2-40B4-BE49-F238E27FC236}">
                <a16:creationId xmlns:a16="http://schemas.microsoft.com/office/drawing/2014/main" id="{E23E9AD4-B7AD-A542-8420-DD21FBAEB68F}"/>
              </a:ext>
            </a:extLst>
          </p:cNvPr>
          <p:cNvSpPr txBox="1">
            <a:spLocks/>
          </p:cNvSpPr>
          <p:nvPr/>
        </p:nvSpPr>
        <p:spPr>
          <a:xfrm>
            <a:off x="9832757" y="3362728"/>
            <a:ext cx="2199516" cy="114368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dirty="0">
                <a:latin typeface="+mn-lt"/>
              </a:rPr>
              <a:t>Sono trascorsi 15 minuti e il paziente ancora non ha avuto accesso all’area di trattamento?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EBAC27E-0C1C-A444-BCE4-63A011D0BF8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998612" y="3599472"/>
            <a:ext cx="0" cy="435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olo 1">
            <a:extLst>
              <a:ext uri="{FF2B5EF4-FFF2-40B4-BE49-F238E27FC236}">
                <a16:creationId xmlns:a16="http://schemas.microsoft.com/office/drawing/2014/main" id="{809EE916-CA9C-0641-A3B2-5551A07E223B}"/>
              </a:ext>
            </a:extLst>
          </p:cNvPr>
          <p:cNvSpPr txBox="1">
            <a:spLocks/>
          </p:cNvSpPr>
          <p:nvPr/>
        </p:nvSpPr>
        <p:spPr>
          <a:xfrm>
            <a:off x="496333" y="4748936"/>
            <a:ext cx="1811711" cy="95407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latin typeface="+mn-lt"/>
              </a:rPr>
              <a:t>SHOCK ROOM</a:t>
            </a: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B7C25670-7642-5741-B1FF-89E5841F1DA9}"/>
              </a:ext>
            </a:extLst>
          </p:cNvPr>
          <p:cNvSpPr txBox="1">
            <a:spLocks/>
          </p:cNvSpPr>
          <p:nvPr/>
        </p:nvSpPr>
        <p:spPr>
          <a:xfrm rot="10800000" flipV="1">
            <a:off x="252020" y="302438"/>
            <a:ext cx="2848179" cy="122434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n-lt"/>
              </a:rPr>
              <a:t>N.B: qualora l’infermiere di Triage abbia il sospetto di traumatismi cervicali provvederà ad applicare un collare cervicale rigido. 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5321A72E-160A-AE4B-BE16-0C05DBD3931B}"/>
              </a:ext>
            </a:extLst>
          </p:cNvPr>
          <p:cNvSpPr/>
          <p:nvPr/>
        </p:nvSpPr>
        <p:spPr>
          <a:xfrm>
            <a:off x="3149573" y="40615"/>
            <a:ext cx="5820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Trauma Cranico nel bambino 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79A2566A-72A9-714B-B36A-0134B8422B55}"/>
              </a:ext>
            </a:extLst>
          </p:cNvPr>
          <p:cNvSpPr txBox="1">
            <a:spLocks/>
          </p:cNvSpPr>
          <p:nvPr/>
        </p:nvSpPr>
        <p:spPr>
          <a:xfrm>
            <a:off x="9681434" y="4968968"/>
            <a:ext cx="2450974" cy="170576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Osservazione diretta con monitoraggio costante delle condizioni;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Rivalutazione Parametri Vitali;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Rivalutazione GCS, AVPU, Dolore;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latin typeface="+mn-lt"/>
              </a:rPr>
              <a:t>Segni e sintomi associati.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9DB921EA-69A1-FB43-A944-C6C91E6DC4C1}"/>
              </a:ext>
            </a:extLst>
          </p:cNvPr>
          <p:cNvSpPr/>
          <p:nvPr/>
        </p:nvSpPr>
        <p:spPr>
          <a:xfrm>
            <a:off x="3046443" y="4105646"/>
            <a:ext cx="5904337" cy="224676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Riferita perdita di coscienza &lt;30 secondi;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Vomito ≥ 4 episodi;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Pianto inconsolabile;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Irritabilità;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Cefalea severa;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Amnesia;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Deficit visivi;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Vertigini;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Convulsione recente;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Ecchimosi </a:t>
            </a:r>
            <a:r>
              <a:rPr lang="it-IT" sz="1400" dirty="0" err="1"/>
              <a:t>retroauricolari</a:t>
            </a:r>
            <a:r>
              <a:rPr lang="it-IT" sz="1400" dirty="0"/>
              <a:t> o </a:t>
            </a:r>
            <a:r>
              <a:rPr lang="it-IT" sz="1400" dirty="0" err="1"/>
              <a:t>periorbitarie</a:t>
            </a:r>
            <a:r>
              <a:rPr lang="it-IT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Ferite/lacerazioni multiple;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Severi avvallamenti teca cranica.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/>
              <a:t>Eta</a:t>
            </a:r>
            <a:r>
              <a:rPr lang="it-IT" sz="1400" dirty="0"/>
              <a:t>̀ &lt; 6 mesi;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Storia inappropriata;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Dinamica maggiore;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GCS 10-13.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effectLst/>
            </a:endParaRPr>
          </a:p>
        </p:txBody>
      </p:sp>
      <p:sp>
        <p:nvSpPr>
          <p:cNvPr id="71" name="Titolo 1">
            <a:extLst>
              <a:ext uri="{FF2B5EF4-FFF2-40B4-BE49-F238E27FC236}">
                <a16:creationId xmlns:a16="http://schemas.microsoft.com/office/drawing/2014/main" id="{069814FE-2664-F64D-B852-678907D9820F}"/>
              </a:ext>
            </a:extLst>
          </p:cNvPr>
          <p:cNvSpPr txBox="1">
            <a:spLocks/>
          </p:cNvSpPr>
          <p:nvPr/>
        </p:nvSpPr>
        <p:spPr>
          <a:xfrm>
            <a:off x="5631852" y="3595738"/>
            <a:ext cx="41203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NO</a:t>
            </a:r>
          </a:p>
        </p:txBody>
      </p:sp>
      <p:cxnSp>
        <p:nvCxnSpPr>
          <p:cNvPr id="78" name="Connettore 1 77">
            <a:extLst>
              <a:ext uri="{FF2B5EF4-FFF2-40B4-BE49-F238E27FC236}">
                <a16:creationId xmlns:a16="http://schemas.microsoft.com/office/drawing/2014/main" id="{A24A1C38-7424-4C4F-949B-817A299BD346}"/>
              </a:ext>
            </a:extLst>
          </p:cNvPr>
          <p:cNvCxnSpPr>
            <a:cxnSpLocks/>
          </p:cNvCxnSpPr>
          <p:nvPr/>
        </p:nvCxnSpPr>
        <p:spPr>
          <a:xfrm>
            <a:off x="6016876" y="1863315"/>
            <a:ext cx="0" cy="351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0096F4F7-1F5C-6741-BD24-3B39193471B6}"/>
              </a:ext>
            </a:extLst>
          </p:cNvPr>
          <p:cNvCxnSpPr/>
          <p:nvPr/>
        </p:nvCxnSpPr>
        <p:spPr>
          <a:xfrm flipH="1">
            <a:off x="10926416" y="4545049"/>
            <a:ext cx="1" cy="3852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>
            <a:extLst>
              <a:ext uri="{FF2B5EF4-FFF2-40B4-BE49-F238E27FC236}">
                <a16:creationId xmlns:a16="http://schemas.microsoft.com/office/drawing/2014/main" id="{E6985579-5C07-2242-AB04-28006C2E9432}"/>
              </a:ext>
            </a:extLst>
          </p:cNvPr>
          <p:cNvCxnSpPr>
            <a:cxnSpLocks/>
          </p:cNvCxnSpPr>
          <p:nvPr/>
        </p:nvCxnSpPr>
        <p:spPr>
          <a:xfrm>
            <a:off x="10928440" y="2739492"/>
            <a:ext cx="0" cy="541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0D5F73E7-C58C-2B4A-83E3-81BF12780FA1}"/>
              </a:ext>
            </a:extLst>
          </p:cNvPr>
          <p:cNvCxnSpPr>
            <a:cxnSpLocks/>
          </p:cNvCxnSpPr>
          <p:nvPr/>
        </p:nvCxnSpPr>
        <p:spPr>
          <a:xfrm flipH="1">
            <a:off x="2286391" y="2799252"/>
            <a:ext cx="4975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losione 2 12"/>
          <p:cNvSpPr/>
          <p:nvPr/>
        </p:nvSpPr>
        <p:spPr>
          <a:xfrm rot="19996819">
            <a:off x="-239963" y="1845782"/>
            <a:ext cx="3284304" cy="1836848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EMERGENZA</a:t>
            </a:r>
          </a:p>
          <a:p>
            <a:pPr algn="ctr"/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CODICE 1</a:t>
            </a:r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52016FAB-C2F1-FB45-9106-099BC9BDF4A0}"/>
              </a:ext>
            </a:extLst>
          </p:cNvPr>
          <p:cNvSpPr txBox="1">
            <a:spLocks/>
          </p:cNvSpPr>
          <p:nvPr/>
        </p:nvSpPr>
        <p:spPr>
          <a:xfrm>
            <a:off x="5648026" y="6238469"/>
            <a:ext cx="41203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NO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DB2CEF31-5402-804D-A9A8-26267F121AF9}"/>
              </a:ext>
            </a:extLst>
          </p:cNvPr>
          <p:cNvCxnSpPr>
            <a:cxnSpLocks/>
          </p:cNvCxnSpPr>
          <p:nvPr/>
        </p:nvCxnSpPr>
        <p:spPr>
          <a:xfrm>
            <a:off x="5988877" y="6352415"/>
            <a:ext cx="0" cy="435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losione 2 39">
            <a:extLst>
              <a:ext uri="{FF2B5EF4-FFF2-40B4-BE49-F238E27FC236}">
                <a16:creationId xmlns:a16="http://schemas.microsoft.com/office/drawing/2014/main" id="{715A4199-44F1-DB4E-BA4E-33D3E20E902D}"/>
              </a:ext>
            </a:extLst>
          </p:cNvPr>
          <p:cNvSpPr/>
          <p:nvPr/>
        </p:nvSpPr>
        <p:spPr>
          <a:xfrm>
            <a:off x="9575358" y="1037994"/>
            <a:ext cx="2702116" cy="191215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URGENZA</a:t>
            </a:r>
          </a:p>
          <a:p>
            <a:pPr algn="ctr"/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CODICE 2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6E82E24D-E9F8-6E49-8E77-5BBAA9AFE87B}"/>
              </a:ext>
            </a:extLst>
          </p:cNvPr>
          <p:cNvCxnSpPr>
            <a:stCxn id="62" idx="3"/>
          </p:cNvCxnSpPr>
          <p:nvPr/>
        </p:nvCxnSpPr>
        <p:spPr>
          <a:xfrm flipV="1">
            <a:off x="8950780" y="5121309"/>
            <a:ext cx="494633" cy="1077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1F14E5C-5387-084C-98BE-504CC6760230}"/>
              </a:ext>
            </a:extLst>
          </p:cNvPr>
          <p:cNvCxnSpPr/>
          <p:nvPr/>
        </p:nvCxnSpPr>
        <p:spPr>
          <a:xfrm flipV="1">
            <a:off x="9428205" y="2421924"/>
            <a:ext cx="0" cy="2699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CEC726A-CD01-DB4B-803D-6E3CF04FBEE0}"/>
              </a:ext>
            </a:extLst>
          </p:cNvPr>
          <p:cNvCxnSpPr/>
          <p:nvPr/>
        </p:nvCxnSpPr>
        <p:spPr>
          <a:xfrm>
            <a:off x="9408342" y="2421924"/>
            <a:ext cx="2360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olo 1">
            <a:extLst>
              <a:ext uri="{FF2B5EF4-FFF2-40B4-BE49-F238E27FC236}">
                <a16:creationId xmlns:a16="http://schemas.microsoft.com/office/drawing/2014/main" id="{1932B63A-9360-4244-8865-2F17B7EED6FB}"/>
              </a:ext>
            </a:extLst>
          </p:cNvPr>
          <p:cNvSpPr txBox="1">
            <a:spLocks/>
          </p:cNvSpPr>
          <p:nvPr/>
        </p:nvSpPr>
        <p:spPr>
          <a:xfrm>
            <a:off x="9062037" y="4789715"/>
            <a:ext cx="475325" cy="43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>
                <a:latin typeface="+mn-lt"/>
              </a:rPr>
              <a:t>SI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DEAEF49-41CF-B94B-B68A-2954690A5693}"/>
              </a:ext>
            </a:extLst>
          </p:cNvPr>
          <p:cNvSpPr/>
          <p:nvPr/>
        </p:nvSpPr>
        <p:spPr>
          <a:xfrm>
            <a:off x="4558838" y="734639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VALUTAZIONE SULLA PORTA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582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797</Words>
  <Application>Microsoft Macintosh PowerPoint</Application>
  <PresentationFormat>Widescreen</PresentationFormat>
  <Paragraphs>200</Paragraphs>
  <Slides>19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Baskerville Old Face</vt:lpstr>
      <vt:lpstr>Calibri</vt:lpstr>
      <vt:lpstr>Calibri Light</vt:lpstr>
      <vt:lpstr>Times New Roman</vt:lpstr>
      <vt:lpstr>Wingdings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RACCOLTA DATI (paziente/accompagnatore)  </vt:lpstr>
      <vt:lpstr>RACCOLTA PARAMETRI VITALI</vt:lpstr>
      <vt:lpstr>DURANTE L’ESAME OBIETTIVO VALUTARE:</vt:lpstr>
      <vt:lpstr>Presentazione standard di PowerPoint</vt:lpstr>
      <vt:lpstr>Presentazione standard di PowerPoint</vt:lpstr>
      <vt:lpstr>Presentazione standard di PowerPoint</vt:lpstr>
      <vt:lpstr>IL TRAUMA CRANICO  NEL  BAMBINO  Casi Clinici</vt:lpstr>
      <vt:lpstr>Caso Clinico  1</vt:lpstr>
      <vt:lpstr>Presentazione standard di PowerPoint</vt:lpstr>
      <vt:lpstr>Presentazione standard di PowerPoint</vt:lpstr>
      <vt:lpstr>Caso Clinico  2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Anamnesi positiva per Trauma Cranico</dc:title>
  <dc:creator>Microsoft Office User</dc:creator>
  <cp:lastModifiedBy>Chantal Di Segni</cp:lastModifiedBy>
  <cp:revision>67</cp:revision>
  <dcterms:created xsi:type="dcterms:W3CDTF">2019-04-11T18:52:49Z</dcterms:created>
  <dcterms:modified xsi:type="dcterms:W3CDTF">2021-03-20T16:47:32Z</dcterms:modified>
</cp:coreProperties>
</file>