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29" r:id="rId2"/>
    <p:sldId id="304" r:id="rId3"/>
    <p:sldId id="330" r:id="rId4"/>
    <p:sldId id="331" r:id="rId5"/>
    <p:sldId id="332" r:id="rId6"/>
    <p:sldId id="333" r:id="rId7"/>
    <p:sldId id="334" r:id="rId8"/>
    <p:sldId id="344" r:id="rId9"/>
    <p:sldId id="345" r:id="rId10"/>
    <p:sldId id="346" r:id="rId11"/>
    <p:sldId id="347" r:id="rId12"/>
    <p:sldId id="348" r:id="rId13"/>
    <p:sldId id="349" r:id="rId14"/>
    <p:sldId id="350" r:id="rId15"/>
    <p:sldId id="351" r:id="rId16"/>
    <p:sldId id="335" r:id="rId17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berto" initials="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48C9F4A-9626-4B66-AB91-B08017AA5340}" type="datetimeFigureOut">
              <a:rPr lang="it-IT"/>
              <a:pPr>
                <a:defRPr/>
              </a:pPr>
              <a:t>22/03/2021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DC9517F-88C8-4545-8BC2-A4C3210733D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49138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17971-5DCA-4F09-B467-4405744470BC}" type="datetimeFigureOut">
              <a:rPr lang="it-IT"/>
              <a:pPr>
                <a:defRPr/>
              </a:pPr>
              <a:t>22/03/2021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D00B4-81F3-40DB-9343-F8F88CC0A63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99208-6007-43CA-B53D-309DA5A0EA45}" type="datetimeFigureOut">
              <a:rPr lang="it-IT"/>
              <a:pPr>
                <a:defRPr/>
              </a:pPr>
              <a:t>22/03/2021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C8E4C-AD39-4B33-9479-834DAABD323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754B1-C967-4897-A5B8-AC373C39249A}" type="datetimeFigureOut">
              <a:rPr lang="it-IT"/>
              <a:pPr>
                <a:defRPr/>
              </a:pPr>
              <a:t>22/03/2021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F21C6-ED1B-463F-AE4E-90608F824AE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DC8E9-3F5B-4617-BC8D-74098BB3EB09}" type="datetimeFigureOut">
              <a:rPr lang="it-IT"/>
              <a:pPr>
                <a:defRPr/>
              </a:pPr>
              <a:t>22/03/2021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2DA55-DA79-4681-9640-9229E17BA30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B268A-E17D-42C0-B6F9-048605C9BD74}" type="datetimeFigureOut">
              <a:rPr lang="it-IT"/>
              <a:pPr>
                <a:defRPr/>
              </a:pPr>
              <a:t>22/03/2021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CBE15-4918-4C10-B3E0-B5621023E64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03B16-204A-486C-8698-B2E59948972E}" type="datetimeFigureOut">
              <a:rPr lang="it-IT"/>
              <a:pPr>
                <a:defRPr/>
              </a:pPr>
              <a:t>22/03/2021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30C33-7D0F-4C61-A084-54CD5E60F32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77DEE-4C44-4789-BA31-2823DFE5C104}" type="datetimeFigureOut">
              <a:rPr lang="it-IT"/>
              <a:pPr>
                <a:defRPr/>
              </a:pPr>
              <a:t>22/03/2021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6A967-D03E-4AE4-B07A-A79CE1D0682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AA633-33A5-4312-871D-C89A6EE9BCAD}" type="datetimeFigureOut">
              <a:rPr lang="it-IT"/>
              <a:pPr>
                <a:defRPr/>
              </a:pPr>
              <a:t>22/03/2021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9F041-91B4-41C3-A3A5-6F160795B97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58BB1-6365-4238-B9C9-BAF8AEDDCCD2}" type="datetimeFigureOut">
              <a:rPr lang="it-IT"/>
              <a:pPr>
                <a:defRPr/>
              </a:pPr>
              <a:t>22/03/2021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4844F-A390-43D3-9D9A-EDC5597C42C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B42E5-A51D-4011-86C8-90F23FB6A63A}" type="datetimeFigureOut">
              <a:rPr lang="it-IT"/>
              <a:pPr>
                <a:defRPr/>
              </a:pPr>
              <a:t>22/03/2021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1ACDA-62E1-4F7F-8171-75782A03578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4AADC-67D7-4635-BFD9-DA63E05E84A5}" type="datetimeFigureOut">
              <a:rPr lang="it-IT"/>
              <a:pPr>
                <a:defRPr/>
              </a:pPr>
              <a:t>22/03/2021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6C5DC-2389-4611-A891-DD7239C0DBF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3B00C29-3944-4A3E-96F2-880221E9958D}" type="datetimeFigureOut">
              <a:rPr lang="it-IT"/>
              <a:pPr>
                <a:defRPr/>
              </a:pPr>
              <a:t>22/03/2021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5FF835-746F-41AE-B929-9C2158B7812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triage@regione.lazio.it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sp>
        <p:nvSpPr>
          <p:cNvPr id="3" name="Titolo 1"/>
          <p:cNvSpPr txBox="1">
            <a:spLocks/>
          </p:cNvSpPr>
          <p:nvPr/>
        </p:nvSpPr>
        <p:spPr>
          <a:xfrm>
            <a:off x="687507" y="209277"/>
            <a:ext cx="7916941" cy="55446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/>
          </a:p>
          <a:p>
            <a:endParaRPr lang="it-IT" sz="2800" b="1" dirty="0"/>
          </a:p>
          <a:p>
            <a:endParaRPr lang="it-IT" sz="2800" b="1" dirty="0"/>
          </a:p>
          <a:p>
            <a:endParaRPr lang="it-IT" sz="2800" b="1" dirty="0"/>
          </a:p>
          <a:p>
            <a:r>
              <a:rPr lang="it-IT" altLang="it-IT" sz="2400" b="1" dirty="0">
                <a:latin typeface="Comic Sans MS" panose="030F0702030302020204" pitchFamily="66" charset="0"/>
              </a:rPr>
              <a:t>REQUISITI STRUTTURALI, ORGANIZZATIVI E FORMATIVI PER IL TRIAGE</a:t>
            </a:r>
          </a:p>
        </p:txBody>
      </p:sp>
      <p:sp>
        <p:nvSpPr>
          <p:cNvPr id="6" name="Segnaposto contenuto 2"/>
          <p:cNvSpPr txBox="1">
            <a:spLocks/>
          </p:cNvSpPr>
          <p:nvPr/>
        </p:nvSpPr>
        <p:spPr bwMode="auto">
          <a:xfrm>
            <a:off x="2555776" y="4672982"/>
            <a:ext cx="4608514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altLang="it-IT" sz="1600" b="1" dirty="0">
                <a:solidFill>
                  <a:schemeClr val="tx1"/>
                </a:solidFill>
                <a:latin typeface="Comic Sans MS" panose="030F0702030302020204" pitchFamily="66" charset="0"/>
              </a:rPr>
              <a:t>Dott.ssa Caterina Tranne</a:t>
            </a:r>
          </a:p>
          <a:p>
            <a:r>
              <a:rPr lang="it-IT" altLang="it-IT" sz="1600" b="1" dirty="0">
                <a:solidFill>
                  <a:schemeClr val="tx1"/>
                </a:solidFill>
                <a:latin typeface="Comic Sans MS" panose="030F0702030302020204" pitchFamily="66" charset="0"/>
              </a:rPr>
              <a:t>Coordinamento Regionale Triage</a:t>
            </a:r>
          </a:p>
          <a:p>
            <a:r>
              <a:rPr lang="it-IT" altLang="it-IT" sz="1600" b="1" dirty="0">
                <a:solidFill>
                  <a:schemeClr val="tx1"/>
                </a:solidFill>
                <a:latin typeface="Comic Sans MS" panose="030F0702030302020204" pitchFamily="66" charset="0"/>
              </a:rPr>
              <a:t>24 – 25 Marzo 2021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AB5408E6-BA67-4D77-A017-78498688B3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2" y="425302"/>
            <a:ext cx="4917194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615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sp>
        <p:nvSpPr>
          <p:cNvPr id="6" name="Titolo 1">
            <a:extLst>
              <a:ext uri="{FF2B5EF4-FFF2-40B4-BE49-F238E27FC236}">
                <a16:creationId xmlns:a16="http://schemas.microsoft.com/office/drawing/2014/main" id="{A1049801-D775-4ECD-A516-28F680F840F8}"/>
              </a:ext>
            </a:extLst>
          </p:cNvPr>
          <p:cNvSpPr txBox="1">
            <a:spLocks/>
          </p:cNvSpPr>
          <p:nvPr/>
        </p:nvSpPr>
        <p:spPr bwMode="auto">
          <a:xfrm>
            <a:off x="448408" y="260648"/>
            <a:ext cx="8229600" cy="56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</a:pPr>
            <a:r>
              <a:rPr lang="it-IT" altLang="it-IT" sz="1600" b="1">
                <a:solidFill>
                  <a:prstClr val="black"/>
                </a:solidFill>
                <a:latin typeface="Comic Sans MS" panose="030F0702030302020204" pitchFamily="66" charset="0"/>
                <a:ea typeface="+mn-ea"/>
                <a:cs typeface="+mn-cs"/>
              </a:rPr>
              <a:t>Requisiti Strutturali , Organizzativi per il Triage Globale</a:t>
            </a:r>
            <a:br>
              <a:rPr lang="it-IT" altLang="it-IT" sz="1600" b="1">
                <a:solidFill>
                  <a:prstClr val="black"/>
                </a:solidFill>
                <a:latin typeface="Comic Sans MS" panose="030F0702030302020204" pitchFamily="66" charset="0"/>
                <a:ea typeface="+mn-ea"/>
                <a:cs typeface="+mn-cs"/>
              </a:rPr>
            </a:br>
            <a:endParaRPr lang="it-IT" sz="1600" dirty="0"/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5EC9EC4B-F400-4795-8A11-DEA85080727B}"/>
              </a:ext>
            </a:extLst>
          </p:cNvPr>
          <p:cNvSpPr txBox="1">
            <a:spLocks/>
          </p:cNvSpPr>
          <p:nvPr/>
        </p:nvSpPr>
        <p:spPr bwMode="auto">
          <a:xfrm>
            <a:off x="462336" y="1081498"/>
            <a:ext cx="8224463" cy="4651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2000" dirty="0">
                <a:solidFill>
                  <a:schemeClr val="tx1"/>
                </a:solidFill>
              </a:rPr>
              <a:t>      </a:t>
            </a:r>
            <a:r>
              <a:rPr lang="it-IT" sz="1800" b="1" dirty="0">
                <a:solidFill>
                  <a:schemeClr val="tx1"/>
                </a:solidFill>
              </a:rPr>
              <a:t>L’area di triage deve essere dotata di</a:t>
            </a:r>
            <a:r>
              <a:rPr lang="it-IT" sz="1800" dirty="0">
                <a:solidFill>
                  <a:schemeClr val="tx1"/>
                </a:solidFill>
              </a:rPr>
              <a:t>: 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it-IT" sz="1800" dirty="0">
                <a:solidFill>
                  <a:schemeClr val="tx1"/>
                </a:solidFill>
              </a:rPr>
              <a:t>defibrillatore semiautomatico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it-IT" sz="1800" dirty="0">
                <a:solidFill>
                  <a:schemeClr val="tx1"/>
                </a:solidFill>
              </a:rPr>
              <a:t>sfigmomanometro 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it-IT" sz="1800" dirty="0">
                <a:solidFill>
                  <a:schemeClr val="tx1"/>
                </a:solidFill>
              </a:rPr>
              <a:t>elettrocardiografo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it-IT" sz="1800" dirty="0" err="1">
                <a:solidFill>
                  <a:schemeClr val="tx1"/>
                </a:solidFill>
              </a:rPr>
              <a:t>saturimetro</a:t>
            </a:r>
            <a:endParaRPr lang="it-IT" sz="1800" dirty="0">
              <a:solidFill>
                <a:schemeClr val="tx1"/>
              </a:solidFill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it-IT" sz="1800" dirty="0">
                <a:solidFill>
                  <a:schemeClr val="tx1"/>
                </a:solidFill>
              </a:rPr>
              <a:t>strisce reattive per </a:t>
            </a:r>
            <a:r>
              <a:rPr lang="it-IT" sz="1800" dirty="0" err="1">
                <a:solidFill>
                  <a:schemeClr val="tx1"/>
                </a:solidFill>
              </a:rPr>
              <a:t>Combur</a:t>
            </a:r>
            <a:r>
              <a:rPr lang="it-IT" sz="1800" dirty="0">
                <a:solidFill>
                  <a:schemeClr val="tx1"/>
                </a:solidFill>
              </a:rPr>
              <a:t> Test e glicemia capillare 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it-IT" sz="1800" dirty="0">
                <a:solidFill>
                  <a:schemeClr val="tx1"/>
                </a:solidFill>
              </a:rPr>
              <a:t>impianto gas medicali (aria compressa, ossigeno, vuoto) 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it-IT" sz="1800" dirty="0">
                <a:solidFill>
                  <a:schemeClr val="tx1"/>
                </a:solidFill>
              </a:rPr>
              <a:t>anche l’area post triage dei barellati deve prevedere impianto gas medicali (aria compressa, ossigeno, vuoto)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it-IT" sz="1800" dirty="0">
                <a:solidFill>
                  <a:schemeClr val="tx1"/>
                </a:solidFill>
              </a:rPr>
              <a:t> sistema di fonia 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it-IT" sz="1800" dirty="0">
                <a:solidFill>
                  <a:schemeClr val="tx1"/>
                </a:solidFill>
              </a:rPr>
              <a:t>disponibilità di farmaci e presidi secondo i protocolli condivisi</a:t>
            </a:r>
          </a:p>
          <a:p>
            <a:pPr algn="l">
              <a:buFont typeface="Wingdings" panose="05000000000000000000" pitchFamily="2" charset="2"/>
              <a:buChar char="Ø"/>
            </a:pPr>
            <a:endParaRPr lang="it-IT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495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sp>
        <p:nvSpPr>
          <p:cNvPr id="6" name="Titolo 1">
            <a:extLst>
              <a:ext uri="{FF2B5EF4-FFF2-40B4-BE49-F238E27FC236}">
                <a16:creationId xmlns:a16="http://schemas.microsoft.com/office/drawing/2014/main" id="{A1049801-D775-4ECD-A516-28F680F840F8}"/>
              </a:ext>
            </a:extLst>
          </p:cNvPr>
          <p:cNvSpPr txBox="1">
            <a:spLocks/>
          </p:cNvSpPr>
          <p:nvPr/>
        </p:nvSpPr>
        <p:spPr bwMode="auto">
          <a:xfrm>
            <a:off x="448408" y="260648"/>
            <a:ext cx="8229600" cy="56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</a:pPr>
            <a:r>
              <a:rPr lang="it-IT" altLang="it-IT" sz="1600" b="1">
                <a:solidFill>
                  <a:prstClr val="black"/>
                </a:solidFill>
                <a:latin typeface="Comic Sans MS" panose="030F0702030302020204" pitchFamily="66" charset="0"/>
                <a:ea typeface="+mn-ea"/>
                <a:cs typeface="+mn-cs"/>
              </a:rPr>
              <a:t>Requisiti Strutturali , Organizzativi per il Triage Globale</a:t>
            </a:r>
            <a:br>
              <a:rPr lang="it-IT" altLang="it-IT" sz="1600" b="1">
                <a:solidFill>
                  <a:prstClr val="black"/>
                </a:solidFill>
                <a:latin typeface="Comic Sans MS" panose="030F0702030302020204" pitchFamily="66" charset="0"/>
                <a:ea typeface="+mn-ea"/>
                <a:cs typeface="+mn-cs"/>
              </a:rPr>
            </a:br>
            <a:endParaRPr lang="it-IT" sz="1600" dirty="0"/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B07315C2-01CA-4596-9975-6663B584754A}"/>
              </a:ext>
            </a:extLst>
          </p:cNvPr>
          <p:cNvSpPr txBox="1">
            <a:spLocks/>
          </p:cNvSpPr>
          <p:nvPr/>
        </p:nvSpPr>
        <p:spPr bwMode="auto">
          <a:xfrm>
            <a:off x="431515" y="980039"/>
            <a:ext cx="8255285" cy="4609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1200"/>
              </a:spcBef>
              <a:spcAft>
                <a:spcPts val="300"/>
              </a:spcAft>
            </a:pPr>
            <a:r>
              <a:rPr lang="it-IT" b="1" kern="160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it-IT" sz="1900" b="1" kern="160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FORMAZIONE RESIDENZIALE E FAD</a:t>
            </a:r>
          </a:p>
          <a:p>
            <a:pPr algn="l">
              <a:lnSpc>
                <a:spcPct val="115000"/>
              </a:lnSpc>
            </a:pPr>
            <a:r>
              <a:rPr lang="it-IT" sz="1800" kern="5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 Requisiti minimi per avviare il percorso formativo abilitante di triage sono rappresentati da:</a:t>
            </a:r>
          </a:p>
          <a:p>
            <a:pPr algn="l"/>
            <a:r>
              <a:rPr lang="it-IT" sz="1800">
                <a:solidFill>
                  <a:schemeClr val="tx1"/>
                </a:solidFill>
              </a:rPr>
              <a:t>titolo di studio ed abilitazione alla professione di infermiere, infermiere pediatrico, ostetrico/a;</a:t>
            </a:r>
          </a:p>
          <a:p>
            <a:pPr algn="l"/>
            <a:r>
              <a:rPr lang="it-IT" sz="1800">
                <a:solidFill>
                  <a:schemeClr val="tx1"/>
                </a:solidFill>
              </a:rPr>
              <a:t>esperienza lavorativa in Pronto Soccorso (una volta assolto il periodo di prova) di almeno sei mesi;</a:t>
            </a:r>
          </a:p>
          <a:p>
            <a:pPr algn="l"/>
            <a:r>
              <a:rPr lang="it-IT" sz="1800">
                <a:solidFill>
                  <a:schemeClr val="tx1"/>
                </a:solidFill>
              </a:rPr>
              <a:t>titolo certificato alle manovre di supporto vitale di base nell’adulto e nel bambino.</a:t>
            </a:r>
            <a:endParaRPr lang="it-IT" sz="180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</a:pPr>
            <a:r>
              <a:rPr lang="it-IT" sz="1800" kern="5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formazione abilitante si concretizza con la partecipazione al corso teorico di preparazione al Triage e, successivamente, a un periodo di affiancamento a tutor esperto. </a:t>
            </a:r>
            <a:endParaRPr lang="it-IT" sz="180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159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sp>
        <p:nvSpPr>
          <p:cNvPr id="6" name="Titolo 1">
            <a:extLst>
              <a:ext uri="{FF2B5EF4-FFF2-40B4-BE49-F238E27FC236}">
                <a16:creationId xmlns:a16="http://schemas.microsoft.com/office/drawing/2014/main" id="{A1049801-D775-4ECD-A516-28F680F840F8}"/>
              </a:ext>
            </a:extLst>
          </p:cNvPr>
          <p:cNvSpPr txBox="1">
            <a:spLocks/>
          </p:cNvSpPr>
          <p:nvPr/>
        </p:nvSpPr>
        <p:spPr bwMode="auto">
          <a:xfrm>
            <a:off x="448408" y="260648"/>
            <a:ext cx="8229600" cy="56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</a:pPr>
            <a:r>
              <a:rPr lang="it-IT" altLang="it-IT" sz="1600" b="1">
                <a:solidFill>
                  <a:prstClr val="black"/>
                </a:solidFill>
                <a:latin typeface="Comic Sans MS" panose="030F0702030302020204" pitchFamily="66" charset="0"/>
                <a:ea typeface="+mn-ea"/>
                <a:cs typeface="+mn-cs"/>
              </a:rPr>
              <a:t>Requisiti Strutturali , Organizzativi per il Triage Globale</a:t>
            </a:r>
            <a:br>
              <a:rPr lang="it-IT" altLang="it-IT" sz="1600" b="1">
                <a:solidFill>
                  <a:prstClr val="black"/>
                </a:solidFill>
                <a:latin typeface="Comic Sans MS" panose="030F0702030302020204" pitchFamily="66" charset="0"/>
                <a:ea typeface="+mn-ea"/>
                <a:cs typeface="+mn-cs"/>
              </a:rPr>
            </a:br>
            <a:endParaRPr lang="it-IT" sz="1600" dirty="0"/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4538DF66-18E4-4383-95CA-91993806F803}"/>
              </a:ext>
            </a:extLst>
          </p:cNvPr>
          <p:cNvSpPr txBox="1">
            <a:spLocks/>
          </p:cNvSpPr>
          <p:nvPr/>
        </p:nvSpPr>
        <p:spPr bwMode="auto">
          <a:xfrm>
            <a:off x="472610" y="1140431"/>
            <a:ext cx="8214189" cy="4985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600" b="1" dirty="0">
                <a:solidFill>
                  <a:schemeClr val="tx1"/>
                </a:solidFill>
              </a:rPr>
              <a:t>LA</a:t>
            </a:r>
            <a:r>
              <a:rPr lang="it-IT" sz="1600" b="1" i="1" dirty="0">
                <a:solidFill>
                  <a:schemeClr val="tx1"/>
                </a:solidFill>
              </a:rPr>
              <a:t> </a:t>
            </a:r>
            <a:r>
              <a:rPr lang="it-IT" sz="1600" b="1" dirty="0">
                <a:solidFill>
                  <a:schemeClr val="tx1"/>
                </a:solidFill>
              </a:rPr>
              <a:t>METODOLOGIA DIDATTICA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it-IT" sz="1600" dirty="0">
                <a:solidFill>
                  <a:schemeClr val="tx1"/>
                </a:solidFill>
              </a:rPr>
              <a:t> </a:t>
            </a:r>
            <a:r>
              <a:rPr lang="it-IT" sz="1800" dirty="0">
                <a:solidFill>
                  <a:schemeClr val="tx1"/>
                </a:solidFill>
              </a:rPr>
              <a:t>si sviluppa attraverso un corso della durata minima di 16 ore realizzato con metodologie frontali ed interattive</a:t>
            </a:r>
          </a:p>
          <a:p>
            <a:pPr algn="l"/>
            <a:endParaRPr lang="it-IT" sz="1600" dirty="0">
              <a:solidFill>
                <a:schemeClr val="tx1"/>
              </a:solidFill>
            </a:endParaRPr>
          </a:p>
          <a:p>
            <a:pPr algn="l"/>
            <a:r>
              <a:rPr lang="it-IT" sz="1600" b="1" dirty="0">
                <a:solidFill>
                  <a:schemeClr val="tx1"/>
                </a:solidFill>
              </a:rPr>
              <a:t>GLI AMBITI FORMATIVI riguardano attività formative che permettano di: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chemeClr val="tx1"/>
                </a:solidFill>
              </a:rPr>
              <a:t>Acquisire una metodologia scientifica di valutazione che comprenda l’utilizzo dell’intervista, dell’osservazione e del ragionamento clinico basato su segni/sintomi e rischio evolutivo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chemeClr val="tx1"/>
                </a:solidFill>
              </a:rPr>
              <a:t> Acquisire capacità relazionali atte alla gestione di situazioni critiche sia  con l’utente che verso i famigliari e/o accompagnatori.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chemeClr val="tx1"/>
                </a:solidFill>
              </a:rPr>
              <a:t>Approfondire gli aspetti relativi all’autonomia ed alla responsabilità professionale 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chemeClr val="tx1"/>
                </a:solidFill>
              </a:rPr>
              <a:t>Acquisire competenze nell’ individuazione e gestione dei principali problemi del Triage pediatrico (accoglienza del minore e della sua famiglia)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chemeClr val="tx1"/>
                </a:solidFill>
              </a:rPr>
              <a:t>Acquisire competenze e strumenti per individuare, riconoscere e gestire al triage le situazioni particolari (violenza, disabilità, minori, disagio sociale, disturbi del comportamento, ecc.)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chemeClr val="tx1"/>
                </a:solidFill>
              </a:rPr>
              <a:t>Acquisire le metodologie per il miglioramento della qualità globale applicate ad un sistema di Triage.</a:t>
            </a:r>
          </a:p>
        </p:txBody>
      </p:sp>
    </p:spTree>
    <p:extLst>
      <p:ext uri="{BB962C8B-B14F-4D97-AF65-F5344CB8AC3E}">
        <p14:creationId xmlns:p14="http://schemas.microsoft.com/office/powerpoint/2010/main" val="2637341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sp>
        <p:nvSpPr>
          <p:cNvPr id="6" name="Titolo 1">
            <a:extLst>
              <a:ext uri="{FF2B5EF4-FFF2-40B4-BE49-F238E27FC236}">
                <a16:creationId xmlns:a16="http://schemas.microsoft.com/office/drawing/2014/main" id="{A1049801-D775-4ECD-A516-28F680F840F8}"/>
              </a:ext>
            </a:extLst>
          </p:cNvPr>
          <p:cNvSpPr txBox="1">
            <a:spLocks/>
          </p:cNvSpPr>
          <p:nvPr/>
        </p:nvSpPr>
        <p:spPr bwMode="auto">
          <a:xfrm>
            <a:off x="448408" y="260648"/>
            <a:ext cx="8229600" cy="56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</a:pPr>
            <a:r>
              <a:rPr lang="it-IT" altLang="it-IT" sz="1600" b="1">
                <a:solidFill>
                  <a:prstClr val="black"/>
                </a:solidFill>
                <a:latin typeface="Comic Sans MS" panose="030F0702030302020204" pitchFamily="66" charset="0"/>
                <a:ea typeface="+mn-ea"/>
                <a:cs typeface="+mn-cs"/>
              </a:rPr>
              <a:t>Requisiti Strutturali , Organizzativi per il Triage Globale</a:t>
            </a:r>
            <a:br>
              <a:rPr lang="it-IT" altLang="it-IT" sz="1600" b="1">
                <a:solidFill>
                  <a:prstClr val="black"/>
                </a:solidFill>
                <a:latin typeface="Comic Sans MS" panose="030F0702030302020204" pitchFamily="66" charset="0"/>
                <a:ea typeface="+mn-ea"/>
                <a:cs typeface="+mn-cs"/>
              </a:rPr>
            </a:br>
            <a:endParaRPr lang="it-IT" sz="1600" dirty="0"/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73AA4DAB-B43A-4C02-9D3F-55938D8F7BD1}"/>
              </a:ext>
            </a:extLst>
          </p:cNvPr>
          <p:cNvSpPr txBox="1">
            <a:spLocks/>
          </p:cNvSpPr>
          <p:nvPr/>
        </p:nvSpPr>
        <p:spPr bwMode="auto">
          <a:xfrm>
            <a:off x="421240" y="770562"/>
            <a:ext cx="8265560" cy="5355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l’infermiere dovrà effettuare un periodo di affiancamento della durata di          almeno 36 ore ed affidata ad un tutor esperto (non meno di 2 anni) </a:t>
            </a:r>
          </a:p>
          <a:p>
            <a:pPr marL="285750" indent="-28575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Il tutor, durante il periodo di affiancamento del triagista, dovrà prevedere un percorso articolato nelle seguenti fasi:</a:t>
            </a:r>
            <a:endParaRPr lang="it-IT" sz="1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it-IT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         1. fase dell’osservazione</a:t>
            </a:r>
            <a:endParaRPr lang="it-IT" sz="1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it-IT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         2. fase della collaborazione</a:t>
            </a:r>
            <a:endParaRPr lang="it-IT" sz="1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it-IT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         3. fase dello svolgimento dell’attività in autonomia</a:t>
            </a:r>
            <a:endParaRPr lang="it-IT" sz="1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it-IT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         4. fase della valutazione finale</a:t>
            </a:r>
            <a:endParaRPr lang="it-IT" sz="1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mbria" panose="02040503050406030204" pitchFamily="18" charset="0"/>
              </a:rPr>
              <a:t>Trascorso un periodo di tre/sei mesi, si deve prevedere un’altra verifica, al fine di dichiarare e certificare l’idoneità definitiva all’attività di triage.</a:t>
            </a:r>
          </a:p>
          <a:p>
            <a:pPr marL="285750" indent="-285750" algn="l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it-IT" sz="1800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r>
              <a:rPr lang="it-IT" sz="16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mbria" panose="02040503050406030204" pitchFamily="18" charset="0"/>
              </a:rPr>
              <a:t>La verifica è a cura del coordinatore e si basa sulla valutazione della </a:t>
            </a:r>
            <a:r>
              <a:rPr lang="it-IT" sz="16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capacità di</a:t>
            </a:r>
            <a:r>
              <a:rPr lang="it-IT" sz="180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</a:p>
          <a:p>
            <a:pPr marL="285750" indent="-285750" algn="l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it-IT" sz="1800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indent="-28575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TE3FF33A0t00"/>
              </a:rPr>
              <a:t>applicare i protocolli di attribuzione del codice di priorità;</a:t>
            </a:r>
            <a:endParaRPr lang="it-IT" sz="1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TE3FF33A0t00"/>
            </a:endParaRPr>
          </a:p>
          <a:p>
            <a:pPr marL="285750" indent="-28575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TE3FF33A0t00"/>
              </a:rPr>
              <a:t>gestire l’attesa;</a:t>
            </a:r>
            <a:endParaRPr lang="it-IT" sz="1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TE3FF33A0t00"/>
            </a:endParaRPr>
          </a:p>
          <a:p>
            <a:pPr marL="285750" indent="-28575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TE3FF33A0t00"/>
              </a:rPr>
              <a:t>attivare PDTA previsti a livello locale;</a:t>
            </a:r>
            <a:endParaRPr lang="it-IT" sz="1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TE3FF33A0t00"/>
            </a:endParaRPr>
          </a:p>
          <a:p>
            <a:pPr marL="285750" indent="-28575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identificare e gestire le condizioni particolari di fragilit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</a:rPr>
              <a:t>à.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2431144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sp>
        <p:nvSpPr>
          <p:cNvPr id="6" name="Titolo 1">
            <a:extLst>
              <a:ext uri="{FF2B5EF4-FFF2-40B4-BE49-F238E27FC236}">
                <a16:creationId xmlns:a16="http://schemas.microsoft.com/office/drawing/2014/main" id="{A1049801-D775-4ECD-A516-28F680F840F8}"/>
              </a:ext>
            </a:extLst>
          </p:cNvPr>
          <p:cNvSpPr txBox="1">
            <a:spLocks/>
          </p:cNvSpPr>
          <p:nvPr/>
        </p:nvSpPr>
        <p:spPr bwMode="auto">
          <a:xfrm>
            <a:off x="448408" y="260648"/>
            <a:ext cx="8229600" cy="56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</a:pPr>
            <a:r>
              <a:rPr lang="it-IT" altLang="it-IT" sz="1600" b="1">
                <a:solidFill>
                  <a:prstClr val="black"/>
                </a:solidFill>
                <a:latin typeface="Comic Sans MS" panose="030F0702030302020204" pitchFamily="66" charset="0"/>
                <a:ea typeface="+mn-ea"/>
                <a:cs typeface="+mn-cs"/>
              </a:rPr>
              <a:t>Requisiti Strutturali , Organizzativi per il Triage Globale</a:t>
            </a:r>
            <a:br>
              <a:rPr lang="it-IT" altLang="it-IT" sz="1600" b="1">
                <a:solidFill>
                  <a:prstClr val="black"/>
                </a:solidFill>
                <a:latin typeface="Comic Sans MS" panose="030F0702030302020204" pitchFamily="66" charset="0"/>
                <a:ea typeface="+mn-ea"/>
                <a:cs typeface="+mn-cs"/>
              </a:rPr>
            </a:br>
            <a:endParaRPr lang="it-IT" sz="1600" dirty="0"/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D1F29405-358C-4854-B9B5-38E7DAC8C0A4}"/>
              </a:ext>
            </a:extLst>
          </p:cNvPr>
          <p:cNvSpPr txBox="1">
            <a:spLocks/>
          </p:cNvSpPr>
          <p:nvPr/>
        </p:nvSpPr>
        <p:spPr bwMode="auto">
          <a:xfrm>
            <a:off x="457200" y="1196752"/>
            <a:ext cx="8229600" cy="4929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sz="1800" kern="5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formazione permanente deve consentire agli infermieri triagisti e ai coordinatori abilitati a svolgere attività di triage, attraverso adeguate attività formative da svolgere almeno ogni due anni</a:t>
            </a:r>
          </a:p>
          <a:p>
            <a:pPr marL="285750" indent="-28575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 percorso di formazione continua già avviato con l’attività del TML è basato sull’esperienza e la revisione tra pari , il modello è a «cascata»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endParaRPr lang="it-IT" sz="1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endParaRPr lang="it-IT" sz="1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endParaRPr lang="it-IT" sz="1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it-IT" sz="1800" dirty="0">
                <a:solidFill>
                  <a:schemeClr val="tx1"/>
                </a:solidFill>
                <a:cs typeface="Calibri" panose="020F0502020204030204" pitchFamily="34" charset="0"/>
              </a:rPr>
              <a:t>formazione di “formatori/facilitatori” mediante un corso centrale gestito dai componenti del gruppo regionale;</a:t>
            </a:r>
            <a:endParaRPr lang="it-IT" sz="1800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it-IT" sz="1800" dirty="0">
                <a:solidFill>
                  <a:schemeClr val="tx1"/>
                </a:solidFill>
                <a:cs typeface="Calibri" panose="020F0502020204030204" pitchFamily="34" charset="0"/>
              </a:rPr>
              <a:t>formazione sul luogo di lavoro del personale addetto al triage da parte dei formatori/facilitatori che hanno partecipato al corso centrale;</a:t>
            </a:r>
            <a:endParaRPr lang="it-IT" sz="1800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it-IT" sz="1800" dirty="0">
                <a:solidFill>
                  <a:schemeClr val="tx1"/>
                </a:solidFill>
                <a:cs typeface="Calibri" panose="020F0502020204030204" pitchFamily="34" charset="0"/>
              </a:rPr>
              <a:t>monitoraggio periodico dell’applicazione del TML mediante la costituzione di gruppi di lavoro permanenti sul triage, definiti gruppi locali TML, coordinati da un formatore/facilitatore.</a:t>
            </a:r>
            <a:endParaRPr lang="it-IT" sz="1800" dirty="0">
              <a:solidFill>
                <a:schemeClr val="tx1"/>
              </a:solidFill>
            </a:endParaRPr>
          </a:p>
        </p:txBody>
      </p:sp>
      <p:sp>
        <p:nvSpPr>
          <p:cNvPr id="2" name="Freccia in giù 1">
            <a:extLst>
              <a:ext uri="{FF2B5EF4-FFF2-40B4-BE49-F238E27FC236}">
                <a16:creationId xmlns:a16="http://schemas.microsoft.com/office/drawing/2014/main" id="{F422E4F0-838C-453C-A754-3BD14E1E1314}"/>
              </a:ext>
            </a:extLst>
          </p:cNvPr>
          <p:cNvSpPr/>
          <p:nvPr/>
        </p:nvSpPr>
        <p:spPr>
          <a:xfrm>
            <a:off x="7092280" y="2492896"/>
            <a:ext cx="864096" cy="12961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21436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sp>
        <p:nvSpPr>
          <p:cNvPr id="6" name="Titolo 1">
            <a:extLst>
              <a:ext uri="{FF2B5EF4-FFF2-40B4-BE49-F238E27FC236}">
                <a16:creationId xmlns:a16="http://schemas.microsoft.com/office/drawing/2014/main" id="{A1049801-D775-4ECD-A516-28F680F840F8}"/>
              </a:ext>
            </a:extLst>
          </p:cNvPr>
          <p:cNvSpPr txBox="1">
            <a:spLocks/>
          </p:cNvSpPr>
          <p:nvPr/>
        </p:nvSpPr>
        <p:spPr bwMode="auto">
          <a:xfrm>
            <a:off x="448408" y="260648"/>
            <a:ext cx="8229600" cy="56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</a:pPr>
            <a:r>
              <a:rPr lang="it-IT" altLang="it-IT" sz="1600" b="1">
                <a:solidFill>
                  <a:prstClr val="black"/>
                </a:solidFill>
                <a:latin typeface="Comic Sans MS" panose="030F0702030302020204" pitchFamily="66" charset="0"/>
                <a:ea typeface="+mn-ea"/>
                <a:cs typeface="+mn-cs"/>
              </a:rPr>
              <a:t>Requisiti Strutturali , Organizzativi per il Triage Globale</a:t>
            </a:r>
            <a:br>
              <a:rPr lang="it-IT" altLang="it-IT" sz="1600" b="1">
                <a:solidFill>
                  <a:prstClr val="black"/>
                </a:solidFill>
                <a:latin typeface="Comic Sans MS" panose="030F0702030302020204" pitchFamily="66" charset="0"/>
                <a:ea typeface="+mn-ea"/>
                <a:cs typeface="+mn-cs"/>
              </a:rPr>
            </a:br>
            <a:endParaRPr lang="it-IT" sz="1600" dirty="0"/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A26BC2E6-3CAE-4915-82A3-92A77B2D7797}"/>
              </a:ext>
            </a:extLst>
          </p:cNvPr>
          <p:cNvSpPr txBox="1">
            <a:spLocks/>
          </p:cNvSpPr>
          <p:nvPr/>
        </p:nvSpPr>
        <p:spPr bwMode="auto">
          <a:xfrm>
            <a:off x="452064" y="1674687"/>
            <a:ext cx="8234736" cy="445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5000"/>
              </a:lnSpc>
              <a:spcAft>
                <a:spcPts val="800"/>
              </a:spcAft>
            </a:pPr>
            <a:endParaRPr lang="it-IT" sz="18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it-IT" sz="18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 avere un valido rapporto di collaborazione tra i gruppi aziendali di triage e il gruppo centrale, è stato istituito un indirizzo di posta elettronica regionale – </a:t>
            </a:r>
            <a:r>
              <a:rPr lang="it-IT" sz="1800" b="1" u="sng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triage@regione.lazio.it</a:t>
            </a:r>
            <a:r>
              <a:rPr lang="it-IT" sz="1800" b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dedicato all’attività di triage.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it-IT" sz="18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 servizio è necessario a raccogliere  le osservazioni e i suggerimenti dei gruppi locali per consentire la partecipazione degli operatori alla periodica revisione dei contenuti dei protocolli.</a:t>
            </a:r>
            <a:endParaRPr lang="it-IT" sz="18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525777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pic>
        <p:nvPicPr>
          <p:cNvPr id="2" name="Immagine 1">
            <a:extLst>
              <a:ext uri="{FF2B5EF4-FFF2-40B4-BE49-F238E27FC236}">
                <a16:creationId xmlns:a16="http://schemas.microsoft.com/office/drawing/2014/main" id="{B4629D19-505A-4FA4-AA52-E57CB4AB052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67" y="721262"/>
            <a:ext cx="9144000" cy="3855565"/>
          </a:xfrm>
          <a:prstGeom prst="rect">
            <a:avLst/>
          </a:prstGeom>
        </p:spPr>
      </p:pic>
      <p:sp>
        <p:nvSpPr>
          <p:cNvPr id="9" name="Segnaposto contenuto 2">
            <a:extLst>
              <a:ext uri="{FF2B5EF4-FFF2-40B4-BE49-F238E27FC236}">
                <a16:creationId xmlns:a16="http://schemas.microsoft.com/office/drawing/2014/main" id="{45FC8954-48F6-4B85-BE4E-63A1679D0245}"/>
              </a:ext>
            </a:extLst>
          </p:cNvPr>
          <p:cNvSpPr txBox="1">
            <a:spLocks/>
          </p:cNvSpPr>
          <p:nvPr/>
        </p:nvSpPr>
        <p:spPr bwMode="auto">
          <a:xfrm>
            <a:off x="323528" y="116633"/>
            <a:ext cx="836327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   </a:t>
            </a:r>
            <a:endParaRPr lang="it-IT" sz="6000" i="1" dirty="0">
              <a:solidFill>
                <a:srgbClr val="FF0000"/>
              </a:solidFill>
            </a:endParaRPr>
          </a:p>
          <a:p>
            <a:endParaRPr lang="it-IT" sz="6000" i="1" dirty="0">
              <a:solidFill>
                <a:srgbClr val="FF0000"/>
              </a:solidFill>
            </a:endParaRPr>
          </a:p>
          <a:p>
            <a:endParaRPr lang="it-IT" sz="6000" i="1" dirty="0">
              <a:solidFill>
                <a:srgbClr val="FF0000"/>
              </a:solidFill>
            </a:endParaRPr>
          </a:p>
          <a:p>
            <a:endParaRPr lang="it-IT" sz="6000" i="1" dirty="0">
              <a:solidFill>
                <a:srgbClr val="FF0000"/>
              </a:solidFill>
            </a:endParaRPr>
          </a:p>
          <a:p>
            <a:endParaRPr lang="it-IT" sz="6000" i="1" dirty="0">
              <a:solidFill>
                <a:srgbClr val="FF0000"/>
              </a:solidFill>
            </a:endParaRPr>
          </a:p>
          <a:p>
            <a:r>
              <a:rPr lang="it-IT" sz="6000" i="1" dirty="0">
                <a:solidFill>
                  <a:srgbClr val="FF0000"/>
                </a:solidFill>
              </a:rPr>
              <a:t>GRAZIE PER </a:t>
            </a:r>
          </a:p>
          <a:p>
            <a:r>
              <a:rPr lang="it-IT" sz="6000" i="1" dirty="0">
                <a:solidFill>
                  <a:srgbClr val="FF0000"/>
                </a:solidFill>
              </a:rPr>
              <a:t>L’ ATTENZIONE</a:t>
            </a:r>
          </a:p>
        </p:txBody>
      </p:sp>
    </p:spTree>
    <p:extLst>
      <p:ext uri="{BB962C8B-B14F-4D97-AF65-F5344CB8AC3E}">
        <p14:creationId xmlns:p14="http://schemas.microsoft.com/office/powerpoint/2010/main" val="355150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7E40E061-1E1D-4905-B2AF-950AB6E7B4B3}"/>
              </a:ext>
            </a:extLst>
          </p:cNvPr>
          <p:cNvSpPr txBox="1">
            <a:spLocks/>
          </p:cNvSpPr>
          <p:nvPr/>
        </p:nvSpPr>
        <p:spPr>
          <a:xfrm>
            <a:off x="616448" y="721262"/>
            <a:ext cx="7718947" cy="907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altLang="it-IT" sz="1600" b="1" dirty="0">
                <a:latin typeface="Comic Sans MS" panose="030F0702030302020204" pitchFamily="66" charset="0"/>
              </a:rPr>
              <a:t>Requisiti Strutturali , Organizzativi per il Triage Globale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E10B1A7D-C623-43C7-A396-3453D659DF8A}"/>
              </a:ext>
            </a:extLst>
          </p:cNvPr>
          <p:cNvSpPr txBox="1">
            <a:spLocks/>
          </p:cNvSpPr>
          <p:nvPr/>
        </p:nvSpPr>
        <p:spPr bwMode="auto">
          <a:xfrm>
            <a:off x="444356" y="1700808"/>
            <a:ext cx="8255285" cy="451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Wingdings" panose="05000000000000000000" pitchFamily="2" charset="2"/>
              <a:buChar char="v"/>
            </a:pPr>
            <a:endParaRPr lang="it-IT" sz="2000" b="1" dirty="0">
              <a:solidFill>
                <a:schemeClr val="tx1"/>
              </a:solidFill>
            </a:endParaRPr>
          </a:p>
          <a:p>
            <a:pPr algn="l"/>
            <a:endParaRPr lang="it-IT" sz="2000" b="1" dirty="0">
              <a:solidFill>
                <a:schemeClr val="tx1"/>
              </a:solidFill>
            </a:endParaRPr>
          </a:p>
          <a:p>
            <a:pPr algn="l"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chemeClr val="tx1"/>
                </a:solidFill>
              </a:rPr>
              <a:t>La funzione del triage deve essere attiva su tutte le strutture con PS</a:t>
            </a:r>
          </a:p>
          <a:p>
            <a:pPr algn="l">
              <a:buFont typeface="Wingdings" panose="05000000000000000000" pitchFamily="2" charset="2"/>
              <a:buChar char="ü"/>
            </a:pPr>
            <a:endParaRPr lang="it-IT" sz="1800" dirty="0">
              <a:solidFill>
                <a:schemeClr val="tx1"/>
              </a:solidFill>
            </a:endParaRPr>
          </a:p>
          <a:p>
            <a:pPr algn="l"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chemeClr val="tx1"/>
                </a:solidFill>
              </a:rPr>
              <a:t>Deve essere garantito h 24</a:t>
            </a:r>
          </a:p>
          <a:p>
            <a:pPr algn="l">
              <a:buFont typeface="Wingdings" panose="05000000000000000000" pitchFamily="2" charset="2"/>
              <a:buChar char="ü"/>
            </a:pPr>
            <a:endParaRPr lang="it-IT" sz="1800" dirty="0">
              <a:solidFill>
                <a:schemeClr val="tx1"/>
              </a:solidFill>
            </a:endParaRPr>
          </a:p>
          <a:p>
            <a:pPr algn="l"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chemeClr val="tx1"/>
                </a:solidFill>
              </a:rPr>
              <a:t>Spazi e architettura adeguati alla funzione di triage per garantire il rispetto della privacy, durante la valutazione sulla porta , raccolta dati , decisione triage , rivalutazione</a:t>
            </a:r>
          </a:p>
        </p:txBody>
      </p:sp>
    </p:spTree>
    <p:extLst>
      <p:ext uri="{BB962C8B-B14F-4D97-AF65-F5344CB8AC3E}">
        <p14:creationId xmlns:p14="http://schemas.microsoft.com/office/powerpoint/2010/main" val="3254873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sp>
        <p:nvSpPr>
          <p:cNvPr id="6" name="Segnaposto contenuto 6">
            <a:extLst>
              <a:ext uri="{FF2B5EF4-FFF2-40B4-BE49-F238E27FC236}">
                <a16:creationId xmlns:a16="http://schemas.microsoft.com/office/drawing/2014/main" id="{8119D2F8-ED9E-406E-83C6-157D7AB0D87D}"/>
              </a:ext>
            </a:extLst>
          </p:cNvPr>
          <p:cNvSpPr txBox="1">
            <a:spLocks/>
          </p:cNvSpPr>
          <p:nvPr/>
        </p:nvSpPr>
        <p:spPr bwMode="auto">
          <a:xfrm>
            <a:off x="410966" y="-315416"/>
            <a:ext cx="8275834" cy="6149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it-IT" dirty="0">
              <a:solidFill>
                <a:schemeClr val="tx1"/>
              </a:solidFill>
            </a:endParaRPr>
          </a:p>
          <a:p>
            <a:pPr algn="l"/>
            <a:r>
              <a:rPr lang="it-IT" altLang="it-IT" sz="1600" b="1" dirty="0">
                <a:solidFill>
                  <a:schemeClr val="tx1"/>
                </a:solidFill>
                <a:latin typeface="Comic Sans MS" panose="030F0702030302020204" pitchFamily="66" charset="0"/>
              </a:rPr>
              <a:t>            </a:t>
            </a:r>
          </a:p>
          <a:p>
            <a:pPr algn="l"/>
            <a:r>
              <a:rPr lang="it-IT" altLang="it-IT" sz="1600" b="1" dirty="0">
                <a:solidFill>
                  <a:schemeClr val="tx1"/>
                </a:solidFill>
                <a:latin typeface="Comic Sans MS" panose="030F0702030302020204" pitchFamily="66" charset="0"/>
              </a:rPr>
              <a:t>         </a:t>
            </a:r>
          </a:p>
          <a:p>
            <a:pPr algn="l"/>
            <a:r>
              <a:rPr lang="it-IT" altLang="it-IT" sz="1600" b="1" dirty="0">
                <a:solidFill>
                  <a:schemeClr val="tx1"/>
                </a:solidFill>
                <a:latin typeface="Comic Sans MS" panose="030F0702030302020204" pitchFamily="66" charset="0"/>
              </a:rPr>
              <a:t>            Requisiti Strutturali , Organizzativi per il Triage Globale</a:t>
            </a:r>
          </a:p>
          <a:p>
            <a:pPr algn="l"/>
            <a:endParaRPr lang="it-IT" sz="2800" dirty="0">
              <a:solidFill>
                <a:schemeClr val="tx1"/>
              </a:solidFill>
            </a:endParaRPr>
          </a:p>
          <a:p>
            <a:pPr algn="l"/>
            <a:endParaRPr lang="it-IT" sz="2800" dirty="0">
              <a:solidFill>
                <a:schemeClr val="tx1"/>
              </a:solidFill>
            </a:endParaRPr>
          </a:p>
          <a:p>
            <a:pPr algn="l"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chemeClr val="tx1"/>
                </a:solidFill>
              </a:rPr>
              <a:t>Modello di triage adottato «globale» , fondato su un approccio clinico infermieristico alla persona, che  comprende la raccolta dati soggettiva e oggettiva</a:t>
            </a:r>
          </a:p>
          <a:p>
            <a:pPr algn="l">
              <a:buFont typeface="Wingdings" panose="05000000000000000000" pitchFamily="2" charset="2"/>
              <a:buChar char="ü"/>
            </a:pPr>
            <a:endParaRPr lang="it-IT" sz="1800" dirty="0">
              <a:solidFill>
                <a:schemeClr val="tx1"/>
              </a:solidFill>
            </a:endParaRPr>
          </a:p>
          <a:p>
            <a:pPr algn="l"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chemeClr val="tx1"/>
                </a:solidFill>
              </a:rPr>
              <a:t>L’ obiettivo è stabilire un livello comune a tutti i PS di standard organizzativi di triage, al fine di garantire equità di accesso alle cure in emergenza-urgenza</a:t>
            </a:r>
          </a:p>
          <a:p>
            <a:pPr algn="l">
              <a:buFont typeface="Wingdings" panose="05000000000000000000" pitchFamily="2" charset="2"/>
              <a:buChar char="ü"/>
            </a:pPr>
            <a:endParaRPr lang="it-IT" sz="2800" dirty="0">
              <a:solidFill>
                <a:schemeClr val="tx1"/>
              </a:solidFill>
            </a:endParaRPr>
          </a:p>
          <a:p>
            <a:pPr algn="l"/>
            <a:endParaRPr lang="it-IT" sz="2800" dirty="0">
              <a:solidFill>
                <a:schemeClr val="tx1"/>
              </a:solidFill>
            </a:endParaRPr>
          </a:p>
          <a:p>
            <a:pPr algn="l"/>
            <a:endParaRPr lang="it-IT" dirty="0">
              <a:solidFill>
                <a:schemeClr val="tx1"/>
              </a:solidFill>
            </a:endParaRPr>
          </a:p>
          <a:p>
            <a:pPr algn="l"/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948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sp>
        <p:nvSpPr>
          <p:cNvPr id="6" name="Segnaposto contenuto 6">
            <a:extLst>
              <a:ext uri="{FF2B5EF4-FFF2-40B4-BE49-F238E27FC236}">
                <a16:creationId xmlns:a16="http://schemas.microsoft.com/office/drawing/2014/main" id="{F185B458-394C-46CF-9F34-C3F6C56280E6}"/>
              </a:ext>
            </a:extLst>
          </p:cNvPr>
          <p:cNvSpPr txBox="1">
            <a:spLocks/>
          </p:cNvSpPr>
          <p:nvPr/>
        </p:nvSpPr>
        <p:spPr bwMode="auto">
          <a:xfrm>
            <a:off x="493160" y="-390418"/>
            <a:ext cx="8193640" cy="6254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it-IT" dirty="0">
              <a:solidFill>
                <a:schemeClr val="tx1"/>
              </a:solidFill>
            </a:endParaRPr>
          </a:p>
          <a:p>
            <a:pPr algn="l"/>
            <a:r>
              <a:rPr lang="it-IT" altLang="it-IT" sz="1700" b="1" dirty="0">
                <a:solidFill>
                  <a:schemeClr val="tx1"/>
                </a:solidFill>
                <a:latin typeface="Comic Sans MS" panose="030F0702030302020204" pitchFamily="66" charset="0"/>
              </a:rPr>
              <a:t>             </a:t>
            </a:r>
            <a:r>
              <a:rPr lang="it-IT" altLang="it-IT" sz="1600" b="1" dirty="0">
                <a:solidFill>
                  <a:schemeClr val="tx1"/>
                </a:solidFill>
                <a:latin typeface="Comic Sans MS" panose="030F0702030302020204" pitchFamily="66" charset="0"/>
              </a:rPr>
              <a:t>Requisiti Strutturali , Organizzativi per il Triage Globale</a:t>
            </a:r>
          </a:p>
          <a:p>
            <a:pPr algn="l"/>
            <a:endParaRPr lang="it-IT" sz="1600" dirty="0">
              <a:solidFill>
                <a:schemeClr val="tx1"/>
              </a:solidFill>
            </a:endParaRPr>
          </a:p>
          <a:p>
            <a:pPr algn="l"/>
            <a:endParaRPr lang="it-IT" sz="1600" dirty="0">
              <a:solidFill>
                <a:schemeClr val="tx1"/>
              </a:solidFill>
            </a:endParaRPr>
          </a:p>
          <a:p>
            <a:pPr algn="l"/>
            <a:r>
              <a:rPr lang="it-IT" sz="2000" dirty="0">
                <a:solidFill>
                  <a:schemeClr val="tx1"/>
                </a:solidFill>
              </a:rPr>
              <a:t>      </a:t>
            </a:r>
            <a:r>
              <a:rPr lang="it-IT" sz="1800" b="1" dirty="0">
                <a:solidFill>
                  <a:schemeClr val="tx1"/>
                </a:solidFill>
              </a:rPr>
              <a:t>L’ organizzazione del triage deve consentire: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chemeClr val="tx1"/>
                </a:solidFill>
              </a:rPr>
              <a:t>la presa in carico della persona che accede alla struttura 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chemeClr val="tx1"/>
                </a:solidFill>
              </a:rPr>
              <a:t>la valutazione professionale da parte di un infermiere adeguatamente formato e competente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chemeClr val="tx1"/>
                </a:solidFill>
              </a:rPr>
              <a:t>l’assegnazione del codice di priorità al trattamento attraverso la valutazione dei bisogni di salute del paziente, delle sue necessità di cura e del possibile rischio evolutivo 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chemeClr val="tx1"/>
                </a:solidFill>
              </a:rPr>
              <a:t>l’identificazione rapida dei pazienti che necessitano di cure immediate con conseguente tempestivo accesso alle cure 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chemeClr val="tx1"/>
                </a:solidFill>
              </a:rPr>
              <a:t>di utilizzare un processo di valutazione strutturato che garantisca l’approccio complessivo alla persona ed ai suoi problemi di salute 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chemeClr val="tx1"/>
                </a:solidFill>
              </a:rPr>
              <a:t>di utilizzare il sistema codificato di livelli di priorità</a:t>
            </a:r>
          </a:p>
          <a:p>
            <a:pPr algn="l"/>
            <a:endParaRPr lang="it-IT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996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A796BB16-C5D8-4067-876B-11109BD2668D}"/>
              </a:ext>
            </a:extLst>
          </p:cNvPr>
          <p:cNvSpPr txBox="1">
            <a:spLocks/>
          </p:cNvSpPr>
          <p:nvPr/>
        </p:nvSpPr>
        <p:spPr>
          <a:xfrm>
            <a:off x="685800" y="260649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altLang="it-IT" sz="2400" b="1" dirty="0">
                <a:latin typeface="Comic Sans MS" panose="030F0702030302020204" pitchFamily="66" charset="0"/>
              </a:rPr>
              <a:t> </a:t>
            </a:r>
            <a:r>
              <a:rPr lang="it-IT" altLang="it-IT" sz="1800" b="1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it-IT" altLang="it-IT" sz="1600" b="1" dirty="0">
                <a:solidFill>
                  <a:prstClr val="black"/>
                </a:solidFill>
                <a:latin typeface="Comic Sans MS" panose="030F0702030302020204" pitchFamily="66" charset="0"/>
              </a:rPr>
              <a:t>Requisiti Strutturali , Organizzativi per il Triage Globale</a:t>
            </a:r>
          </a:p>
          <a:p>
            <a:endParaRPr lang="it-IT" altLang="it-IT" sz="1600" b="1" dirty="0">
              <a:latin typeface="Comic Sans MS" panose="030F0702030302020204" pitchFamily="66" charset="0"/>
            </a:endParaRPr>
          </a:p>
          <a:p>
            <a:endParaRPr lang="it-IT" altLang="it-IT" sz="2400" b="1" dirty="0">
              <a:latin typeface="Comic Sans MS" panose="030F0702030302020204" pitchFamily="66" charset="0"/>
            </a:endParaRP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509668BA-3DC2-408E-BF19-56AACFFA046E}"/>
              </a:ext>
            </a:extLst>
          </p:cNvPr>
          <p:cNvSpPr txBox="1">
            <a:spLocks/>
          </p:cNvSpPr>
          <p:nvPr/>
        </p:nvSpPr>
        <p:spPr bwMode="auto">
          <a:xfrm>
            <a:off x="431515" y="472611"/>
            <a:ext cx="8255285" cy="526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25000" lnSpcReduction="20000"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0" indent="-857250" algn="l">
              <a:buFont typeface="Wingdings" panose="05000000000000000000" pitchFamily="2" charset="2"/>
              <a:buChar char="ü"/>
            </a:pPr>
            <a:r>
              <a:rPr lang="it-IT" sz="7200" dirty="0">
                <a:solidFill>
                  <a:schemeClr val="tx1"/>
                </a:solidFill>
              </a:rPr>
              <a:t>di migliorare il processo di cura in emergenza-urgenza, anche attraverso l’attivazione al triage di modelli di fast track , </a:t>
            </a:r>
            <a:r>
              <a:rPr lang="it-IT" sz="7200" dirty="0" err="1">
                <a:solidFill>
                  <a:schemeClr val="tx1"/>
                </a:solidFill>
              </a:rPr>
              <a:t>see</a:t>
            </a:r>
            <a:r>
              <a:rPr lang="it-IT" sz="7200" dirty="0">
                <a:solidFill>
                  <a:schemeClr val="tx1"/>
                </a:solidFill>
              </a:rPr>
              <a:t> and </a:t>
            </a:r>
            <a:r>
              <a:rPr lang="it-IT" sz="7200" dirty="0" err="1">
                <a:solidFill>
                  <a:schemeClr val="tx1"/>
                </a:solidFill>
              </a:rPr>
              <a:t>treat</a:t>
            </a:r>
            <a:r>
              <a:rPr lang="it-IT" sz="7200" dirty="0">
                <a:solidFill>
                  <a:schemeClr val="tx1"/>
                </a:solidFill>
              </a:rPr>
              <a:t> , o altri percorsi diagnostico terapeutico assistenziali che migliorino la presa in carico dell’utente </a:t>
            </a:r>
          </a:p>
          <a:p>
            <a:pPr marL="857250" indent="-857250" algn="l">
              <a:buFont typeface="Wingdings" panose="05000000000000000000" pitchFamily="2" charset="2"/>
              <a:buChar char="ü"/>
            </a:pPr>
            <a:endParaRPr lang="it-IT" sz="7200" dirty="0">
              <a:solidFill>
                <a:schemeClr val="tx1"/>
              </a:solidFill>
            </a:endParaRPr>
          </a:p>
          <a:p>
            <a:pPr marL="857250" indent="-857250" algn="l">
              <a:buFont typeface="Wingdings" panose="05000000000000000000" pitchFamily="2" charset="2"/>
              <a:buChar char="ü"/>
            </a:pPr>
            <a:r>
              <a:rPr lang="it-IT" sz="7200" dirty="0">
                <a:solidFill>
                  <a:schemeClr val="tx1"/>
                </a:solidFill>
              </a:rPr>
              <a:t>la garanzia di trattamento in tempi celeri (sicurezza di entrambi) </a:t>
            </a:r>
          </a:p>
          <a:p>
            <a:pPr marL="857250" indent="-857250" algn="l">
              <a:buFont typeface="Wingdings" panose="05000000000000000000" pitchFamily="2" charset="2"/>
              <a:buChar char="ü"/>
            </a:pPr>
            <a:endParaRPr lang="it-IT" sz="7200" dirty="0">
              <a:solidFill>
                <a:schemeClr val="tx1"/>
              </a:solidFill>
            </a:endParaRPr>
          </a:p>
          <a:p>
            <a:pPr marL="857250" indent="-857250" algn="l">
              <a:buFont typeface="Wingdings" panose="05000000000000000000" pitchFamily="2" charset="2"/>
              <a:buChar char="ü"/>
            </a:pPr>
            <a:r>
              <a:rPr lang="it-IT" sz="7200" dirty="0">
                <a:solidFill>
                  <a:schemeClr val="tx1"/>
                </a:solidFill>
              </a:rPr>
              <a:t>il controllo regolamentato di tutti gli accessi dei pazienti alle aree di visita della struttura</a:t>
            </a:r>
          </a:p>
          <a:p>
            <a:pPr marL="857250" indent="-857250" algn="l">
              <a:buFont typeface="Wingdings" panose="05000000000000000000" pitchFamily="2" charset="2"/>
              <a:buChar char="ü"/>
            </a:pPr>
            <a:endParaRPr lang="it-IT" sz="7200" dirty="0">
              <a:solidFill>
                <a:schemeClr val="tx1"/>
              </a:solidFill>
            </a:endParaRPr>
          </a:p>
          <a:p>
            <a:pPr marL="857250" indent="-857250" algn="l">
              <a:buFont typeface="Wingdings" panose="05000000000000000000" pitchFamily="2" charset="2"/>
              <a:buChar char="ü"/>
            </a:pPr>
            <a:r>
              <a:rPr lang="it-IT" sz="7200" dirty="0">
                <a:solidFill>
                  <a:schemeClr val="tx1"/>
                </a:solidFill>
              </a:rPr>
              <a:t>di avere un sistema documentale idoneo </a:t>
            </a:r>
          </a:p>
          <a:p>
            <a:pPr marL="857250" indent="-857250" algn="l">
              <a:buFont typeface="Wingdings" panose="05000000000000000000" pitchFamily="2" charset="2"/>
              <a:buChar char="ü"/>
            </a:pPr>
            <a:endParaRPr lang="it-IT" sz="7200" dirty="0">
              <a:solidFill>
                <a:schemeClr val="tx1"/>
              </a:solidFill>
            </a:endParaRPr>
          </a:p>
          <a:p>
            <a:pPr marL="857250" indent="-857250" algn="l">
              <a:buFont typeface="Wingdings" panose="05000000000000000000" pitchFamily="2" charset="2"/>
              <a:buChar char="ü"/>
            </a:pPr>
            <a:r>
              <a:rPr lang="it-IT" sz="7200" dirty="0">
                <a:solidFill>
                  <a:schemeClr val="tx1"/>
                </a:solidFill>
              </a:rPr>
              <a:t>di avere un sistema di identificazione del paziente adeguato in linea con quanto l’informatica propone (braccialetto elettronico, bar code,…)</a:t>
            </a:r>
          </a:p>
          <a:p>
            <a:pPr marL="857250" indent="-857250" algn="l">
              <a:buFont typeface="Wingdings" panose="05000000000000000000" pitchFamily="2" charset="2"/>
              <a:buChar char="ü"/>
            </a:pPr>
            <a:endParaRPr lang="it-IT" sz="7200" dirty="0">
              <a:solidFill>
                <a:schemeClr val="tx1"/>
              </a:solidFill>
            </a:endParaRPr>
          </a:p>
          <a:p>
            <a:pPr marL="857250" indent="-857250" algn="l">
              <a:buFont typeface="Wingdings" panose="05000000000000000000" pitchFamily="2" charset="2"/>
              <a:buChar char="ü"/>
            </a:pPr>
            <a:r>
              <a:rPr lang="it-IT" sz="7200" dirty="0">
                <a:solidFill>
                  <a:schemeClr val="tx1"/>
                </a:solidFill>
              </a:rPr>
              <a:t>di avere un sistema di gestione della lista e dell’attesa dei pazienti</a:t>
            </a:r>
          </a:p>
          <a:p>
            <a:pPr marL="857250" indent="-857250" algn="l">
              <a:buFont typeface="Wingdings" panose="05000000000000000000" pitchFamily="2" charset="2"/>
              <a:buChar char="ü"/>
            </a:pPr>
            <a:endParaRPr lang="it-IT" sz="7200" dirty="0">
              <a:solidFill>
                <a:schemeClr val="tx1"/>
              </a:solidFill>
            </a:endParaRPr>
          </a:p>
          <a:p>
            <a:pPr marL="857250" indent="-857250" algn="l">
              <a:buFont typeface="Wingdings" panose="05000000000000000000" pitchFamily="2" charset="2"/>
              <a:buChar char="ü"/>
            </a:pPr>
            <a:r>
              <a:rPr lang="it-IT" sz="7200" dirty="0">
                <a:solidFill>
                  <a:schemeClr val="tx1"/>
                </a:solidFill>
              </a:rPr>
              <a:t>di fornire assistenza e informazioni agli assistiti e agli accompagnatori</a:t>
            </a:r>
          </a:p>
          <a:p>
            <a:pPr marL="857250" indent="-857250" algn="l">
              <a:buFont typeface="Wingdings" panose="05000000000000000000" pitchFamily="2" charset="2"/>
              <a:buChar char="ü"/>
            </a:pPr>
            <a:r>
              <a:rPr lang="it-IT" sz="7200" dirty="0">
                <a:solidFill>
                  <a:schemeClr val="tx1"/>
                </a:solidFill>
              </a:rPr>
              <a:t>garantire assistenza sia ai pazienti autosufficienti che a quelli non autosufficienti.</a:t>
            </a:r>
          </a:p>
          <a:p>
            <a:pPr algn="l"/>
            <a:endParaRPr lang="it-IT" sz="8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712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sp>
        <p:nvSpPr>
          <p:cNvPr id="6" name="Titolo 1">
            <a:extLst>
              <a:ext uri="{FF2B5EF4-FFF2-40B4-BE49-F238E27FC236}">
                <a16:creationId xmlns:a16="http://schemas.microsoft.com/office/drawing/2014/main" id="{30F01CD1-3BBE-480A-95E6-6242353391D3}"/>
              </a:ext>
            </a:extLst>
          </p:cNvPr>
          <p:cNvSpPr txBox="1">
            <a:spLocks/>
          </p:cNvSpPr>
          <p:nvPr/>
        </p:nvSpPr>
        <p:spPr bwMode="auto">
          <a:xfrm>
            <a:off x="482884" y="308224"/>
            <a:ext cx="8203915" cy="110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</a:pPr>
            <a:r>
              <a:rPr lang="it-IT" altLang="it-IT" sz="1600" b="1">
                <a:solidFill>
                  <a:prstClr val="black"/>
                </a:solidFill>
                <a:latin typeface="Comic Sans MS" panose="030F0702030302020204" pitchFamily="66" charset="0"/>
                <a:ea typeface="+mn-ea"/>
                <a:cs typeface="+mn-cs"/>
              </a:rPr>
              <a:t>Requisiti Strutturali , Organizzativi per il Triage Globale</a:t>
            </a:r>
            <a:br>
              <a:rPr lang="it-IT" altLang="it-IT" sz="1600" b="1">
                <a:solidFill>
                  <a:prstClr val="black"/>
                </a:solidFill>
                <a:latin typeface="Comic Sans MS" panose="030F0702030302020204" pitchFamily="66" charset="0"/>
                <a:ea typeface="+mn-ea"/>
                <a:cs typeface="+mn-cs"/>
              </a:rPr>
            </a:br>
            <a:endParaRPr lang="it-IT" dirty="0"/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E7984F16-C669-41CC-BCC2-7385269DAA73}"/>
              </a:ext>
            </a:extLst>
          </p:cNvPr>
          <p:cNvSpPr txBox="1">
            <a:spLocks/>
          </p:cNvSpPr>
          <p:nvPr/>
        </p:nvSpPr>
        <p:spPr bwMode="auto">
          <a:xfrm>
            <a:off x="452063" y="873303"/>
            <a:ext cx="8234737" cy="5252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ü"/>
            </a:pPr>
            <a:endParaRPr lang="it-IT" sz="240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it-IT" sz="1800">
                <a:solidFill>
                  <a:schemeClr val="tx1"/>
                </a:solidFill>
              </a:rPr>
              <a:t>L’infermiere di triage dopo aver attribuito il codice di priorità, attiva il percorso diagnostico- terapeutico-assistenziale (PDTA) così come previsto dall’organizzazione locale. 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endParaRPr lang="it-IT" sz="180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it-IT" sz="1800">
                <a:solidFill>
                  <a:schemeClr val="tx1"/>
                </a:solidFill>
              </a:rPr>
              <a:t>A tale riguardo il Direttore di Struttura sottoscrive protocolli, validati dalla Direzione Sanitaria, sui quadri clinici sintomatologici più frequenti o di maggiore complessità, al fine della prevenzione del rischio clinico, con conseguente attività informativa e formativa del personale sanitario, nonché attività periodica di verifica della qualità.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endParaRPr lang="it-IT" sz="180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it-IT" sz="1800">
                <a:solidFill>
                  <a:schemeClr val="tx1"/>
                </a:solidFill>
              </a:rPr>
              <a:t>Gli elementi pertanto fondamentali dell’attività di triage sono: assegnazione del codice numerico di priorità, rivalutazione, avvio del percorso diagnostico terapeutico assistenziale ove indicato.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it-IT" sz="2000">
              <a:solidFill>
                <a:schemeClr val="tx1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it-IT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172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sp>
        <p:nvSpPr>
          <p:cNvPr id="6" name="Titolo 1">
            <a:extLst>
              <a:ext uri="{FF2B5EF4-FFF2-40B4-BE49-F238E27FC236}">
                <a16:creationId xmlns:a16="http://schemas.microsoft.com/office/drawing/2014/main" id="{A1049801-D775-4ECD-A516-28F680F840F8}"/>
              </a:ext>
            </a:extLst>
          </p:cNvPr>
          <p:cNvSpPr txBox="1">
            <a:spLocks/>
          </p:cNvSpPr>
          <p:nvPr/>
        </p:nvSpPr>
        <p:spPr bwMode="auto">
          <a:xfrm>
            <a:off x="448408" y="260648"/>
            <a:ext cx="8229600" cy="56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</a:pPr>
            <a:r>
              <a:rPr lang="it-IT" altLang="it-IT" sz="1600" b="1">
                <a:solidFill>
                  <a:prstClr val="black"/>
                </a:solidFill>
                <a:latin typeface="Comic Sans MS" panose="030F0702030302020204" pitchFamily="66" charset="0"/>
                <a:ea typeface="+mn-ea"/>
                <a:cs typeface="+mn-cs"/>
              </a:rPr>
              <a:t>Requisiti Strutturali , Organizzativi per il Triage Globale</a:t>
            </a:r>
            <a:br>
              <a:rPr lang="it-IT" altLang="it-IT" sz="1600" b="1">
                <a:solidFill>
                  <a:prstClr val="black"/>
                </a:solidFill>
                <a:latin typeface="Comic Sans MS" panose="030F0702030302020204" pitchFamily="66" charset="0"/>
                <a:ea typeface="+mn-ea"/>
                <a:cs typeface="+mn-cs"/>
              </a:rPr>
            </a:br>
            <a:endParaRPr lang="it-IT" sz="1600" dirty="0"/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3BDF7A90-7069-4786-9CE8-67608778ABEF}"/>
              </a:ext>
            </a:extLst>
          </p:cNvPr>
          <p:cNvSpPr txBox="1">
            <a:spLocks/>
          </p:cNvSpPr>
          <p:nvPr/>
        </p:nvSpPr>
        <p:spPr bwMode="auto">
          <a:xfrm>
            <a:off x="457200" y="980728"/>
            <a:ext cx="8229600" cy="5145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Wingdings" panose="05000000000000000000" pitchFamily="2" charset="2"/>
              <a:buChar char="ü"/>
            </a:pPr>
            <a:r>
              <a:rPr lang="it-IT" sz="1800">
                <a:solidFill>
                  <a:schemeClr val="tx1"/>
                </a:solidFill>
              </a:rPr>
              <a:t>Nella zona antistante al triage risulta fondamentale l’organizzazione della gestione dell’attesa</a:t>
            </a:r>
          </a:p>
          <a:p>
            <a:pPr algn="l">
              <a:buFont typeface="Wingdings" panose="05000000000000000000" pitchFamily="2" charset="2"/>
              <a:buChar char="ü"/>
            </a:pPr>
            <a:endParaRPr lang="it-IT" sz="1800">
              <a:solidFill>
                <a:schemeClr val="tx1"/>
              </a:solidFill>
            </a:endParaRPr>
          </a:p>
          <a:p>
            <a:pPr algn="l">
              <a:buFont typeface="Wingdings" panose="05000000000000000000" pitchFamily="2" charset="2"/>
              <a:buChar char="ü"/>
            </a:pPr>
            <a:r>
              <a:rPr lang="it-IT" sz="1800">
                <a:solidFill>
                  <a:schemeClr val="tx1"/>
                </a:solidFill>
              </a:rPr>
              <a:t>Ciò è necessario per prevenire situazioni di conflittualità e di aggressività</a:t>
            </a:r>
          </a:p>
          <a:p>
            <a:pPr algn="l">
              <a:buFont typeface="Wingdings" panose="05000000000000000000" pitchFamily="2" charset="2"/>
              <a:buChar char="ü"/>
            </a:pPr>
            <a:endParaRPr lang="it-IT" sz="1800">
              <a:solidFill>
                <a:schemeClr val="tx1"/>
              </a:solidFill>
            </a:endParaRPr>
          </a:p>
          <a:p>
            <a:pPr algn="l">
              <a:buFont typeface="Wingdings" panose="05000000000000000000" pitchFamily="2" charset="2"/>
              <a:buChar char="ü"/>
            </a:pPr>
            <a:r>
              <a:rPr lang="it-IT" sz="1800">
                <a:solidFill>
                  <a:schemeClr val="tx1"/>
                </a:solidFill>
              </a:rPr>
              <a:t>È consigliato adottare cartellonistica, videoproiezioni, opuscoli e quanto altro ritenuto utile, dove si illustri la situazione reale dell’attività svolta in PS e anche informazioni sanitarie di vario genere inerenti l’emergenza sanitaria</a:t>
            </a:r>
          </a:p>
          <a:p>
            <a:pPr algn="l">
              <a:buFont typeface="Wingdings" panose="05000000000000000000" pitchFamily="2" charset="2"/>
              <a:buChar char="ü"/>
            </a:pPr>
            <a:endParaRPr lang="it-IT" sz="1800">
              <a:solidFill>
                <a:schemeClr val="tx1"/>
              </a:solidFill>
            </a:endParaRPr>
          </a:p>
          <a:p>
            <a:pPr algn="l">
              <a:buFont typeface="Wingdings" panose="05000000000000000000" pitchFamily="2" charset="2"/>
              <a:buChar char="ü"/>
            </a:pPr>
            <a:r>
              <a:rPr lang="it-IT" sz="1800">
                <a:solidFill>
                  <a:schemeClr val="tx1"/>
                </a:solidFill>
              </a:rPr>
              <a:t>Per la funzione di triage deve essere previsto un ambiente dedicato, adeguato all’Accoglienza-Triage, segnalato e ben individuabile, sempre accessibile e senza barriere architettoniche o funzionali che ne limitino la fruibilità</a:t>
            </a:r>
          </a:p>
          <a:p>
            <a:pPr algn="l"/>
            <a:endParaRPr lang="it-IT" sz="1800">
              <a:solidFill>
                <a:schemeClr val="tx1"/>
              </a:solidFill>
            </a:endParaRPr>
          </a:p>
          <a:p>
            <a:pPr algn="l">
              <a:buFont typeface="Wingdings" panose="05000000000000000000" pitchFamily="2" charset="2"/>
              <a:buChar char="ü"/>
            </a:pPr>
            <a:r>
              <a:rPr lang="it-IT" sz="1800">
                <a:solidFill>
                  <a:schemeClr val="tx1"/>
                </a:solidFill>
              </a:rPr>
              <a:t>Lo spazio del triage deve prevedere postazioni informatiche , locali idonei alla raccolta delle informazioni e alla valutazione clinica con i parametri vitali, nel rispetto della privacy ma a</a:t>
            </a:r>
            <a:r>
              <a:rPr lang="it-IT" sz="2000">
                <a:solidFill>
                  <a:schemeClr val="tx1"/>
                </a:solidFill>
              </a:rPr>
              <a:t>nche con visione diretta dell’area di accoglienza, </a:t>
            </a:r>
            <a:r>
              <a:rPr lang="it-IT" sz="1800">
                <a:solidFill>
                  <a:schemeClr val="tx1"/>
                </a:solidFill>
              </a:rPr>
              <a:t>oltre a locali di attesa</a:t>
            </a:r>
          </a:p>
          <a:p>
            <a:pPr algn="l"/>
            <a:endParaRPr lang="it-IT" sz="1800">
              <a:solidFill>
                <a:schemeClr val="tx1"/>
              </a:solidFill>
            </a:endParaRPr>
          </a:p>
          <a:p>
            <a:pPr algn="l"/>
            <a:endParaRPr lang="it-IT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645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sp>
        <p:nvSpPr>
          <p:cNvPr id="6" name="Titolo 1">
            <a:extLst>
              <a:ext uri="{FF2B5EF4-FFF2-40B4-BE49-F238E27FC236}">
                <a16:creationId xmlns:a16="http://schemas.microsoft.com/office/drawing/2014/main" id="{A1049801-D775-4ECD-A516-28F680F840F8}"/>
              </a:ext>
            </a:extLst>
          </p:cNvPr>
          <p:cNvSpPr txBox="1">
            <a:spLocks/>
          </p:cNvSpPr>
          <p:nvPr/>
        </p:nvSpPr>
        <p:spPr bwMode="auto">
          <a:xfrm>
            <a:off x="448408" y="260648"/>
            <a:ext cx="8229600" cy="56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</a:pPr>
            <a:r>
              <a:rPr lang="it-IT" altLang="it-IT" sz="1600" b="1">
                <a:solidFill>
                  <a:prstClr val="black"/>
                </a:solidFill>
                <a:latin typeface="Comic Sans MS" panose="030F0702030302020204" pitchFamily="66" charset="0"/>
                <a:ea typeface="+mn-ea"/>
                <a:cs typeface="+mn-cs"/>
              </a:rPr>
              <a:t>Requisiti Strutturali , Organizzativi per il Triage Globale</a:t>
            </a:r>
            <a:br>
              <a:rPr lang="it-IT" altLang="it-IT" sz="1600" b="1">
                <a:solidFill>
                  <a:prstClr val="black"/>
                </a:solidFill>
                <a:latin typeface="Comic Sans MS" panose="030F0702030302020204" pitchFamily="66" charset="0"/>
                <a:ea typeface="+mn-ea"/>
                <a:cs typeface="+mn-cs"/>
              </a:rPr>
            </a:br>
            <a:endParaRPr lang="it-IT" sz="1600" dirty="0"/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C24725A4-731D-4298-864B-1AFD1D358611}"/>
              </a:ext>
            </a:extLst>
          </p:cNvPr>
          <p:cNvSpPr txBox="1">
            <a:spLocks/>
          </p:cNvSpPr>
          <p:nvPr/>
        </p:nvSpPr>
        <p:spPr bwMode="auto">
          <a:xfrm>
            <a:off x="369870" y="1081499"/>
            <a:ext cx="8316930" cy="4862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Wingdings" panose="05000000000000000000" pitchFamily="2" charset="2"/>
              <a:buChar char="ü"/>
            </a:pPr>
            <a:r>
              <a:rPr lang="it-IT" sz="1900">
                <a:solidFill>
                  <a:schemeClr val="tx1"/>
                </a:solidFill>
              </a:rPr>
              <a:t>Gli ambienti di attesa devono essere confortevoli, ma soprattutto devono  consentire la sorveglianza continua e la rivalutazione da parte del triagista </a:t>
            </a:r>
          </a:p>
          <a:p>
            <a:pPr algn="l">
              <a:buFont typeface="Wingdings" panose="05000000000000000000" pitchFamily="2" charset="2"/>
              <a:buChar char="ü"/>
            </a:pPr>
            <a:r>
              <a:rPr lang="it-IT" sz="1900">
                <a:solidFill>
                  <a:schemeClr val="tx1"/>
                </a:solidFill>
              </a:rPr>
              <a:t>La sala di attesa dei pediatrici deve essere diversa da quella dedicata agli adulti </a:t>
            </a:r>
          </a:p>
          <a:p>
            <a:pPr algn="l">
              <a:buFont typeface="Wingdings" panose="05000000000000000000" pitchFamily="2" charset="2"/>
              <a:buChar char="ü"/>
            </a:pPr>
            <a:r>
              <a:rPr lang="it-IT" sz="1900">
                <a:solidFill>
                  <a:schemeClr val="tx1"/>
                </a:solidFill>
              </a:rPr>
              <a:t>Deve essere previsto uno spazio per l’attesa dei pazienti potenzialmente infetti</a:t>
            </a:r>
          </a:p>
          <a:p>
            <a:pPr algn="l">
              <a:buFont typeface="Wingdings" panose="05000000000000000000" pitchFamily="2" charset="2"/>
              <a:buChar char="ü"/>
            </a:pPr>
            <a:r>
              <a:rPr lang="it-IT" sz="1900">
                <a:solidFill>
                  <a:schemeClr val="tx1"/>
                </a:solidFill>
              </a:rPr>
              <a:t>Deve essere previsto uno spazio per i pazienti fragili e per le vittime di abuso</a:t>
            </a:r>
          </a:p>
          <a:p>
            <a:pPr algn="l">
              <a:buFont typeface="Wingdings" panose="05000000000000000000" pitchFamily="2" charset="2"/>
              <a:buChar char="ü"/>
            </a:pPr>
            <a:r>
              <a:rPr lang="it-IT" sz="1900">
                <a:solidFill>
                  <a:schemeClr val="tx1"/>
                </a:solidFill>
              </a:rPr>
              <a:t>Devono esservi in prossimità del triage e della sala di attesa i servizi igienici, anche per i disabili</a:t>
            </a:r>
          </a:p>
          <a:p>
            <a:pPr algn="l">
              <a:buFont typeface="Wingdings" panose="05000000000000000000" pitchFamily="2" charset="2"/>
              <a:buChar char="ü"/>
            </a:pPr>
            <a:r>
              <a:rPr lang="it-IT" sz="1900">
                <a:solidFill>
                  <a:schemeClr val="tx1"/>
                </a:solidFill>
              </a:rPr>
              <a:t>Ci deve essere un punto acqua e ristoro</a:t>
            </a:r>
          </a:p>
          <a:p>
            <a:pPr algn="l">
              <a:buFont typeface="Wingdings" panose="05000000000000000000" pitchFamily="2" charset="2"/>
              <a:buChar char="ü"/>
            </a:pPr>
            <a:r>
              <a:rPr lang="it-IT" sz="1900">
                <a:solidFill>
                  <a:schemeClr val="tx1"/>
                </a:solidFill>
              </a:rPr>
              <a:t>In sede adiacente alla sala di attesa si possono collocare figure professionali utili alla gestione delle attese, tra cui gli assistenti sociali, i volontari, l’ufficio di relazione con il pubblico ecc…</a:t>
            </a:r>
          </a:p>
          <a:p>
            <a:pPr algn="l">
              <a:buFont typeface="Wingdings" panose="05000000000000000000" pitchFamily="2" charset="2"/>
              <a:buChar char="ü"/>
            </a:pPr>
            <a:r>
              <a:rPr lang="it-IT" sz="1900">
                <a:solidFill>
                  <a:schemeClr val="tx1"/>
                </a:solidFill>
              </a:rPr>
              <a:t>Deve essere previsto un locale per la comunicazione agli accompagnatori/familiari</a:t>
            </a:r>
          </a:p>
          <a:p>
            <a:pPr algn="l"/>
            <a:endParaRPr lang="it-IT" sz="3800">
              <a:solidFill>
                <a:schemeClr val="tx1"/>
              </a:solidFill>
            </a:endParaRPr>
          </a:p>
          <a:p>
            <a:pPr algn="l"/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959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sp>
        <p:nvSpPr>
          <p:cNvPr id="6" name="Titolo 1">
            <a:extLst>
              <a:ext uri="{FF2B5EF4-FFF2-40B4-BE49-F238E27FC236}">
                <a16:creationId xmlns:a16="http://schemas.microsoft.com/office/drawing/2014/main" id="{A1049801-D775-4ECD-A516-28F680F840F8}"/>
              </a:ext>
            </a:extLst>
          </p:cNvPr>
          <p:cNvSpPr txBox="1">
            <a:spLocks/>
          </p:cNvSpPr>
          <p:nvPr/>
        </p:nvSpPr>
        <p:spPr bwMode="auto">
          <a:xfrm>
            <a:off x="448408" y="260648"/>
            <a:ext cx="8229600" cy="56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</a:pPr>
            <a:r>
              <a:rPr lang="it-IT" altLang="it-IT" sz="1600" b="1">
                <a:solidFill>
                  <a:prstClr val="black"/>
                </a:solidFill>
                <a:latin typeface="Comic Sans MS" panose="030F0702030302020204" pitchFamily="66" charset="0"/>
                <a:ea typeface="+mn-ea"/>
                <a:cs typeface="+mn-cs"/>
              </a:rPr>
              <a:t>Requisiti Strutturali , Organizzativi per il Triage Globale</a:t>
            </a:r>
            <a:br>
              <a:rPr lang="it-IT" altLang="it-IT" sz="1600" b="1">
                <a:solidFill>
                  <a:prstClr val="black"/>
                </a:solidFill>
                <a:latin typeface="Comic Sans MS" panose="030F0702030302020204" pitchFamily="66" charset="0"/>
                <a:ea typeface="+mn-ea"/>
                <a:cs typeface="+mn-cs"/>
              </a:rPr>
            </a:br>
            <a:endParaRPr lang="it-IT" sz="1600" dirty="0"/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39657E9F-45A4-4938-8ADD-BF4D81F25528}"/>
              </a:ext>
            </a:extLst>
          </p:cNvPr>
          <p:cNvSpPr txBox="1">
            <a:spLocks/>
          </p:cNvSpPr>
          <p:nvPr/>
        </p:nvSpPr>
        <p:spPr bwMode="auto">
          <a:xfrm>
            <a:off x="472610" y="1387011"/>
            <a:ext cx="8214189" cy="4739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>
              <a:buFont typeface="Wingdings" panose="05000000000000000000" pitchFamily="2" charset="2"/>
              <a:buChar char="Ø"/>
            </a:pPr>
            <a:endParaRPr lang="it-IT" sz="2400" b="1">
              <a:solidFill>
                <a:schemeClr val="tx1"/>
              </a:solidFill>
            </a:endParaRPr>
          </a:p>
          <a:p>
            <a:pPr lvl="1" algn="l">
              <a:buFont typeface="Wingdings" panose="05000000000000000000" pitchFamily="2" charset="2"/>
              <a:buChar char="Ø"/>
            </a:pPr>
            <a:r>
              <a:rPr lang="it-IT" sz="1800">
                <a:solidFill>
                  <a:schemeClr val="tx1"/>
                </a:solidFill>
              </a:rPr>
              <a:t>un infermiere, nei PS fino a 25.000 accessi</a:t>
            </a:r>
          </a:p>
          <a:p>
            <a:pPr lvl="1" algn="l">
              <a:buFont typeface="Wingdings" panose="05000000000000000000" pitchFamily="2" charset="2"/>
              <a:buChar char="Ø"/>
            </a:pPr>
            <a:endParaRPr lang="it-IT" sz="1800">
              <a:solidFill>
                <a:schemeClr val="tx1"/>
              </a:solidFill>
            </a:endParaRPr>
          </a:p>
          <a:p>
            <a:pPr lvl="1" algn="l">
              <a:buFont typeface="Wingdings" panose="05000000000000000000" pitchFamily="2" charset="2"/>
              <a:buChar char="Ø"/>
            </a:pPr>
            <a:r>
              <a:rPr lang="it-IT" sz="1800">
                <a:solidFill>
                  <a:schemeClr val="tx1"/>
                </a:solidFill>
              </a:rPr>
              <a:t>due infermieri, nei PS oltre i 25.000 accessi,</a:t>
            </a:r>
          </a:p>
          <a:p>
            <a:pPr lvl="1" algn="l">
              <a:buFont typeface="Wingdings" panose="05000000000000000000" pitchFamily="2" charset="2"/>
              <a:buChar char="Ø"/>
            </a:pPr>
            <a:endParaRPr lang="it-IT" sz="1800">
              <a:solidFill>
                <a:schemeClr val="tx1"/>
              </a:solidFill>
            </a:endParaRPr>
          </a:p>
          <a:p>
            <a:pPr lvl="1" algn="l">
              <a:buFont typeface="Wingdings" panose="05000000000000000000" pitchFamily="2" charset="2"/>
              <a:buChar char="Ø"/>
            </a:pPr>
            <a:r>
              <a:rPr lang="it-IT" sz="1800">
                <a:solidFill>
                  <a:schemeClr val="tx1"/>
                </a:solidFill>
              </a:rPr>
              <a:t>tre infermieri nei PS oltre i 70.000 accessi.</a:t>
            </a:r>
          </a:p>
          <a:p>
            <a:pPr lvl="1" algn="l"/>
            <a:endParaRPr lang="it-IT" sz="1800">
              <a:solidFill>
                <a:schemeClr val="tx1"/>
              </a:solidFill>
            </a:endParaRPr>
          </a:p>
          <a:p>
            <a:pPr lvl="1" algn="l">
              <a:buFont typeface="Wingdings" panose="05000000000000000000" pitchFamily="2" charset="2"/>
              <a:buChar char="Ø"/>
            </a:pPr>
            <a:r>
              <a:rPr lang="it-IT" sz="1800">
                <a:solidFill>
                  <a:schemeClr val="tx1"/>
                </a:solidFill>
              </a:rPr>
              <a:t>Per l’attività di Triage è inoltre prevista , la presenza di personale amministrativo e di supporto adeguato al livello di complessità della struttura.</a:t>
            </a:r>
          </a:p>
          <a:p>
            <a:pPr lvl="1" algn="l">
              <a:buFont typeface="Wingdings" panose="05000000000000000000" pitchFamily="2" charset="2"/>
              <a:buChar char="Ø"/>
            </a:pPr>
            <a:endParaRPr lang="it-IT" sz="1800" b="1">
              <a:solidFill>
                <a:schemeClr val="tx1"/>
              </a:solidFill>
            </a:endParaRPr>
          </a:p>
          <a:p>
            <a:pPr algn="l"/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8327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1914</TotalTime>
  <Words>1562</Words>
  <Application>Microsoft Office PowerPoint</Application>
  <PresentationFormat>Presentazione su schermo (4:3)</PresentationFormat>
  <Paragraphs>152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2" baseType="lpstr">
      <vt:lpstr>Arial</vt:lpstr>
      <vt:lpstr>Calibri</vt:lpstr>
      <vt:lpstr>Comic Sans MS</vt:lpstr>
      <vt:lpstr>Times New Roman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Renato Botti</dc:creator>
  <cp:lastModifiedBy>piggypiggy</cp:lastModifiedBy>
  <cp:revision>118</cp:revision>
  <cp:lastPrinted>2018-09-18T16:47:06Z</cp:lastPrinted>
  <dcterms:created xsi:type="dcterms:W3CDTF">2018-09-13T09:54:54Z</dcterms:created>
  <dcterms:modified xsi:type="dcterms:W3CDTF">2021-03-22T22:11:06Z</dcterms:modified>
</cp:coreProperties>
</file>