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29" r:id="rId2"/>
    <p:sldId id="304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44" r:id="rId12"/>
    <p:sldId id="345" r:id="rId13"/>
    <p:sldId id="346" r:id="rId14"/>
    <p:sldId id="348" r:id="rId15"/>
    <p:sldId id="347" r:id="rId16"/>
    <p:sldId id="349" r:id="rId17"/>
    <p:sldId id="351" r:id="rId18"/>
    <p:sldId id="338" r:id="rId19"/>
    <p:sldId id="339" r:id="rId20"/>
    <p:sldId id="340" r:id="rId21"/>
    <p:sldId id="341" r:id="rId22"/>
    <p:sldId id="342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74" r:id="rId42"/>
    <p:sldId id="381" r:id="rId43"/>
    <p:sldId id="328" r:id="rId44"/>
    <p:sldId id="372" r:id="rId45"/>
    <p:sldId id="373" r:id="rId46"/>
    <p:sldId id="375" r:id="rId47"/>
    <p:sldId id="382" r:id="rId48"/>
    <p:sldId id="317" r:id="rId49"/>
    <p:sldId id="376" r:id="rId50"/>
    <p:sldId id="377" r:id="rId51"/>
    <p:sldId id="380" r:id="rId52"/>
    <p:sldId id="379" r:id="rId53"/>
    <p:sldId id="378" r:id="rId54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5"/>
    <p:restoredTop sz="94647"/>
  </p:normalViewPr>
  <p:slideViewPr>
    <p:cSldViewPr>
      <p:cViewPr varScale="1">
        <p:scale>
          <a:sx n="107" d="100"/>
          <a:sy n="107" d="100"/>
        </p:scale>
        <p:origin x="-10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D254F68-59F5-4F78-B82D-AC596DDDACAD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623FDD-259D-4620-98ED-7AB5CBA0AC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813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9E96B8-BBE5-4C60-8ACE-BFC75398DF50}" type="slidenum">
              <a:rPr 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it-IT">
              <a:cs typeface="Arial" charset="0"/>
            </a:endParaRPr>
          </a:p>
        </p:txBody>
      </p:sp>
      <p:sp>
        <p:nvSpPr>
          <p:cNvPr id="48132" name="Segnaposto piè di pagina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cs typeface="Arial" charset="0"/>
            </a:endParaRPr>
          </a:p>
        </p:txBody>
      </p:sp>
      <p:sp>
        <p:nvSpPr>
          <p:cNvPr id="48133" name="Segnaposto intestazione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cs typeface="Arial" charset="0"/>
              </a:rPr>
              <a:t>regione lazio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C4532-2C53-42CC-940F-8A4E8C39EE74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849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6F5E70-DBA1-4799-87A1-FBB03F073A89}" type="slidenum">
              <a:rPr 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it-IT">
              <a:cs typeface="Arial" charset="0"/>
            </a:endParaRPr>
          </a:p>
        </p:txBody>
      </p:sp>
      <p:sp>
        <p:nvSpPr>
          <p:cNvPr id="84996" name="Segnaposto piè di pagina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cs typeface="Arial" charset="0"/>
            </a:endParaRPr>
          </a:p>
        </p:txBody>
      </p:sp>
      <p:sp>
        <p:nvSpPr>
          <p:cNvPr id="84997" name="Segnaposto intestazione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cs typeface="Arial" charset="0"/>
              </a:rPr>
              <a:t>regione lazio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931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8173E1-9D23-41F0-BF4F-3965B29E3496}" type="slidenum">
              <a:rPr 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it-IT">
              <a:cs typeface="Arial" charset="0"/>
            </a:endParaRPr>
          </a:p>
        </p:txBody>
      </p:sp>
      <p:sp>
        <p:nvSpPr>
          <p:cNvPr id="93188" name="Segnaposto piè di pagina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cs typeface="Arial" charset="0"/>
            </a:endParaRPr>
          </a:p>
        </p:txBody>
      </p:sp>
      <p:sp>
        <p:nvSpPr>
          <p:cNvPr id="93189" name="Segnaposto intestazione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cs typeface="Arial" charset="0"/>
              </a:rPr>
              <a:t>regione lazio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911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253A90-D48E-43DE-AEC3-EA031889726E}" type="slidenum">
              <a:rPr 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it-IT">
              <a:cs typeface="Arial" charset="0"/>
            </a:endParaRPr>
          </a:p>
        </p:txBody>
      </p:sp>
      <p:sp>
        <p:nvSpPr>
          <p:cNvPr id="91140" name="Segnaposto piè di pagina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cs typeface="Arial" charset="0"/>
            </a:endParaRPr>
          </a:p>
        </p:txBody>
      </p:sp>
      <p:sp>
        <p:nvSpPr>
          <p:cNvPr id="91141" name="Segnaposto intestazione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cs typeface="Arial" charset="0"/>
              </a:rPr>
              <a:t>regione lazio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0137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162AFC-9B6E-486E-A58F-F2687B7E4C4D}" type="slidenum">
              <a:rPr 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it-IT">
              <a:cs typeface="Arial" charset="0"/>
            </a:endParaRPr>
          </a:p>
        </p:txBody>
      </p:sp>
      <p:sp>
        <p:nvSpPr>
          <p:cNvPr id="101380" name="Segnaposto piè di pagina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cs typeface="Arial" charset="0"/>
            </a:endParaRPr>
          </a:p>
        </p:txBody>
      </p:sp>
      <p:sp>
        <p:nvSpPr>
          <p:cNvPr id="101381" name="Segnaposto intestazione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cs typeface="Arial" charset="0"/>
              </a:rPr>
              <a:t>regione lazio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9933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452B30-7DC5-416D-97C3-44F6E1760E03}" type="slidenum">
              <a:rPr 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it-IT">
              <a:cs typeface="Arial" charset="0"/>
            </a:endParaRPr>
          </a:p>
        </p:txBody>
      </p:sp>
      <p:sp>
        <p:nvSpPr>
          <p:cNvPr id="99332" name="Segnaposto piè di pagina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cs typeface="Arial" charset="0"/>
            </a:endParaRPr>
          </a:p>
        </p:txBody>
      </p:sp>
      <p:sp>
        <p:nvSpPr>
          <p:cNvPr id="99333" name="Segnaposto intestazione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cs typeface="Arial" charset="0"/>
              </a:rPr>
              <a:t>regione lazio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B3F17-453A-4EF7-A348-FAAF7757FE6B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6B20C-907D-4CEA-B0D1-ACE1A41F4B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229C4-6D41-4F79-8884-3CF498ABF7A0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C1407-0FC1-47DA-934A-B542B7F691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1A2B-7539-4472-835C-6E2C0228059F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A7649-8163-49E2-9744-444D661063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8A04-020B-4EA2-8A64-B48AF9038E2B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E6368-0662-46DF-8E2D-CD3607256F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87B23-2513-4B48-B74A-B87A17C70B88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12C1B-1B2C-48D9-AA5B-1944A1BC47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92115-E626-44D9-8939-B79EF85A6A59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A1E68-BC4D-4B48-82E6-B29FFFF28E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0CCFB-269E-4F89-B186-46488E75EE2B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C1003-5F16-47A4-9A01-9F7CBCE3A8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84391-8C35-4E67-A5FB-B78AA95F7D66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BB911-2114-4DA6-AF15-2139252D3F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EA45D-AA75-47A5-BF7E-455BCD58A09A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B4997-52F1-42D0-AD62-F037C0B837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3BCC3-EA4A-479C-B36B-933DD801F3AD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FBD5-4977-4A4E-BB84-1CADF10686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BC853-6AC2-4B93-84A9-B058B4D6EAA6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87420-8C80-4B88-9950-8D7BF96CBC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F48771-9174-456B-AA0A-30634F567C67}" type="datetimeFigureOut">
              <a:rPr lang="it-IT"/>
              <a:pPr>
                <a:defRPr/>
              </a:pPr>
              <a:t>26/03/21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B77872-49E2-4A6E-AA70-4249F1A4A9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684213" y="260350"/>
            <a:ext cx="7916862" cy="5545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it-IT" sz="2800" b="1" dirty="0"/>
          </a:p>
          <a:p>
            <a:pPr>
              <a:defRPr/>
            </a:pPr>
            <a:endParaRPr lang="it-IT" sz="2800" b="1" dirty="0"/>
          </a:p>
          <a:p>
            <a:pPr>
              <a:defRPr/>
            </a:pPr>
            <a:endParaRPr lang="it-IT" sz="2800" b="1" dirty="0"/>
          </a:p>
          <a:p>
            <a:pPr>
              <a:defRPr/>
            </a:pPr>
            <a:endParaRPr lang="it-IT" sz="2800" b="1" dirty="0"/>
          </a:p>
          <a:p>
            <a:pPr>
              <a:defRPr/>
            </a:pPr>
            <a:r>
              <a:rPr lang="it-IT" sz="2800" b="1" dirty="0">
                <a:latin typeface="Comic Sans MS" panose="030F0702030302020204" pitchFamily="66" charset="0"/>
              </a:rPr>
              <a:t>Scheda problema principale: Dolore Toracico</a:t>
            </a:r>
          </a:p>
        </p:txBody>
      </p:sp>
      <p:sp>
        <p:nvSpPr>
          <p:cNvPr id="14339" name="Segnaposto contenuto 2"/>
          <p:cNvSpPr txBox="1">
            <a:spLocks/>
          </p:cNvSpPr>
          <p:nvPr/>
        </p:nvSpPr>
        <p:spPr bwMode="auto">
          <a:xfrm>
            <a:off x="2339975" y="4652963"/>
            <a:ext cx="46085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it-IT" sz="2000" b="1">
                <a:latin typeface="Comic Sans MS" pitchFamily="66" charset="0"/>
                <a:cs typeface="Times New Roman" pitchFamily="18" charset="0"/>
              </a:rPr>
              <a:t>Coordinamento Regionale Triage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it-IT" sz="2000" b="1">
                <a:latin typeface="Comic Sans MS" pitchFamily="66" charset="0"/>
                <a:cs typeface="Times New Roman" pitchFamily="18" charset="0"/>
              </a:rPr>
              <a:t>Dr. Sergio Timpone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it-IT" sz="2000" b="1">
                <a:latin typeface="Comic Sans MS" pitchFamily="66" charset="0"/>
                <a:cs typeface="Times New Roman" pitchFamily="18" charset="0"/>
              </a:rPr>
              <a:t>24–25 marzo 2021 </a:t>
            </a:r>
          </a:p>
        </p:txBody>
      </p:sp>
      <p:pic>
        <p:nvPicPr>
          <p:cNvPr id="14340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425450"/>
            <a:ext cx="49164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/>
          </p:cNvPr>
          <p:cNvSpPr txBox="1"/>
          <p:nvPr/>
        </p:nvSpPr>
        <p:spPr>
          <a:xfrm>
            <a:off x="285750" y="188913"/>
            <a:ext cx="8569325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000" b="1" dirty="0">
                <a:latin typeface="+mn-lt"/>
                <a:cs typeface="+mn-cs"/>
              </a:rPr>
              <a:t>METODOLOGIA TRIAGE (2)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atin typeface="+mn-lt"/>
                <a:cs typeface="+mn-cs"/>
              </a:rPr>
              <a:t>Raccolta dati mirata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latin typeface="+mn-lt"/>
                <a:cs typeface="+mn-cs"/>
              </a:rPr>
              <a:t>Dal colloquio con il paziente è necessario: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latin typeface="+mn-lt"/>
                <a:cs typeface="+mn-cs"/>
              </a:rPr>
              <a:t>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ottenere informazioni dettagliate sulle caratteristiche del dolore (Tabella 1)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identificare i fattori di rischio che aumentano la priorità al triage (Tabella 2)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caratterizzare il dolore toracico (tabella 1) 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raccogliere notizie sulle patologie precedenti e le terapie in atto.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Group 41">
            <a:extLst/>
          </p:cNvPr>
          <p:cNvGraphicFramePr>
            <a:graphicFrameLocks noGrp="1"/>
          </p:cNvGraphicFramePr>
          <p:nvPr/>
        </p:nvGraphicFramePr>
        <p:xfrm>
          <a:off x="357188" y="747713"/>
          <a:ext cx="7886700" cy="5257800"/>
        </p:xfrm>
        <a:graphic>
          <a:graphicData uri="http://schemas.openxmlformats.org/drawingml/2006/table">
            <a:tbl>
              <a:tblPr/>
              <a:tblGrid>
                <a:gridCol w="7887220">
                  <a:extLst>
                    <a:ext uri="{9D8B030D-6E8A-4147-A177-3AD203B41FA5}"/>
                  </a:extLst>
                </a:gridCol>
              </a:tblGrid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Fattori di rischio cardiovascolari 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Età: &gt; 45 anni per il sesso maschile &gt; 55 anni per il sesso femminile </a:t>
                      </a: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Fumo </a:t>
                      </a: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  <a:extLst>
                  <a:ext uri="{0D108BD9-81ED-4DB2-BD59-A6C34878D82A}"/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Ipertensione arteriosa </a:t>
                      </a: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Diabete mellito </a:t>
                      </a: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Dislipidemia </a:t>
                      </a: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Familiarità per malattie cardiovascolari (ictus, IMA, aneurismi, ecc) </a:t>
                      </a: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  <a:extLst>
                  <a:ext uri="{0D108BD9-81ED-4DB2-BD59-A6C34878D82A}"/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Pregressa Cardiopatia ischemica (angina, infarto, Rivascolarizzazione coronaria: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by pass, angioplastica) 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Pregresso Ictus/TIA </a:t>
                      </a: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Aggiuntivi </a:t>
                      </a:r>
                      <a:endParaRPr kumimoji="0" lang="it-IT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2916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Uso di cocaina, stimolanti, sostanze d’abuso </a:t>
                      </a: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Sincope </a:t>
                      </a: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Dolore con caratteristiche incerte </a:t>
                      </a: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Sospetta Trombosi venosa profonda</a:t>
                      </a: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Etnia 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/>
          </p:cNvPr>
          <p:cNvSpPr txBox="1"/>
          <p:nvPr/>
        </p:nvSpPr>
        <p:spPr>
          <a:xfrm>
            <a:off x="285750" y="333375"/>
            <a:ext cx="8569325" cy="544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000" b="1" dirty="0">
                <a:latin typeface="+mn-lt"/>
                <a:cs typeface="+mn-cs"/>
              </a:rPr>
              <a:t>METODOLOGIA TRIAGE (3)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u="sng" dirty="0">
                <a:latin typeface="+mn-lt"/>
                <a:cs typeface="+mn-cs"/>
              </a:rPr>
              <a:t>Consigli per l’intervista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u="sng" dirty="0">
                <a:latin typeface="+mn-lt"/>
                <a:cs typeface="+mn-cs"/>
              </a:rPr>
              <a:t> </a:t>
            </a:r>
            <a:endParaRPr lang="it-IT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latin typeface="+mn-lt"/>
                <a:cs typeface="+mn-cs"/>
              </a:rPr>
              <a:t>Chiedere al paziente: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Il dolore è stato scatenato dallo sforzo e si attenua con il riposo?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Ha già avuto un’ischemia cardiaca? il dolore è simile a quello già provato?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Sono associati altri sintomi (sudorazione algida, difficoltà respiratoria, nausea, tosse)?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Prima dell’insorgenza del dolore ha fatto uso di cocaina o altre sostanze stimolanti? </a:t>
            </a:r>
            <a:endParaRPr lang="it-IT" sz="2800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/>
          </p:cNvPr>
          <p:cNvSpPr txBox="1"/>
          <p:nvPr/>
        </p:nvSpPr>
        <p:spPr>
          <a:xfrm>
            <a:off x="285750" y="642938"/>
            <a:ext cx="8569325" cy="4586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000" b="1" dirty="0">
                <a:latin typeface="+mn-lt"/>
                <a:cs typeface="+mn-cs"/>
              </a:rPr>
              <a:t>METODOLOGIA TRIAGE (4)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latin typeface="+mn-lt"/>
                <a:cs typeface="+mn-cs"/>
              </a:rPr>
              <a:t>Rilevazione dei parametri vitali e breve esame fisico mirato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Rilevare i parametri vitali (PA, FC, FR, TC, SpO2)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Valutare la simmetria dei polsi arteriosi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Usare la scala del dolore per valutarne tempo ed intensità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  <a:cs typeface="+mn-cs"/>
              </a:rPr>
              <a:t>Stato della cute (cianosi, pallore, sudorazione, marezzature, edemi).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/>
          </p:cNvPr>
          <p:cNvSpPr txBox="1"/>
          <p:nvPr/>
        </p:nvSpPr>
        <p:spPr>
          <a:xfrm>
            <a:off x="285750" y="333375"/>
            <a:ext cx="8569325" cy="5478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000" b="1" dirty="0">
                <a:latin typeface="+mn-lt"/>
                <a:cs typeface="+mn-cs"/>
              </a:rPr>
              <a:t>METODOLOGIA TRIAGE (5)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3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i="1" dirty="0">
                <a:latin typeface="+mn-lt"/>
                <a:cs typeface="+mn-cs"/>
              </a:rPr>
              <a:t>Consigli per la valutazione oggettiva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latin typeface="+mn-lt"/>
                <a:cs typeface="+mn-cs"/>
              </a:rPr>
              <a:t> </a:t>
            </a:r>
            <a:endParaRPr lang="it-IT" sz="2800" dirty="0">
              <a:latin typeface="+mn-lt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 dirty="0">
                <a:latin typeface="+mn-lt"/>
                <a:cs typeface="+mn-cs"/>
              </a:rPr>
              <a:t>Chiedere al paziente di indicare con la mano la sede del dolore (se la superficie indicata è ampia “mano aperta sul petto” pensa al dolore tipico; se la superficie indicata è piccola “dito che punta un’area” pensa al dolore atipico);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 dirty="0">
                <a:latin typeface="+mn-lt"/>
                <a:cs typeface="+mn-cs"/>
              </a:rPr>
              <a:t>Palpare il punto indicato e verificare se la manovra ne modifica l’intensità;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 dirty="0">
                <a:latin typeface="+mn-lt"/>
                <a:cs typeface="+mn-cs"/>
              </a:rPr>
              <a:t>Controllare se sono presenti edemi declivi. In caso di edema monolaterale pensa alla trombosi venosa profonda che espone al rischio di embolia polmonare (EP). </a:t>
            </a:r>
            <a:endParaRPr lang="it-IT" sz="20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CasellaDiTesto 3"/>
          <p:cNvSpPr txBox="1">
            <a:spLocks noChangeArrowheads="1"/>
          </p:cNvSpPr>
          <p:nvPr/>
        </p:nvSpPr>
        <p:spPr bwMode="auto">
          <a:xfrm>
            <a:off x="285750" y="404813"/>
            <a:ext cx="8569325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/>
              <a:t>Elettrocardiogramma (ECG) al triage (1) </a:t>
            </a:r>
          </a:p>
          <a:p>
            <a:pPr algn="ctr"/>
            <a:endParaRPr lang="it-IT"/>
          </a:p>
          <a:p>
            <a:r>
              <a:rPr lang="it-IT" sz="2400"/>
              <a:t>A livello internazionale il dolore toracico al triage viene valutato o sulle caratteristiche cliniche del sintomo oppure sul riscontro del tracciato elettrocardiografico. </a:t>
            </a:r>
          </a:p>
          <a:p>
            <a:r>
              <a:rPr lang="it-IT" sz="2400"/>
              <a:t>Il triage basato sulla descrizione del problema si caratterizza per una </a:t>
            </a:r>
            <a:r>
              <a:rPr lang="it-IT" sz="2400" b="1">
                <a:solidFill>
                  <a:srgbClr val="C00000"/>
                </a:solidFill>
              </a:rPr>
              <a:t>alta sensibilità ma per una bassa specificità </a:t>
            </a:r>
            <a:r>
              <a:rPr lang="it-IT" sz="2400"/>
              <a:t>che</a:t>
            </a:r>
            <a:r>
              <a:rPr lang="it-IT" sz="2400" b="1">
                <a:solidFill>
                  <a:srgbClr val="C00000"/>
                </a:solidFill>
              </a:rPr>
              <a:t> </a:t>
            </a:r>
            <a:r>
              <a:rPr lang="it-IT" sz="2400"/>
              <a:t>però aumenta del 100% circa con l’esecuzione e la valutazione dell’ECG. </a:t>
            </a:r>
          </a:p>
          <a:p>
            <a:r>
              <a:rPr lang="it-IT" sz="2400"/>
              <a:t>Se il triage su base clinica riduce nettamente il rischio che i pazienti attendano impropriamente la visita, la </a:t>
            </a:r>
            <a:r>
              <a:rPr lang="it-IT" sz="2400" b="1">
                <a:solidFill>
                  <a:srgbClr val="C00000"/>
                </a:solidFill>
              </a:rPr>
              <a:t>maggiore specificità che fornisce l’esecuzione dell’ECG</a:t>
            </a:r>
            <a:r>
              <a:rPr lang="it-IT" sz="2400" b="1"/>
              <a:t> </a:t>
            </a:r>
            <a:r>
              <a:rPr lang="it-IT" sz="2400"/>
              <a:t>riduce il rischio delle attese al triage legate al sovraffollamento che si possono verificare quando si accumulano in attesa in fase di pre-visita un numero rilevante di malati, anche per i pazienti con codici di priorità elevati.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CasellaDiTesto 3"/>
          <p:cNvSpPr txBox="1">
            <a:spLocks noChangeArrowheads="1"/>
          </p:cNvSpPr>
          <p:nvPr/>
        </p:nvSpPr>
        <p:spPr bwMode="auto">
          <a:xfrm>
            <a:off x="285750" y="692150"/>
            <a:ext cx="8569325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/>
              <a:t>Elettrocardiogramma (ECG) al triage (2) </a:t>
            </a:r>
          </a:p>
          <a:p>
            <a:pPr algn="ctr"/>
            <a:endParaRPr lang="it-IT"/>
          </a:p>
          <a:p>
            <a:r>
              <a:rPr lang="it-IT" sz="2800"/>
              <a:t>L’esecuzione dell’ECG nel corso della valutazione di triage, </a:t>
            </a:r>
            <a:r>
              <a:rPr lang="it-IT" sz="2800" b="1"/>
              <a:t>entro 10 minuti </a:t>
            </a:r>
            <a:r>
              <a:rPr lang="it-IT" sz="2800"/>
              <a:t>dall’arrivo in Pronto Soccorso, consente il riconoscimento della presenza di un sopraslivellamento del tratto ST o di altre alterazioni del tracciato.  L’elettrocardiogramma, quindi, migliora l’inquadramento del problema dolore toracico rispetto al triage basato esclusivamente sulla presentazione clinica e l’integrazione sintomi-ECG permette di definire un più corretto livello di priorità di accesso.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6088" y="260350"/>
            <a:ext cx="5381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Immagin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65850"/>
            <a:ext cx="9144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198" name="Group 9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1477963">
                  <a:extLst>
                    <a:ext uri="{9D8B030D-6E8A-4147-A177-3AD203B41FA5}"/>
                  </a:extLst>
                </a:gridCol>
                <a:gridCol w="2119312">
                  <a:extLst>
                    <a:ext uri="{9D8B030D-6E8A-4147-A177-3AD203B41FA5}"/>
                  </a:extLst>
                </a:gridCol>
                <a:gridCol w="2646363">
                  <a:extLst>
                    <a:ext uri="{9D8B030D-6E8A-4147-A177-3AD203B41FA5}"/>
                  </a:extLst>
                </a:gridCol>
                <a:gridCol w="1322387">
                  <a:extLst>
                    <a:ext uri="{9D8B030D-6E8A-4147-A177-3AD203B41FA5}"/>
                  </a:extLst>
                </a:gridCol>
                <a:gridCol w="166688">
                  <a:extLst>
                    <a:ext uri="{9D8B030D-6E8A-4147-A177-3AD203B41FA5}"/>
                  </a:extLst>
                </a:gridCol>
                <a:gridCol w="793750">
                  <a:extLst>
                    <a:ext uri="{9D8B030D-6E8A-4147-A177-3AD203B41FA5}"/>
                  </a:extLst>
                </a:gridCol>
                <a:gridCol w="617537">
                  <a:extLst>
                    <a:ext uri="{9D8B030D-6E8A-4147-A177-3AD203B41FA5}"/>
                  </a:extLst>
                </a:gridCol>
              </a:tblGrid>
              <a:tr h="59690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DOLORE TORACICO NON TRAUMATICO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CODICE TRIAGE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1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2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3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4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5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Parametri vitali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Da codice 1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Da codice 2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Da codice 3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Da codice 4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Normali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1301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Caratteristiche del dolore toracico e dell’ECG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Tipico/atipico con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S-T ↑ o BBSx o BBDx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Tipico senza alterazioni ECG 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tipico/atipico con ECG alterato non S-T ↑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Atipico, lieve (1-3), dolore puntorio, localizzato, trafittivo.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ECG senza alterazioni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Non dolore in atto da almeno 24 ore. ECG negativo 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148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Sintomi/Segni Associati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Fattori di rischio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Dispnea, senso di angoscia, pallore cutaneo sudorazione algida, cianosi, alterazione dei polsi, differenze pressorie tra gli arti superiori.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Fattori di rischio cardiovascolare. 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Uso di cocaina/stimolanti/sostanze d’abuso. Sincope. Aneurisma dell’aorta toracica. Edema/tumefazione monolaterale degli arti. Recente intervento chirurgico/fratture. 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Recente trauma toracico. Etnia.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Non fattori di rischio CV, febbre, tosse, neoplasia, allettamento.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Dolore con caratteristiche incerte/dubbie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Score specifici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PROCEDURE DI TRIAGE 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1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5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ATTIVITÀ 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(PROTOCOLLO LOCALE)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 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ECG entro 10 minuti dall’arrivo in PS - Prelievo per esami ematici 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??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 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 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Attivazione consulenza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(protocollo locale)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 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Cardiologo, in assenza di box visita dedicato, superati 30 minuti di attesa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 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 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920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Rivalutazione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Osservazione diretta o video- mediata con monitoraggio costante delle condizioni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Ripetizione di parte o tutte le fasi di valutazione su decisione del triagista, a richiesta del paziente, una volta trascorso il tempo di attesa massimo raccomandato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0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Altro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 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 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 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??"/>
                          <a:cs typeface="Calibri" pitchFamily="34" charset="0"/>
                        </a:rPr>
                        <a:t> 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02" marR="45202" marT="6278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643313" y="5143500"/>
            <a:ext cx="2643187" cy="571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492250" y="2492375"/>
            <a:ext cx="2071688" cy="1000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500188" y="1214438"/>
            <a:ext cx="2071687" cy="857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571875" y="2500313"/>
            <a:ext cx="2643188" cy="1143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571875" y="4500563"/>
            <a:ext cx="4214813" cy="642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571875" y="1214438"/>
            <a:ext cx="2643188" cy="857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215063" y="1214438"/>
            <a:ext cx="1500187" cy="857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7715250" y="1214438"/>
            <a:ext cx="785813" cy="1071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215063" y="2500313"/>
            <a:ext cx="1500187" cy="1214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643313" y="5786438"/>
            <a:ext cx="2643187" cy="571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286500" y="5786438"/>
            <a:ext cx="2857500" cy="7858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>
            <a:extLst/>
          </p:cNvPr>
          <p:cNvSpPr/>
          <p:nvPr/>
        </p:nvSpPr>
        <p:spPr>
          <a:xfrm>
            <a:off x="1428750" y="1214438"/>
            <a:ext cx="6500813" cy="314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ELETTROCARDIOGRAMMA: APPROFONDIMENTI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 Dr. Sergio </a:t>
            </a:r>
            <a:r>
              <a:rPr lang="it-IT" sz="32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Timpone</a:t>
            </a:r>
            <a:endParaRPr lang="it-IT" sz="3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CasellaDiTesto 3"/>
          <p:cNvSpPr txBox="1">
            <a:spLocks noChangeArrowheads="1"/>
          </p:cNvSpPr>
          <p:nvPr/>
        </p:nvSpPr>
        <p:spPr bwMode="auto">
          <a:xfrm>
            <a:off x="285750" y="188913"/>
            <a:ext cx="8569325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/>
              <a:t>Elettrocardiogramma (ECG) al triage </a:t>
            </a:r>
          </a:p>
          <a:p>
            <a:pPr algn="ctr"/>
            <a:endParaRPr lang="it-IT" b="1"/>
          </a:p>
          <a:p>
            <a:r>
              <a:rPr lang="it-IT" sz="2400" b="1"/>
              <a:t>Tipi di Infarto</a:t>
            </a:r>
          </a:p>
          <a:p>
            <a:pPr>
              <a:buFont typeface="Arial" charset="0"/>
              <a:buChar char="•"/>
            </a:pPr>
            <a:r>
              <a:rPr lang="it-IT" sz="2400"/>
              <a:t>Infarto con sopraslivellamento del tratto ST (STEMI)</a:t>
            </a:r>
          </a:p>
          <a:p>
            <a:pPr>
              <a:buFont typeface="Arial" charset="0"/>
              <a:buChar char="•"/>
            </a:pPr>
            <a:r>
              <a:rPr lang="it-IT" sz="2400"/>
              <a:t>Infarto senza sopraslivellamento del tratto ST (NSTEMI)</a:t>
            </a:r>
          </a:p>
          <a:p>
            <a:pPr>
              <a:buFont typeface="Arial" charset="0"/>
              <a:buChar char="•"/>
            </a:pPr>
            <a:r>
              <a:rPr lang="it-IT" sz="2400"/>
              <a:t>Blocco di branca sinistra (BBSx) </a:t>
            </a:r>
          </a:p>
          <a:p>
            <a:pPr>
              <a:buFont typeface="Arial" charset="0"/>
              <a:buChar char="•"/>
            </a:pPr>
            <a:r>
              <a:rPr lang="it-IT" sz="2400"/>
              <a:t>Blocco di branca destra (BBDx)</a:t>
            </a:r>
          </a:p>
          <a:p>
            <a:pPr>
              <a:buFont typeface="Arial" charset="0"/>
              <a:buChar char="•"/>
            </a:pPr>
            <a:endParaRPr lang="it-IT" sz="2400" b="1"/>
          </a:p>
          <a:p>
            <a:r>
              <a:rPr lang="it-IT" sz="2400" b="1"/>
              <a:t>Sede dell’Infarto</a:t>
            </a:r>
          </a:p>
          <a:p>
            <a:pPr>
              <a:buFont typeface="Arial" charset="0"/>
              <a:buChar char="•"/>
            </a:pPr>
            <a:r>
              <a:rPr lang="it-IT" sz="2400"/>
              <a:t>Anteriore (derivazioni V1-V6-DI-aVL)</a:t>
            </a:r>
          </a:p>
          <a:p>
            <a:pPr>
              <a:buFont typeface="Arial" charset="0"/>
              <a:buChar char="•"/>
            </a:pPr>
            <a:r>
              <a:rPr lang="it-IT" sz="2400"/>
              <a:t>Inferiore (derivazioni DII-DIII- aVF)</a:t>
            </a:r>
          </a:p>
          <a:p>
            <a:pPr>
              <a:buFont typeface="Arial" charset="0"/>
              <a:buChar char="•"/>
            </a:pPr>
            <a:r>
              <a:rPr lang="it-IT" sz="2400"/>
              <a:t>Posteriore (ST sottoslivellato nelle derivazioni V1-V4 e ST spraslivellato nelle derivazioni DII-DIII-aVF se infarto inferiore)</a:t>
            </a:r>
          </a:p>
          <a:p>
            <a:pPr>
              <a:buFont typeface="Arial" charset="0"/>
              <a:buChar char="•"/>
            </a:pPr>
            <a:r>
              <a:rPr lang="it-IT" sz="2400"/>
              <a:t>Blocco di branca Sx</a:t>
            </a:r>
          </a:p>
          <a:p>
            <a:pPr>
              <a:buFont typeface="Arial" charset="0"/>
              <a:buChar char="•"/>
            </a:pPr>
            <a:r>
              <a:rPr lang="it-IT" sz="2400"/>
              <a:t>Blocco di branca dx</a:t>
            </a:r>
            <a:r>
              <a:rPr lang="it-IT"/>
              <a:t>	</a:t>
            </a:r>
            <a:endParaRPr lang="it-IT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6">
            <a:extLst/>
          </p:cNvPr>
          <p:cNvSpPr txBox="1">
            <a:spLocks noChangeArrowheads="1"/>
          </p:cNvSpPr>
          <p:nvPr/>
        </p:nvSpPr>
        <p:spPr bwMode="auto">
          <a:xfrm>
            <a:off x="358775" y="720725"/>
            <a:ext cx="8785225" cy="52197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DEFINIZIONE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it-IT" alt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800" u="sng" dirty="0">
                <a:cs typeface="+mn-cs"/>
              </a:rPr>
              <a:t>Per DT non traumatico si intende</a:t>
            </a:r>
            <a:r>
              <a:rPr lang="it-IT" sz="2800" dirty="0">
                <a:cs typeface="+mn-cs"/>
              </a:rPr>
              <a:t> </a:t>
            </a:r>
            <a:r>
              <a:rPr lang="it-IT" sz="2800" i="1" dirty="0">
                <a:cs typeface="+mn-cs"/>
              </a:rPr>
              <a:t>“qualsiasi dolore localizzato anteriormente nella regione compresa tra il naso e l’ombelico e posteriormente tra la nuca e la 12</a:t>
            </a:r>
            <a:r>
              <a:rPr lang="it-IT" sz="2800" i="1" baseline="30000" dirty="0">
                <a:cs typeface="+mn-cs"/>
              </a:rPr>
              <a:t>a</a:t>
            </a:r>
            <a:r>
              <a:rPr lang="it-IT" sz="2800" i="1" dirty="0">
                <a:cs typeface="+mn-cs"/>
              </a:rPr>
              <a:t> vertebra o “sintomo equivalente”, insorto nelle 24 ore precedenti l’osservazione in PS, </a:t>
            </a:r>
            <a:r>
              <a:rPr lang="it-IT" sz="2800" i="1" u="sng" dirty="0">
                <a:cs typeface="+mn-cs"/>
              </a:rPr>
              <a:t>regredito o ancora in atto</a:t>
            </a:r>
            <a:r>
              <a:rPr lang="it-IT" sz="2800" i="1" dirty="0">
                <a:cs typeface="+mn-cs"/>
              </a:rPr>
              <a:t>, non riferibile a trauma pregresso o ad altra causa immediatamente identificabile”.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800" dirty="0"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b="1" dirty="0">
                <a:cs typeface="+mn-cs"/>
              </a:rPr>
              <a:t>Sintomi equivalenti: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b="1" dirty="0">
                <a:cs typeface="+mn-cs"/>
              </a:rPr>
              <a:t>Dispnea, astenia, sincope, nausea/vomito/malessere, dolore addominale</a:t>
            </a:r>
            <a:r>
              <a:rPr lang="it-IT" sz="2800" i="1" dirty="0">
                <a:cs typeface="+mn-cs"/>
              </a:rPr>
              <a:t>. </a:t>
            </a:r>
            <a:endParaRPr lang="it-IT" sz="2800" dirty="0"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1" descr="ESC_AMI-STEMI_2017_for TF_18-08-17-V2final_JPG some slides 200817 - Copy000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0713"/>
            <a:ext cx="9144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11188" y="4005263"/>
            <a:ext cx="7777162" cy="719137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Immagin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Immagin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57300"/>
            <a:ext cx="9144000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/>
          </p:cNvPr>
          <p:cNvSpPr txBox="1">
            <a:spLocks noChangeArrowheads="1"/>
          </p:cNvSpPr>
          <p:nvPr/>
        </p:nvSpPr>
        <p:spPr bwMode="auto">
          <a:xfrm>
            <a:off x="2786063" y="765175"/>
            <a:ext cx="3457575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dirty="0">
                <a:latin typeface="+mj-lt"/>
                <a:cs typeface="+mn-cs"/>
              </a:rPr>
              <a:t>(</a:t>
            </a:r>
            <a:r>
              <a:rPr lang="it-IT" altLang="it-IT" dirty="0" err="1">
                <a:latin typeface="+mj-lt"/>
                <a:cs typeface="+mn-cs"/>
              </a:rPr>
              <a:t>deriv</a:t>
            </a:r>
            <a:r>
              <a:rPr lang="it-IT" altLang="it-IT" dirty="0">
                <a:latin typeface="+mj-lt"/>
                <a:cs typeface="+mn-cs"/>
              </a:rPr>
              <a:t>. V1-V6-DI-aVL)</a:t>
            </a:r>
          </a:p>
        </p:txBody>
      </p:sp>
      <p:sp>
        <p:nvSpPr>
          <p:cNvPr id="8" name="CasellaDiTesto 7">
            <a:extLst/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824413" cy="64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>
                <a:solidFill>
                  <a:srgbClr val="FF0000"/>
                </a:solidFill>
                <a:latin typeface="+mj-lt"/>
                <a:cs typeface="+mn-cs"/>
              </a:rPr>
              <a:t>STEMI Anteriore</a:t>
            </a:r>
          </a:p>
        </p:txBody>
      </p:sp>
      <p:cxnSp>
        <p:nvCxnSpPr>
          <p:cNvPr id="9" name="Connettore 2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787900" y="2636838"/>
            <a:ext cx="360363" cy="287337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787900" y="3706813"/>
            <a:ext cx="360363" cy="287337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235825" y="1563688"/>
            <a:ext cx="360363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083425" y="2651125"/>
            <a:ext cx="360363" cy="287338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971550" y="1617663"/>
            <a:ext cx="360363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279775" y="2665413"/>
            <a:ext cx="360363" cy="287337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96950"/>
            <a:ext cx="914400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/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824413" cy="64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>
                <a:solidFill>
                  <a:srgbClr val="FF0000"/>
                </a:solidFill>
                <a:latin typeface="+mj-lt"/>
                <a:cs typeface="+mn-cs"/>
              </a:rPr>
              <a:t>STEMI Anteriore</a:t>
            </a:r>
          </a:p>
        </p:txBody>
      </p:sp>
      <p:cxnSp>
        <p:nvCxnSpPr>
          <p:cNvPr id="6" name="Connettore 2 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076825" y="1844675"/>
            <a:ext cx="358775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003800" y="2659063"/>
            <a:ext cx="360363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516688" y="1052513"/>
            <a:ext cx="358775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164388" y="1868488"/>
            <a:ext cx="360362" cy="287337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140575" y="2651125"/>
            <a:ext cx="360363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936875" y="1868488"/>
            <a:ext cx="360363" cy="287337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827088" y="1012825"/>
            <a:ext cx="360362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08050"/>
            <a:ext cx="9144000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/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824413" cy="64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>
                <a:solidFill>
                  <a:srgbClr val="FF0000"/>
                </a:solidFill>
                <a:latin typeface="+mj-lt"/>
                <a:cs typeface="+mn-cs"/>
              </a:rPr>
              <a:t>STEMI Anteriore</a:t>
            </a:r>
          </a:p>
        </p:txBody>
      </p:sp>
      <p:pic>
        <p:nvPicPr>
          <p:cNvPr id="38917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38213"/>
            <a:ext cx="9144000" cy="500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2 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859338" y="1773238"/>
            <a:ext cx="360362" cy="287337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859338" y="2651125"/>
            <a:ext cx="360362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769100" y="1003300"/>
            <a:ext cx="358775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769100" y="1773238"/>
            <a:ext cx="358775" cy="287337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748463" y="2651125"/>
            <a:ext cx="358775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11188" y="938213"/>
            <a:ext cx="360362" cy="287337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484438" y="1781175"/>
            <a:ext cx="360362" cy="287338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Immagin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25538"/>
            <a:ext cx="9144000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>
            <a:extLst/>
          </p:cNvPr>
          <p:cNvSpPr>
            <a:spLocks noChangeArrowheads="1"/>
          </p:cNvSpPr>
          <p:nvPr/>
        </p:nvSpPr>
        <p:spPr bwMode="auto">
          <a:xfrm>
            <a:off x="3121025" y="692150"/>
            <a:ext cx="2687638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dirty="0">
                <a:latin typeface="+mj-lt"/>
                <a:cs typeface="+mn-cs"/>
              </a:rPr>
              <a:t>(</a:t>
            </a:r>
            <a:r>
              <a:rPr lang="it-IT" altLang="it-IT" dirty="0" err="1">
                <a:latin typeface="+mj-lt"/>
                <a:cs typeface="+mn-cs"/>
              </a:rPr>
              <a:t>deriv</a:t>
            </a:r>
            <a:r>
              <a:rPr lang="it-IT" altLang="it-IT" dirty="0">
                <a:latin typeface="+mj-lt"/>
                <a:cs typeface="+mn-cs"/>
              </a:rPr>
              <a:t>. DII-DIII- </a:t>
            </a:r>
            <a:r>
              <a:rPr lang="it-IT" altLang="it-IT" dirty="0" err="1">
                <a:latin typeface="+mj-lt"/>
                <a:cs typeface="+mn-cs"/>
              </a:rPr>
              <a:t>aVF</a:t>
            </a:r>
            <a:r>
              <a:rPr lang="it-IT" altLang="it-IT" dirty="0">
                <a:latin typeface="+mj-lt"/>
                <a:cs typeface="+mn-cs"/>
              </a:rPr>
              <a:t>)</a:t>
            </a:r>
          </a:p>
        </p:txBody>
      </p:sp>
      <p:sp>
        <p:nvSpPr>
          <p:cNvPr id="8" name="CasellaDiTesto 7">
            <a:extLst/>
          </p:cNvPr>
          <p:cNvSpPr txBox="1">
            <a:spLocks noChangeArrowheads="1"/>
          </p:cNvSpPr>
          <p:nvPr/>
        </p:nvSpPr>
        <p:spPr bwMode="auto">
          <a:xfrm>
            <a:off x="2052638" y="44450"/>
            <a:ext cx="4824412" cy="64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>
                <a:solidFill>
                  <a:srgbClr val="FF0000"/>
                </a:solidFill>
                <a:latin typeface="+mj-lt"/>
                <a:cs typeface="+mn-cs"/>
              </a:rPr>
              <a:t>STEMI Inferiore</a:t>
            </a:r>
          </a:p>
        </p:txBody>
      </p:sp>
      <p:cxnSp>
        <p:nvCxnSpPr>
          <p:cNvPr id="10" name="Connettore 2 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68313" y="2997200"/>
            <a:ext cx="358775" cy="287338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68313" y="4324350"/>
            <a:ext cx="358775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941638" y="4316413"/>
            <a:ext cx="358775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" y="927100"/>
            <a:ext cx="90741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/>
          </p:cNvPr>
          <p:cNvSpPr txBox="1">
            <a:spLocks noChangeArrowheads="1"/>
          </p:cNvSpPr>
          <p:nvPr/>
        </p:nvSpPr>
        <p:spPr bwMode="auto">
          <a:xfrm>
            <a:off x="2052638" y="115888"/>
            <a:ext cx="4824412" cy="6461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>
                <a:solidFill>
                  <a:srgbClr val="FF0000"/>
                </a:solidFill>
                <a:latin typeface="+mj-lt"/>
                <a:cs typeface="+mn-cs"/>
              </a:rPr>
              <a:t>STEMI Inferiore</a:t>
            </a:r>
          </a:p>
        </p:txBody>
      </p:sp>
      <p:cxnSp>
        <p:nvCxnSpPr>
          <p:cNvPr id="6" name="Connettore 2 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116013" y="2565400"/>
            <a:ext cx="360362" cy="287338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116013" y="3644900"/>
            <a:ext cx="360362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843213" y="3636963"/>
            <a:ext cx="360362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121025" y="806450"/>
            <a:ext cx="2687638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dirty="0">
                <a:latin typeface="+mj-lt"/>
                <a:cs typeface="+mn-cs"/>
              </a:rPr>
              <a:t>(</a:t>
            </a:r>
            <a:r>
              <a:rPr lang="it-IT" altLang="it-IT" dirty="0" err="1">
                <a:latin typeface="+mj-lt"/>
                <a:cs typeface="+mn-cs"/>
              </a:rPr>
              <a:t>deriv</a:t>
            </a:r>
            <a:r>
              <a:rPr lang="it-IT" altLang="it-IT" dirty="0">
                <a:latin typeface="+mj-lt"/>
                <a:cs typeface="+mn-cs"/>
              </a:rPr>
              <a:t>. DII-DIII- </a:t>
            </a:r>
            <a:r>
              <a:rPr lang="it-IT" altLang="it-IT" dirty="0" err="1">
                <a:latin typeface="+mj-lt"/>
                <a:cs typeface="+mn-cs"/>
              </a:rPr>
              <a:t>aVF</a:t>
            </a:r>
            <a:r>
              <a:rPr lang="it-IT" altLang="it-IT" dirty="0">
                <a:latin typeface="+mj-lt"/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2">
            <a:extLst/>
          </p:cNvPr>
          <p:cNvSpPr txBox="1">
            <a:spLocks noChangeArrowheads="1"/>
          </p:cNvSpPr>
          <p:nvPr/>
        </p:nvSpPr>
        <p:spPr bwMode="auto">
          <a:xfrm>
            <a:off x="2195513" y="44450"/>
            <a:ext cx="4824412" cy="650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 dirty="0">
                <a:solidFill>
                  <a:srgbClr val="FF0000"/>
                </a:solidFill>
                <a:latin typeface="+mj-lt"/>
                <a:cs typeface="+mn-cs"/>
              </a:rPr>
              <a:t>Infarto posteriore</a:t>
            </a:r>
          </a:p>
        </p:txBody>
      </p:sp>
      <p:pic>
        <p:nvPicPr>
          <p:cNvPr id="41988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3363"/>
            <a:ext cx="9144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969" name="Group 9"/>
          <p:cNvGrpSpPr>
            <a:grpSpLocks/>
          </p:cNvGrpSpPr>
          <p:nvPr/>
        </p:nvGrpSpPr>
        <p:grpSpPr bwMode="auto">
          <a:xfrm>
            <a:off x="468313" y="908050"/>
            <a:ext cx="8280400" cy="461963"/>
            <a:chOff x="295" y="572"/>
            <a:chExt cx="5216" cy="291"/>
          </a:xfrm>
        </p:grpSpPr>
        <p:sp>
          <p:nvSpPr>
            <p:cNvPr id="6" name="Rettangolo 1">
              <a:extLst/>
            </p:cNvPr>
            <p:cNvSpPr>
              <a:spLocks noChangeArrowheads="1"/>
            </p:cNvSpPr>
            <p:nvPr/>
          </p:nvSpPr>
          <p:spPr bwMode="auto">
            <a:xfrm>
              <a:off x="295" y="572"/>
              <a:ext cx="5216" cy="29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altLang="it-IT" dirty="0">
                  <a:latin typeface="+mj-lt"/>
                  <a:cs typeface="+mn-cs"/>
                </a:rPr>
                <a:t>(ST    </a:t>
              </a:r>
              <a:r>
                <a:rPr lang="it-IT" altLang="it-IT" dirty="0" err="1">
                  <a:latin typeface="+mj-lt"/>
                  <a:cs typeface="+mn-cs"/>
                </a:rPr>
                <a:t>deriv</a:t>
              </a:r>
              <a:r>
                <a:rPr lang="it-IT" altLang="it-IT" dirty="0">
                  <a:latin typeface="+mj-lt"/>
                  <a:cs typeface="+mn-cs"/>
                </a:rPr>
                <a:t>. V1-V4 e ST   </a:t>
              </a:r>
              <a:r>
                <a:rPr lang="it-IT" altLang="it-IT" dirty="0" err="1">
                  <a:latin typeface="+mj-lt"/>
                  <a:cs typeface="+mn-cs"/>
                </a:rPr>
                <a:t>deriv</a:t>
              </a:r>
              <a:r>
                <a:rPr lang="it-IT" altLang="it-IT" dirty="0">
                  <a:latin typeface="+mj-lt"/>
                  <a:cs typeface="+mn-cs"/>
                </a:rPr>
                <a:t>. DII-DIII-</a:t>
              </a:r>
              <a:r>
                <a:rPr lang="it-IT" altLang="it-IT" dirty="0" err="1">
                  <a:latin typeface="+mj-lt"/>
                  <a:cs typeface="+mn-cs"/>
                </a:rPr>
                <a:t>aVF</a:t>
              </a:r>
              <a:r>
                <a:rPr lang="it-IT" altLang="it-IT" dirty="0">
                  <a:latin typeface="+mj-lt"/>
                  <a:cs typeface="+mn-cs"/>
                </a:rPr>
                <a:t> se infarto inferiore)</a:t>
              </a:r>
            </a:p>
          </p:txBody>
        </p:sp>
        <p:sp>
          <p:nvSpPr>
            <p:cNvPr id="41998" name="Line 7"/>
            <p:cNvSpPr>
              <a:spLocks noChangeShapeType="1"/>
            </p:cNvSpPr>
            <p:nvPr/>
          </p:nvSpPr>
          <p:spPr bwMode="auto">
            <a:xfrm>
              <a:off x="793" y="618"/>
              <a:ext cx="0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999" name="Line 8"/>
            <p:cNvSpPr>
              <a:spLocks noChangeShapeType="1"/>
            </p:cNvSpPr>
            <p:nvPr/>
          </p:nvSpPr>
          <p:spPr bwMode="auto">
            <a:xfrm flipV="1">
              <a:off x="2290" y="590"/>
              <a:ext cx="0" cy="2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cxnSp>
        <p:nvCxnSpPr>
          <p:cNvPr id="11" name="Connettore 2 1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331913" y="2781300"/>
            <a:ext cx="360362" cy="287338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331913" y="3840163"/>
            <a:ext cx="360362" cy="287337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022600" y="3856038"/>
            <a:ext cx="360363" cy="287337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4716463" y="3213100"/>
            <a:ext cx="215900" cy="336550"/>
          </a:xfrm>
          <a:prstGeom prst="straightConnector1">
            <a:avLst/>
          </a:prstGeom>
          <a:ln w="28575" cap="rnd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4678363" y="4357688"/>
            <a:ext cx="215900" cy="334962"/>
          </a:xfrm>
          <a:prstGeom prst="straightConnector1">
            <a:avLst/>
          </a:prstGeom>
          <a:ln w="28575" cap="rnd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7920038" y="2152650"/>
            <a:ext cx="215900" cy="334963"/>
          </a:xfrm>
          <a:prstGeom prst="straightConnector1">
            <a:avLst/>
          </a:prstGeom>
          <a:ln w="28575" cap="rnd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4678363" y="2098675"/>
            <a:ext cx="215900" cy="334963"/>
          </a:xfrm>
          <a:prstGeom prst="straightConnector1">
            <a:avLst/>
          </a:prstGeom>
          <a:ln w="28575" cap="rnd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2">
            <a:extLst/>
          </p:cNvPr>
          <p:cNvSpPr txBox="1">
            <a:spLocks noChangeArrowheads="1"/>
          </p:cNvSpPr>
          <p:nvPr/>
        </p:nvSpPr>
        <p:spPr bwMode="auto">
          <a:xfrm>
            <a:off x="2197100" y="115888"/>
            <a:ext cx="4824413" cy="6461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>
                <a:solidFill>
                  <a:srgbClr val="FF0000"/>
                </a:solidFill>
                <a:latin typeface="+mj-lt"/>
                <a:cs typeface="+mn-cs"/>
              </a:rPr>
              <a:t>Infarto posteriore</a:t>
            </a:r>
          </a:p>
        </p:txBody>
      </p:sp>
      <p:pic>
        <p:nvPicPr>
          <p:cNvPr id="43012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28775"/>
            <a:ext cx="9144000" cy="42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1">
            <a:extLst/>
          </p:cNvPr>
          <p:cNvSpPr>
            <a:spLocks noChangeArrowheads="1"/>
          </p:cNvSpPr>
          <p:nvPr/>
        </p:nvSpPr>
        <p:spPr bwMode="auto">
          <a:xfrm>
            <a:off x="468313" y="981075"/>
            <a:ext cx="8280400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dirty="0">
                <a:latin typeface="+mj-lt"/>
                <a:cs typeface="+mn-cs"/>
              </a:rPr>
              <a:t>(derivazioni V7-V8-V9)</a:t>
            </a:r>
          </a:p>
        </p:txBody>
      </p:sp>
      <p:pic>
        <p:nvPicPr>
          <p:cNvPr id="43014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28775"/>
            <a:ext cx="9144000" cy="42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ttore 2 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4803775" y="2284413"/>
            <a:ext cx="215900" cy="334962"/>
          </a:xfrm>
          <a:prstGeom prst="straightConnector1">
            <a:avLst/>
          </a:prstGeom>
          <a:ln w="28575" cap="rnd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4876800" y="4446588"/>
            <a:ext cx="215900" cy="334962"/>
          </a:xfrm>
          <a:prstGeom prst="straightConnector1">
            <a:avLst/>
          </a:prstGeom>
          <a:ln w="28575" cap="rnd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4878388" y="3340100"/>
            <a:ext cx="217487" cy="336550"/>
          </a:xfrm>
          <a:prstGeom prst="straightConnector1">
            <a:avLst/>
          </a:prstGeom>
          <a:ln w="28575" cap="rnd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331913" y="2924175"/>
            <a:ext cx="360362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331913" y="3976688"/>
            <a:ext cx="360362" cy="288925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022600" y="3971925"/>
            <a:ext cx="360363" cy="287338"/>
          </a:xfrm>
          <a:prstGeom prst="straightConnector1">
            <a:avLst/>
          </a:prstGeom>
          <a:ln w="28575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235825" y="1844675"/>
            <a:ext cx="360363" cy="288925"/>
          </a:xfrm>
          <a:prstGeom prst="straightConnector1">
            <a:avLst/>
          </a:prstGeom>
          <a:ln w="28575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235825" y="2889250"/>
            <a:ext cx="360363" cy="287338"/>
          </a:xfrm>
          <a:prstGeom prst="straightConnector1">
            <a:avLst/>
          </a:prstGeom>
          <a:ln w="28575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235825" y="3971925"/>
            <a:ext cx="360363" cy="287338"/>
          </a:xfrm>
          <a:prstGeom prst="straightConnector1">
            <a:avLst/>
          </a:prstGeom>
          <a:ln w="28575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2">
            <a:extLst/>
          </p:cNvPr>
          <p:cNvSpPr txBox="1">
            <a:spLocks noChangeArrowheads="1"/>
          </p:cNvSpPr>
          <p:nvPr/>
        </p:nvSpPr>
        <p:spPr bwMode="auto">
          <a:xfrm>
            <a:off x="2197100" y="201613"/>
            <a:ext cx="4824413" cy="6461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 dirty="0">
                <a:solidFill>
                  <a:srgbClr val="FF0000"/>
                </a:solidFill>
                <a:latin typeface="+mj-lt"/>
                <a:cs typeface="+mn-cs"/>
              </a:rPr>
              <a:t>Infarto posteriore</a:t>
            </a:r>
          </a:p>
        </p:txBody>
      </p:sp>
      <p:pic>
        <p:nvPicPr>
          <p:cNvPr id="44036" name="Immagin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57338"/>
            <a:ext cx="91440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e 1">
            <a:extLst>
              <a:ext uri="{FF2B5EF4-FFF2-40B4-BE49-F238E27FC236}"/>
            </a:extLst>
          </p:cNvPr>
          <p:cNvSpPr/>
          <p:nvPr/>
        </p:nvSpPr>
        <p:spPr>
          <a:xfrm>
            <a:off x="7002463" y="1387475"/>
            <a:ext cx="574675" cy="1033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Ovale 6">
            <a:extLst>
              <a:ext uri="{FF2B5EF4-FFF2-40B4-BE49-F238E27FC236}"/>
            </a:extLst>
          </p:cNvPr>
          <p:cNvSpPr/>
          <p:nvPr/>
        </p:nvSpPr>
        <p:spPr>
          <a:xfrm>
            <a:off x="5003800" y="3573463"/>
            <a:ext cx="576263" cy="10334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7">
            <a:extLst>
              <a:ext uri="{FF2B5EF4-FFF2-40B4-BE49-F238E27FC236}"/>
            </a:extLst>
          </p:cNvPr>
          <p:cNvSpPr/>
          <p:nvPr/>
        </p:nvSpPr>
        <p:spPr>
          <a:xfrm>
            <a:off x="5003800" y="2447925"/>
            <a:ext cx="576263" cy="1033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Ovale 9">
            <a:extLst>
              <a:ext uri="{FF2B5EF4-FFF2-40B4-BE49-F238E27FC236}"/>
            </a:extLst>
          </p:cNvPr>
          <p:cNvSpPr/>
          <p:nvPr/>
        </p:nvSpPr>
        <p:spPr>
          <a:xfrm>
            <a:off x="2484438" y="3789363"/>
            <a:ext cx="574675" cy="10334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Ovale 10">
            <a:extLst>
              <a:ext uri="{FF2B5EF4-FFF2-40B4-BE49-F238E27FC236}"/>
            </a:extLst>
          </p:cNvPr>
          <p:cNvSpPr/>
          <p:nvPr/>
        </p:nvSpPr>
        <p:spPr>
          <a:xfrm>
            <a:off x="665163" y="3573463"/>
            <a:ext cx="576262" cy="10334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2">
            <a:extLst/>
          </p:cNvPr>
          <p:cNvSpPr txBox="1">
            <a:spLocks noChangeArrowheads="1"/>
          </p:cNvSpPr>
          <p:nvPr/>
        </p:nvSpPr>
        <p:spPr bwMode="auto">
          <a:xfrm>
            <a:off x="2197100" y="201613"/>
            <a:ext cx="4824413" cy="6461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>
                <a:solidFill>
                  <a:srgbClr val="FF0000"/>
                </a:solidFill>
                <a:latin typeface="+mj-lt"/>
                <a:cs typeface="+mn-cs"/>
              </a:rPr>
              <a:t>Infarto posteriore</a:t>
            </a:r>
          </a:p>
        </p:txBody>
      </p:sp>
      <p:pic>
        <p:nvPicPr>
          <p:cNvPr id="45060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84313"/>
            <a:ext cx="91440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ttore 1 2">
            <a:extLst>
              <a:ext uri="{FF2B5EF4-FFF2-40B4-BE49-F238E27FC236}"/>
            </a:extLst>
          </p:cNvPr>
          <p:cNvCxnSpPr/>
          <p:nvPr/>
        </p:nvCxnSpPr>
        <p:spPr>
          <a:xfrm>
            <a:off x="5076825" y="2420938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/>
            </a:extLst>
          </p:cNvPr>
          <p:cNvCxnSpPr/>
          <p:nvPr/>
        </p:nvCxnSpPr>
        <p:spPr>
          <a:xfrm>
            <a:off x="539750" y="3357563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/>
            </a:extLst>
          </p:cNvPr>
          <p:cNvCxnSpPr/>
          <p:nvPr/>
        </p:nvCxnSpPr>
        <p:spPr>
          <a:xfrm>
            <a:off x="539750" y="4508500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/>
            </a:extLst>
          </p:cNvPr>
          <p:cNvCxnSpPr/>
          <p:nvPr/>
        </p:nvCxnSpPr>
        <p:spPr>
          <a:xfrm>
            <a:off x="3276600" y="4508500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/>
            </a:extLst>
          </p:cNvPr>
          <p:cNvCxnSpPr/>
          <p:nvPr/>
        </p:nvCxnSpPr>
        <p:spPr>
          <a:xfrm>
            <a:off x="7092950" y="2276475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/>
            </a:extLst>
          </p:cNvPr>
          <p:cNvCxnSpPr/>
          <p:nvPr/>
        </p:nvCxnSpPr>
        <p:spPr>
          <a:xfrm>
            <a:off x="5076825" y="3573463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/>
            </a:extLst>
          </p:cNvPr>
          <p:cNvCxnSpPr/>
          <p:nvPr/>
        </p:nvCxnSpPr>
        <p:spPr>
          <a:xfrm>
            <a:off x="5148263" y="4581525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CasellaDiTesto 6"/>
          <p:cNvSpPr txBox="1">
            <a:spLocks noChangeArrowheads="1"/>
          </p:cNvSpPr>
          <p:nvPr/>
        </p:nvSpPr>
        <p:spPr bwMode="auto">
          <a:xfrm>
            <a:off x="179388" y="1557338"/>
            <a:ext cx="8785225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it-IT" altLang="it-IT" sz="2400"/>
              <a:t>Il dolore toracico (DT) acuto non traumatico determina una percentuale compresa tra il 5 ed il 10% degli accessi in PS.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it-IT" altLang="it-IT" sz="2400"/>
              <a:t>La gestione errata di tale sintomo e la mancata diagnosi di patologie severe come SCA (sindrome coronarica acuta - Angina Pectoris - IMA), EP (embolia polmonare), DA (dissecazione dell’aorta) comporta gravi conseguenze al paziente ed una elevata mortalità.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it-IT" altLang="it-IT" sz="2000" b="1">
              <a:solidFill>
                <a:srgbClr val="C00000"/>
              </a:solidFill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it-IT" altLang="it-IT" sz="2000" b="1">
                <a:solidFill>
                  <a:srgbClr val="C00000"/>
                </a:solidFill>
              </a:rPr>
              <a:t>Il processo di triage deve essere volto ad una rapida ed accurata valutazione delle caratteristiche del dolore toracico per differenziare problematiche potenzialmente pericolose per la vita.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66888"/>
            <a:ext cx="9144000" cy="50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2">
            <a:extLst/>
          </p:cNvPr>
          <p:cNvSpPr txBox="1">
            <a:spLocks noChangeArrowheads="1"/>
          </p:cNvSpPr>
          <p:nvPr/>
        </p:nvSpPr>
        <p:spPr bwMode="auto">
          <a:xfrm>
            <a:off x="0" y="223838"/>
            <a:ext cx="8496300" cy="1616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it-IT" altLang="it-IT" sz="2000" b="0" dirty="0">
                <a:latin typeface="+mn-lt"/>
                <a:cs typeface="+mn-cs"/>
              </a:rPr>
              <a:t>Durata del QRS superiore a 120 millisecondi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it-IT" altLang="it-IT" sz="2000" b="0" dirty="0">
                <a:latin typeface="+mn-lt"/>
                <a:cs typeface="+mn-cs"/>
              </a:rPr>
              <a:t>Assenza dell’onda </a:t>
            </a:r>
            <a:r>
              <a:rPr lang="it-IT" altLang="it-IT" sz="2000" b="0" dirty="0" err="1">
                <a:latin typeface="+mn-lt"/>
                <a:cs typeface="+mn-cs"/>
              </a:rPr>
              <a:t>Q</a:t>
            </a:r>
            <a:r>
              <a:rPr lang="it-IT" altLang="it-IT" sz="2000" b="0" dirty="0">
                <a:latin typeface="+mn-lt"/>
                <a:cs typeface="+mn-cs"/>
              </a:rPr>
              <a:t> nelle </a:t>
            </a:r>
            <a:r>
              <a:rPr lang="it-IT" altLang="it-IT" sz="2000" b="0" dirty="0" err="1">
                <a:latin typeface="+mn-lt"/>
                <a:cs typeface="+mn-cs"/>
              </a:rPr>
              <a:t>deriv</a:t>
            </a:r>
            <a:r>
              <a:rPr lang="it-IT" altLang="it-IT" sz="2000" b="0" dirty="0">
                <a:latin typeface="+mn-lt"/>
                <a:cs typeface="+mn-cs"/>
              </a:rPr>
              <a:t>. D1-V5-V6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it-IT" altLang="it-IT" sz="2000" b="0" dirty="0">
                <a:latin typeface="+mn-lt"/>
                <a:cs typeface="+mn-cs"/>
              </a:rPr>
              <a:t>Onda </a:t>
            </a:r>
            <a:r>
              <a:rPr lang="it-IT" altLang="it-IT" sz="2000" b="0" dirty="0" err="1">
                <a:latin typeface="+mn-lt"/>
                <a:cs typeface="+mn-cs"/>
              </a:rPr>
              <a:t>R</a:t>
            </a:r>
            <a:r>
              <a:rPr lang="it-IT" altLang="it-IT" sz="2000" b="0" dirty="0">
                <a:latin typeface="+mn-lt"/>
                <a:cs typeface="+mn-cs"/>
              </a:rPr>
              <a:t> monomorfa nelle </a:t>
            </a:r>
            <a:r>
              <a:rPr lang="it-IT" altLang="it-IT" sz="2000" b="0" dirty="0" err="1">
                <a:latin typeface="+mn-lt"/>
                <a:cs typeface="+mn-cs"/>
              </a:rPr>
              <a:t>deriv</a:t>
            </a:r>
            <a:r>
              <a:rPr lang="it-IT" altLang="it-IT" sz="2000" b="0" dirty="0">
                <a:latin typeface="+mn-lt"/>
                <a:cs typeface="+mn-cs"/>
              </a:rPr>
              <a:t>. D1-V5-V6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it-IT" altLang="it-IT" sz="2000" b="0" dirty="0">
                <a:latin typeface="+mn-lt"/>
                <a:cs typeface="+mn-cs"/>
              </a:rPr>
              <a:t>Spostamento del tratto ST e dell’onda T in senso opposto alla maggiore deflessione del complesso QRS</a:t>
            </a:r>
          </a:p>
        </p:txBody>
      </p:sp>
      <p:sp>
        <p:nvSpPr>
          <p:cNvPr id="9" name="CasellaDiTesto 3">
            <a:extLst/>
          </p:cNvPr>
          <p:cNvSpPr txBox="1">
            <a:spLocks noChangeArrowheads="1"/>
          </p:cNvSpPr>
          <p:nvPr/>
        </p:nvSpPr>
        <p:spPr bwMode="auto">
          <a:xfrm>
            <a:off x="4857750" y="401638"/>
            <a:ext cx="3833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>
                <a:solidFill>
                  <a:srgbClr val="FF0000"/>
                </a:solidFill>
                <a:latin typeface="+mj-lt"/>
                <a:cs typeface="+mn-cs"/>
              </a:rPr>
              <a:t>BBSx</a:t>
            </a:r>
          </a:p>
        </p:txBody>
      </p:sp>
      <p:sp>
        <p:nvSpPr>
          <p:cNvPr id="10" name="Ovale 9">
            <a:extLst/>
          </p:cNvPr>
          <p:cNvSpPr/>
          <p:nvPr/>
        </p:nvSpPr>
        <p:spPr bwMode="auto">
          <a:xfrm>
            <a:off x="1187450" y="1962150"/>
            <a:ext cx="360363" cy="35877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5064" name="CasellaDiTesto 5"/>
          <p:cNvSpPr txBox="1">
            <a:spLocks noChangeArrowheads="1"/>
          </p:cNvSpPr>
          <p:nvPr/>
        </p:nvSpPr>
        <p:spPr bwMode="auto">
          <a:xfrm>
            <a:off x="1258888" y="2249488"/>
            <a:ext cx="288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latin typeface="Comic Sans MS" pitchFamily="66" charset="0"/>
              </a:rPr>
              <a:t>1</a:t>
            </a:r>
          </a:p>
        </p:txBody>
      </p:sp>
      <p:sp>
        <p:nvSpPr>
          <p:cNvPr id="12" name="Ovale 11">
            <a:extLst/>
          </p:cNvPr>
          <p:cNvSpPr/>
          <p:nvPr/>
        </p:nvSpPr>
        <p:spPr bwMode="auto">
          <a:xfrm>
            <a:off x="468313" y="2033588"/>
            <a:ext cx="287337" cy="28733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Ovale 12">
            <a:extLst/>
          </p:cNvPr>
          <p:cNvSpPr/>
          <p:nvPr/>
        </p:nvSpPr>
        <p:spPr bwMode="auto">
          <a:xfrm>
            <a:off x="7235825" y="2897188"/>
            <a:ext cx="288925" cy="288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Ovale 13">
            <a:extLst/>
          </p:cNvPr>
          <p:cNvSpPr/>
          <p:nvPr/>
        </p:nvSpPr>
        <p:spPr bwMode="auto">
          <a:xfrm>
            <a:off x="7235825" y="3762375"/>
            <a:ext cx="288925" cy="28733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5068" name="CasellaDiTesto 9"/>
          <p:cNvSpPr txBox="1">
            <a:spLocks noChangeArrowheads="1"/>
          </p:cNvSpPr>
          <p:nvPr/>
        </p:nvSpPr>
        <p:spPr bwMode="auto">
          <a:xfrm>
            <a:off x="468313" y="22494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latin typeface="Comic Sans MS" pitchFamily="66" charset="0"/>
              </a:rPr>
              <a:t>2</a:t>
            </a:r>
          </a:p>
        </p:txBody>
      </p:sp>
      <p:sp>
        <p:nvSpPr>
          <p:cNvPr id="45069" name="CasellaDiTesto 10"/>
          <p:cNvSpPr txBox="1">
            <a:spLocks noChangeArrowheads="1"/>
          </p:cNvSpPr>
          <p:nvPr/>
        </p:nvSpPr>
        <p:spPr bwMode="auto">
          <a:xfrm>
            <a:off x="7235825" y="3136900"/>
            <a:ext cx="288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latin typeface="Comic Sans MS" pitchFamily="66" charset="0"/>
              </a:rPr>
              <a:t>2</a:t>
            </a:r>
          </a:p>
        </p:txBody>
      </p:sp>
      <p:sp>
        <p:nvSpPr>
          <p:cNvPr id="45070" name="CasellaDiTesto 11"/>
          <p:cNvSpPr txBox="1">
            <a:spLocks noChangeArrowheads="1"/>
          </p:cNvSpPr>
          <p:nvPr/>
        </p:nvSpPr>
        <p:spPr bwMode="auto">
          <a:xfrm>
            <a:off x="7235825" y="3978275"/>
            <a:ext cx="288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latin typeface="Comic Sans MS" pitchFamily="66" charset="0"/>
              </a:rPr>
              <a:t>2</a:t>
            </a:r>
          </a:p>
        </p:txBody>
      </p:sp>
      <p:sp>
        <p:nvSpPr>
          <p:cNvPr id="18" name="Ovale 17">
            <a:extLst/>
          </p:cNvPr>
          <p:cNvSpPr/>
          <p:nvPr/>
        </p:nvSpPr>
        <p:spPr bwMode="auto">
          <a:xfrm>
            <a:off x="1906588" y="1817688"/>
            <a:ext cx="288925" cy="50323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Ovale 18">
            <a:extLst/>
          </p:cNvPr>
          <p:cNvSpPr/>
          <p:nvPr/>
        </p:nvSpPr>
        <p:spPr bwMode="auto">
          <a:xfrm>
            <a:off x="8029575" y="2681288"/>
            <a:ext cx="287338" cy="50482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Ovale 19">
            <a:extLst/>
          </p:cNvPr>
          <p:cNvSpPr/>
          <p:nvPr/>
        </p:nvSpPr>
        <p:spPr bwMode="auto">
          <a:xfrm>
            <a:off x="8029575" y="3498850"/>
            <a:ext cx="287338" cy="50323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5074" name="CasellaDiTesto 15"/>
          <p:cNvSpPr txBox="1">
            <a:spLocks noChangeArrowheads="1"/>
          </p:cNvSpPr>
          <p:nvPr/>
        </p:nvSpPr>
        <p:spPr bwMode="auto">
          <a:xfrm>
            <a:off x="1906588" y="2249488"/>
            <a:ext cx="288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latin typeface="Comic Sans MS" pitchFamily="66" charset="0"/>
              </a:rPr>
              <a:t>3</a:t>
            </a:r>
          </a:p>
        </p:txBody>
      </p:sp>
      <p:sp>
        <p:nvSpPr>
          <p:cNvPr id="45075" name="CasellaDiTesto 16"/>
          <p:cNvSpPr txBox="1">
            <a:spLocks noChangeArrowheads="1"/>
          </p:cNvSpPr>
          <p:nvPr/>
        </p:nvSpPr>
        <p:spPr bwMode="auto">
          <a:xfrm>
            <a:off x="8029575" y="3978275"/>
            <a:ext cx="287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latin typeface="Comic Sans MS" pitchFamily="66" charset="0"/>
              </a:rPr>
              <a:t>3</a:t>
            </a:r>
          </a:p>
        </p:txBody>
      </p:sp>
      <p:sp>
        <p:nvSpPr>
          <p:cNvPr id="45076" name="CasellaDiTesto 17"/>
          <p:cNvSpPr txBox="1">
            <a:spLocks noChangeArrowheads="1"/>
          </p:cNvSpPr>
          <p:nvPr/>
        </p:nvSpPr>
        <p:spPr bwMode="auto">
          <a:xfrm>
            <a:off x="8029575" y="3113088"/>
            <a:ext cx="287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latin typeface="Comic Sans MS" pitchFamily="66" charset="0"/>
              </a:rPr>
              <a:t>3</a:t>
            </a:r>
          </a:p>
        </p:txBody>
      </p:sp>
      <p:cxnSp>
        <p:nvCxnSpPr>
          <p:cNvPr id="24" name="Connettore 2 23">
            <a:extLst/>
          </p:cNvPr>
          <p:cNvCxnSpPr/>
          <p:nvPr/>
        </p:nvCxnSpPr>
        <p:spPr bwMode="auto">
          <a:xfrm>
            <a:off x="2771775" y="2609850"/>
            <a:ext cx="144463" cy="4318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/>
          </p:cNvPr>
          <p:cNvCxnSpPr/>
          <p:nvPr/>
        </p:nvCxnSpPr>
        <p:spPr bwMode="auto">
          <a:xfrm>
            <a:off x="8893175" y="3473450"/>
            <a:ext cx="142875" cy="4318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079" name="CasellaDiTesto 23"/>
          <p:cNvSpPr txBox="1">
            <a:spLocks noChangeArrowheads="1"/>
          </p:cNvSpPr>
          <p:nvPr/>
        </p:nvSpPr>
        <p:spPr bwMode="auto">
          <a:xfrm>
            <a:off x="2771775" y="2609850"/>
            <a:ext cx="287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latin typeface="Comic Sans MS" pitchFamily="66" charset="0"/>
              </a:rPr>
              <a:t>4</a:t>
            </a:r>
          </a:p>
        </p:txBody>
      </p:sp>
      <p:sp>
        <p:nvSpPr>
          <p:cNvPr id="45080" name="CasellaDiTesto 24"/>
          <p:cNvSpPr txBox="1">
            <a:spLocks noChangeArrowheads="1"/>
          </p:cNvSpPr>
          <p:nvPr/>
        </p:nvSpPr>
        <p:spPr bwMode="auto">
          <a:xfrm>
            <a:off x="5580063" y="31130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latin typeface="Comic Sans MS" pitchFamily="66" charset="0"/>
              </a:rPr>
              <a:t>4</a:t>
            </a:r>
          </a:p>
        </p:txBody>
      </p:sp>
      <p:sp>
        <p:nvSpPr>
          <p:cNvPr id="45081" name="CasellaDiTesto 25"/>
          <p:cNvSpPr txBox="1">
            <a:spLocks noChangeArrowheads="1"/>
          </p:cNvSpPr>
          <p:nvPr/>
        </p:nvSpPr>
        <p:spPr bwMode="auto">
          <a:xfrm>
            <a:off x="8675688" y="3328988"/>
            <a:ext cx="288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latin typeface="Comic Sans MS" pitchFamily="66" charset="0"/>
              </a:rPr>
              <a:t>4</a:t>
            </a:r>
          </a:p>
        </p:txBody>
      </p:sp>
      <p:cxnSp>
        <p:nvCxnSpPr>
          <p:cNvPr id="29" name="Connettore 2 28">
            <a:extLst/>
          </p:cNvPr>
          <p:cNvCxnSpPr/>
          <p:nvPr/>
        </p:nvCxnSpPr>
        <p:spPr bwMode="auto">
          <a:xfrm flipH="1">
            <a:off x="5508625" y="2854325"/>
            <a:ext cx="142875" cy="90805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5064" grpId="0"/>
      <p:bldP spid="12" grpId="0" animBg="1"/>
      <p:bldP spid="13" grpId="0" animBg="1"/>
      <p:bldP spid="14" grpId="0" animBg="1"/>
      <p:bldP spid="45068" grpId="0"/>
      <p:bldP spid="45069" grpId="0"/>
      <p:bldP spid="45070" grpId="0"/>
      <p:bldP spid="18" grpId="0" animBg="1"/>
      <p:bldP spid="19" grpId="0" animBg="1"/>
      <p:bldP spid="20" grpId="0" animBg="1"/>
      <p:bldP spid="45074" grpId="0"/>
      <p:bldP spid="45075" grpId="0"/>
      <p:bldP spid="45076" grpId="0"/>
      <p:bldP spid="45079" grpId="0"/>
      <p:bldP spid="45080" grpId="0"/>
      <p:bldP spid="4508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1">
            <a:extLst/>
          </p:cNvPr>
          <p:cNvSpPr txBox="1">
            <a:spLocks noChangeArrowheads="1"/>
          </p:cNvSpPr>
          <p:nvPr/>
        </p:nvSpPr>
        <p:spPr bwMode="auto">
          <a:xfrm>
            <a:off x="26988" y="620713"/>
            <a:ext cx="8577262" cy="10144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b="0" dirty="0">
                <a:latin typeface="+mj-lt"/>
                <a:cs typeface="+mn-cs"/>
              </a:rPr>
              <a:t>Il segno di </a:t>
            </a:r>
            <a:r>
              <a:rPr lang="it-IT" altLang="it-IT" sz="2000" b="0" dirty="0" err="1">
                <a:latin typeface="+mj-lt"/>
                <a:cs typeface="+mn-cs"/>
              </a:rPr>
              <a:t>Chapman</a:t>
            </a:r>
            <a:r>
              <a:rPr lang="it-IT" altLang="it-IT" sz="2000" b="0" dirty="0">
                <a:latin typeface="+mj-lt"/>
                <a:cs typeface="+mn-cs"/>
              </a:rPr>
              <a:t> è usato per diagnosticare un IMA in un quadro ECG di </a:t>
            </a:r>
            <a:r>
              <a:rPr lang="it-IT" altLang="it-IT" sz="2000" b="0" dirty="0" err="1">
                <a:latin typeface="+mj-lt"/>
                <a:cs typeface="+mn-cs"/>
              </a:rPr>
              <a:t>BBSx</a:t>
            </a:r>
            <a:r>
              <a:rPr lang="it-IT" altLang="it-IT" sz="2000" b="0" dirty="0">
                <a:latin typeface="+mj-lt"/>
                <a:cs typeface="+mn-cs"/>
              </a:rPr>
              <a:t> e consiste in una incisura del tratto ascendente dell’onda </a:t>
            </a:r>
            <a:r>
              <a:rPr lang="it-IT" altLang="it-IT" sz="2000" b="0" dirty="0" err="1">
                <a:latin typeface="+mj-lt"/>
                <a:cs typeface="+mn-cs"/>
              </a:rPr>
              <a:t>R</a:t>
            </a:r>
            <a:r>
              <a:rPr lang="it-IT" altLang="it-IT" sz="2000" b="0" dirty="0">
                <a:latin typeface="+mj-lt"/>
                <a:cs typeface="+mn-cs"/>
              </a:rPr>
              <a:t> nelle </a:t>
            </a:r>
            <a:r>
              <a:rPr lang="it-IT" altLang="it-IT" sz="2000" b="0" dirty="0" err="1">
                <a:latin typeface="+mj-lt"/>
                <a:cs typeface="+mn-cs"/>
              </a:rPr>
              <a:t>deriv</a:t>
            </a:r>
            <a:r>
              <a:rPr lang="it-IT" altLang="it-IT" sz="2000" b="0" dirty="0">
                <a:latin typeface="+mj-lt"/>
                <a:cs typeface="+mn-cs"/>
              </a:rPr>
              <a:t>. DI-</a:t>
            </a:r>
            <a:r>
              <a:rPr lang="it-IT" altLang="it-IT" sz="2000" b="0" dirty="0" err="1">
                <a:latin typeface="+mj-lt"/>
                <a:cs typeface="+mn-cs"/>
              </a:rPr>
              <a:t>aVL</a:t>
            </a:r>
            <a:r>
              <a:rPr lang="it-IT" altLang="it-IT" sz="2000" b="0" dirty="0">
                <a:latin typeface="+mj-lt"/>
                <a:cs typeface="+mn-cs"/>
              </a:rPr>
              <a:t> o V6. Questo segno ha bassa sensibilità, ma una specificità di circa 90%.</a:t>
            </a:r>
          </a:p>
        </p:txBody>
      </p:sp>
      <p:pic>
        <p:nvPicPr>
          <p:cNvPr id="47108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1628775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>
            <a:extLst/>
          </p:cNvPr>
          <p:cNvSpPr txBox="1">
            <a:spLocks noChangeArrowheads="1"/>
          </p:cNvSpPr>
          <p:nvPr/>
        </p:nvSpPr>
        <p:spPr bwMode="auto">
          <a:xfrm>
            <a:off x="5292725" y="44450"/>
            <a:ext cx="3833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>
                <a:solidFill>
                  <a:srgbClr val="FF0000"/>
                </a:solidFill>
                <a:latin typeface="+mj-lt"/>
                <a:cs typeface="+mn-cs"/>
              </a:rPr>
              <a:t>BBSx</a:t>
            </a:r>
          </a:p>
        </p:txBody>
      </p:sp>
      <p:sp>
        <p:nvSpPr>
          <p:cNvPr id="9" name="Ovale 8">
            <a:extLst/>
          </p:cNvPr>
          <p:cNvSpPr/>
          <p:nvPr/>
        </p:nvSpPr>
        <p:spPr>
          <a:xfrm>
            <a:off x="611188" y="1773238"/>
            <a:ext cx="431800" cy="438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Ovale 9">
            <a:extLst/>
          </p:cNvPr>
          <p:cNvSpPr/>
          <p:nvPr/>
        </p:nvSpPr>
        <p:spPr>
          <a:xfrm>
            <a:off x="3563938" y="2998788"/>
            <a:ext cx="431800" cy="43021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Ovale 10">
            <a:extLst/>
          </p:cNvPr>
          <p:cNvSpPr/>
          <p:nvPr/>
        </p:nvSpPr>
        <p:spPr>
          <a:xfrm>
            <a:off x="7235825" y="4365625"/>
            <a:ext cx="433388" cy="431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7">
            <a:extLst/>
          </p:cNvPr>
          <p:cNvSpPr txBox="1">
            <a:spLocks noChangeArrowheads="1"/>
          </p:cNvSpPr>
          <p:nvPr/>
        </p:nvSpPr>
        <p:spPr bwMode="auto">
          <a:xfrm>
            <a:off x="5310188" y="44450"/>
            <a:ext cx="3833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 dirty="0" err="1">
                <a:solidFill>
                  <a:srgbClr val="FF0000"/>
                </a:solidFill>
                <a:latin typeface="+mj-lt"/>
                <a:cs typeface="+mn-cs"/>
              </a:rPr>
              <a:t>BBDx</a:t>
            </a:r>
            <a:endParaRPr lang="it-IT" altLang="it-IT" sz="3600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7" name="CasellaDiTesto 2">
            <a:extLst/>
          </p:cNvPr>
          <p:cNvSpPr txBox="1">
            <a:spLocks noChangeArrowheads="1"/>
          </p:cNvSpPr>
          <p:nvPr/>
        </p:nvSpPr>
        <p:spPr bwMode="auto">
          <a:xfrm>
            <a:off x="0" y="690563"/>
            <a:ext cx="8496300" cy="1006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it-IT" altLang="it-IT" sz="2000" b="0" dirty="0">
                <a:latin typeface="+mn-lt"/>
                <a:cs typeface="+mn-cs"/>
              </a:rPr>
              <a:t>Durata del QRS superiore a 120 millisecondi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it-IT" altLang="it-IT" sz="2000" b="0" dirty="0">
                <a:latin typeface="+mn-lt"/>
                <a:cs typeface="+mn-cs"/>
              </a:rPr>
              <a:t>Morfologia del QRS </a:t>
            </a:r>
            <a:r>
              <a:rPr lang="it-IT" altLang="it-IT" sz="2000" b="0" dirty="0" err="1">
                <a:latin typeface="+mn-lt"/>
                <a:cs typeface="+mn-cs"/>
              </a:rPr>
              <a:t>rsR</a:t>
            </a:r>
            <a:r>
              <a:rPr lang="it-IT" altLang="it-IT" sz="2000" b="0" dirty="0">
                <a:latin typeface="+mn-lt"/>
                <a:cs typeface="+mn-cs"/>
              </a:rPr>
              <a:t>’ o </a:t>
            </a:r>
            <a:r>
              <a:rPr lang="it-IT" altLang="it-IT" sz="2000" b="0" dirty="0" err="1">
                <a:latin typeface="+mn-lt"/>
                <a:cs typeface="+mn-cs"/>
              </a:rPr>
              <a:t>rSR</a:t>
            </a:r>
            <a:r>
              <a:rPr lang="it-IT" altLang="it-IT" sz="2000" b="0" dirty="0">
                <a:latin typeface="+mn-lt"/>
                <a:cs typeface="+mn-cs"/>
              </a:rPr>
              <a:t>’ in V1 e V2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it-IT" altLang="it-IT" sz="2000" b="0" dirty="0">
                <a:latin typeface="+mn-lt"/>
                <a:cs typeface="+mn-cs"/>
              </a:rPr>
              <a:t>Onda </a:t>
            </a:r>
            <a:r>
              <a:rPr lang="it-IT" altLang="it-IT" sz="2000" b="0" dirty="0" err="1">
                <a:latin typeface="+mn-lt"/>
                <a:cs typeface="+mn-cs"/>
              </a:rPr>
              <a:t>S</a:t>
            </a:r>
            <a:r>
              <a:rPr lang="it-IT" altLang="it-IT" sz="2000" b="0" dirty="0">
                <a:latin typeface="+mn-lt"/>
                <a:cs typeface="+mn-cs"/>
              </a:rPr>
              <a:t> di durata &gt; 40 </a:t>
            </a:r>
            <a:r>
              <a:rPr lang="it-IT" altLang="it-IT" sz="2000" b="0" dirty="0" err="1">
                <a:latin typeface="+mn-lt"/>
                <a:cs typeface="+mn-cs"/>
              </a:rPr>
              <a:t>ms</a:t>
            </a:r>
            <a:r>
              <a:rPr lang="it-IT" altLang="it-IT" sz="2000" b="0" dirty="0">
                <a:latin typeface="+mn-lt"/>
                <a:cs typeface="+mn-cs"/>
              </a:rPr>
              <a:t> in V5 e V6</a:t>
            </a:r>
          </a:p>
        </p:txBody>
      </p:sp>
      <p:pic>
        <p:nvPicPr>
          <p:cNvPr id="48133" name="Immagin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7925" y="1844675"/>
            <a:ext cx="424815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7">
            <a:extLst/>
          </p:cNvPr>
          <p:cNvSpPr txBox="1">
            <a:spLocks noChangeArrowheads="1"/>
          </p:cNvSpPr>
          <p:nvPr/>
        </p:nvSpPr>
        <p:spPr bwMode="auto">
          <a:xfrm>
            <a:off x="4384675" y="100013"/>
            <a:ext cx="383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 dirty="0" err="1">
                <a:solidFill>
                  <a:srgbClr val="FF0000"/>
                </a:solidFill>
                <a:latin typeface="+mj-lt"/>
                <a:cs typeface="+mn-cs"/>
              </a:rPr>
              <a:t>BBDx</a:t>
            </a:r>
            <a:endParaRPr lang="it-IT" altLang="it-IT" sz="3600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pic>
        <p:nvPicPr>
          <p:cNvPr id="49156" name="Immagin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8" y="985838"/>
            <a:ext cx="8834437" cy="587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e 8">
            <a:extLst/>
          </p:cNvPr>
          <p:cNvSpPr/>
          <p:nvPr/>
        </p:nvSpPr>
        <p:spPr bwMode="auto">
          <a:xfrm>
            <a:off x="5122863" y="1057275"/>
            <a:ext cx="360362" cy="86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Ovale 9">
            <a:extLst/>
          </p:cNvPr>
          <p:cNvSpPr/>
          <p:nvPr/>
        </p:nvSpPr>
        <p:spPr bwMode="auto">
          <a:xfrm>
            <a:off x="5915025" y="1778000"/>
            <a:ext cx="360363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Ovale 10">
            <a:extLst/>
          </p:cNvPr>
          <p:cNvSpPr/>
          <p:nvPr/>
        </p:nvSpPr>
        <p:spPr bwMode="auto">
          <a:xfrm>
            <a:off x="8291513" y="4586288"/>
            <a:ext cx="360362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7">
            <a:extLst/>
          </p:cNvPr>
          <p:cNvSpPr txBox="1">
            <a:spLocks noChangeArrowheads="1"/>
          </p:cNvSpPr>
          <p:nvPr/>
        </p:nvSpPr>
        <p:spPr bwMode="auto">
          <a:xfrm>
            <a:off x="4356100" y="46038"/>
            <a:ext cx="383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 dirty="0" err="1">
                <a:solidFill>
                  <a:srgbClr val="FF0000"/>
                </a:solidFill>
                <a:latin typeface="+mj-lt"/>
                <a:cs typeface="+mn-cs"/>
              </a:rPr>
              <a:t>BBDx</a:t>
            </a:r>
            <a:endParaRPr lang="it-IT" altLang="it-IT" sz="3600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pic>
        <p:nvPicPr>
          <p:cNvPr id="50180" name="Immagin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44663"/>
            <a:ext cx="91440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6">
            <a:extLst>
              <a:ext uri="{FF2B5EF4-FFF2-40B4-BE49-F238E27FC236}"/>
            </a:extLst>
          </p:cNvPr>
          <p:cNvSpPr/>
          <p:nvPr/>
        </p:nvSpPr>
        <p:spPr bwMode="auto">
          <a:xfrm>
            <a:off x="5292725" y="1744663"/>
            <a:ext cx="360363" cy="865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Ovale 7">
            <a:extLst>
              <a:ext uri="{FF2B5EF4-FFF2-40B4-BE49-F238E27FC236}"/>
            </a:extLst>
          </p:cNvPr>
          <p:cNvSpPr/>
          <p:nvPr/>
        </p:nvSpPr>
        <p:spPr bwMode="auto">
          <a:xfrm>
            <a:off x="5219700" y="2638425"/>
            <a:ext cx="360363" cy="86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Ovale 8">
            <a:extLst>
              <a:ext uri="{FF2B5EF4-FFF2-40B4-BE49-F238E27FC236}"/>
            </a:extLst>
          </p:cNvPr>
          <p:cNvSpPr/>
          <p:nvPr/>
        </p:nvSpPr>
        <p:spPr bwMode="auto">
          <a:xfrm>
            <a:off x="8586788" y="3503613"/>
            <a:ext cx="358775" cy="865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7">
            <a:extLst/>
          </p:cNvPr>
          <p:cNvSpPr txBox="1">
            <a:spLocks noChangeArrowheads="1"/>
          </p:cNvSpPr>
          <p:nvPr/>
        </p:nvSpPr>
        <p:spPr bwMode="auto">
          <a:xfrm>
            <a:off x="4356100" y="46038"/>
            <a:ext cx="383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 dirty="0" err="1">
                <a:solidFill>
                  <a:srgbClr val="FF0000"/>
                </a:solidFill>
                <a:latin typeface="+mj-lt"/>
                <a:cs typeface="+mn-cs"/>
              </a:rPr>
              <a:t>BBDx</a:t>
            </a:r>
            <a:endParaRPr lang="it-IT" altLang="it-IT" sz="3600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pic>
        <p:nvPicPr>
          <p:cNvPr id="51204" name="Immagin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89138"/>
            <a:ext cx="914400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96975"/>
            <a:ext cx="9144000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2">
            <a:extLst/>
          </p:cNvPr>
          <p:cNvSpPr txBox="1">
            <a:spLocks noChangeArrowheads="1"/>
          </p:cNvSpPr>
          <p:nvPr/>
        </p:nvSpPr>
        <p:spPr bwMode="auto">
          <a:xfrm>
            <a:off x="2087563" y="333375"/>
            <a:ext cx="4968875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800" dirty="0">
                <a:latin typeface="+mj-lt"/>
                <a:cs typeface="+mn-cs"/>
              </a:rPr>
              <a:t>Tratto ST Non </a:t>
            </a:r>
            <a:r>
              <a:rPr lang="it-IT" altLang="it-IT" sz="2800" dirty="0" err="1">
                <a:latin typeface="+mj-lt"/>
                <a:cs typeface="+mn-cs"/>
              </a:rPr>
              <a:t>sopraslivellato</a:t>
            </a:r>
            <a:endParaRPr lang="it-IT" altLang="it-IT" sz="2800" dirty="0">
              <a:latin typeface="+mj-lt"/>
              <a:cs typeface="+mn-cs"/>
            </a:endParaRPr>
          </a:p>
        </p:txBody>
      </p:sp>
      <p:sp>
        <p:nvSpPr>
          <p:cNvPr id="2" name="Ovale 1">
            <a:extLst>
              <a:ext uri="{FF2B5EF4-FFF2-40B4-BE49-F238E27FC236}"/>
            </a:extLst>
          </p:cNvPr>
          <p:cNvSpPr/>
          <p:nvPr/>
        </p:nvSpPr>
        <p:spPr>
          <a:xfrm>
            <a:off x="7667625" y="1773238"/>
            <a:ext cx="73025" cy="71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7">
            <a:extLst>
              <a:ext uri="{FF2B5EF4-FFF2-40B4-BE49-F238E27FC236}"/>
            </a:extLst>
          </p:cNvPr>
          <p:cNvSpPr/>
          <p:nvPr/>
        </p:nvSpPr>
        <p:spPr>
          <a:xfrm>
            <a:off x="6011863" y="3860800"/>
            <a:ext cx="73025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Ovale 9">
            <a:extLst>
              <a:ext uri="{FF2B5EF4-FFF2-40B4-BE49-F238E27FC236}"/>
            </a:extLst>
          </p:cNvPr>
          <p:cNvSpPr/>
          <p:nvPr/>
        </p:nvSpPr>
        <p:spPr>
          <a:xfrm>
            <a:off x="5986463" y="2852738"/>
            <a:ext cx="73025" cy="71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251" name="Gruppo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3259" name="Immagine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92" y="18129"/>
              <a:ext cx="9110308" cy="683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ttangolo 7">
              <a:extLst/>
            </p:cNvPr>
            <p:cNvSpPr/>
            <p:nvPr/>
          </p:nvSpPr>
          <p:spPr>
            <a:xfrm>
              <a:off x="0" y="0"/>
              <a:ext cx="9144000" cy="1341438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9" name="CasellaDiTesto 2">
            <a:extLst/>
          </p:cNvPr>
          <p:cNvSpPr txBox="1">
            <a:spLocks noChangeArrowheads="1"/>
          </p:cNvSpPr>
          <p:nvPr/>
        </p:nvSpPr>
        <p:spPr bwMode="auto">
          <a:xfrm>
            <a:off x="2087563" y="9525"/>
            <a:ext cx="4968875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800" dirty="0">
                <a:solidFill>
                  <a:srgbClr val="FF0000"/>
                </a:solidFill>
                <a:latin typeface="+mj-lt"/>
                <a:cs typeface="+mn-cs"/>
              </a:rPr>
              <a:t>Tratto ST Non </a:t>
            </a:r>
            <a:r>
              <a:rPr lang="it-IT" altLang="it-IT" sz="2800" dirty="0" err="1">
                <a:solidFill>
                  <a:srgbClr val="FF0000"/>
                </a:solidFill>
                <a:latin typeface="+mj-lt"/>
                <a:cs typeface="+mn-cs"/>
              </a:rPr>
              <a:t>sopraslivellato</a:t>
            </a:r>
            <a:endParaRPr lang="it-IT" altLang="it-IT" sz="2800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cxnSp>
        <p:nvCxnSpPr>
          <p:cNvPr id="10" name="Connettore 1 9">
            <a:extLst>
              <a:ext uri="{FF2B5EF4-FFF2-40B4-BE49-F238E27FC236}"/>
            </a:extLst>
          </p:cNvPr>
          <p:cNvCxnSpPr/>
          <p:nvPr/>
        </p:nvCxnSpPr>
        <p:spPr>
          <a:xfrm>
            <a:off x="1116013" y="2565400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/>
            </a:extLst>
          </p:cNvPr>
          <p:cNvCxnSpPr/>
          <p:nvPr/>
        </p:nvCxnSpPr>
        <p:spPr>
          <a:xfrm>
            <a:off x="1116013" y="3789363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/>
            </a:extLst>
          </p:cNvPr>
          <p:cNvCxnSpPr/>
          <p:nvPr/>
        </p:nvCxnSpPr>
        <p:spPr>
          <a:xfrm>
            <a:off x="2771775" y="3860800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/>
            </a:extLst>
          </p:cNvPr>
          <p:cNvCxnSpPr/>
          <p:nvPr/>
        </p:nvCxnSpPr>
        <p:spPr>
          <a:xfrm>
            <a:off x="7235825" y="5084763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/>
            </a:extLst>
          </p:cNvPr>
          <p:cNvCxnSpPr/>
          <p:nvPr/>
        </p:nvCxnSpPr>
        <p:spPr>
          <a:xfrm>
            <a:off x="7308850" y="3860800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/>
            </a:extLst>
          </p:cNvPr>
          <p:cNvCxnSpPr/>
          <p:nvPr/>
        </p:nvCxnSpPr>
        <p:spPr>
          <a:xfrm>
            <a:off x="7235825" y="2708275"/>
            <a:ext cx="431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>
            <a:extLst/>
          </p:cNvPr>
          <p:cNvSpPr txBox="1">
            <a:spLocks/>
          </p:cNvSpPr>
          <p:nvPr/>
        </p:nvSpPr>
        <p:spPr>
          <a:xfrm>
            <a:off x="642938" y="1857375"/>
            <a:ext cx="7772400" cy="20462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altLang="it-IT" sz="3200" b="1" dirty="0">
                <a:latin typeface="Comic Sans MS" panose="030F0902030302020204" pitchFamily="66" charset="0"/>
                <a:ea typeface="+mj-ea"/>
                <a:cs typeface="+mj-cs"/>
              </a:rPr>
              <a:t>CASI CLINICI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/>
          </p:cNvPr>
          <p:cNvSpPr txBox="1">
            <a:spLocks noChangeArrowheads="1"/>
          </p:cNvSpPr>
          <p:nvPr/>
        </p:nvSpPr>
        <p:spPr bwMode="auto">
          <a:xfrm>
            <a:off x="107950" y="115888"/>
            <a:ext cx="8785225" cy="56626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dirty="0">
                <a:latin typeface="+mn-lt"/>
                <a:cs typeface="+mn-cs"/>
              </a:rPr>
              <a:t>CASO CLINICO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b="0" dirty="0">
                <a:latin typeface="+mn-lt"/>
                <a:cs typeface="+mn-cs"/>
              </a:rPr>
              <a:t>Uomo di 66 anni che riferisce: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b="0" dirty="0">
                <a:latin typeface="+mn-lt"/>
                <a:cs typeface="+mn-cs"/>
              </a:rPr>
              <a:t>Dolore oppressivo della durata di circa 30 minuti verificatosi la mattina presto e che non ha prontamente risposto ai nitrati </a:t>
            </a:r>
            <a:r>
              <a:rPr lang="it-IT" altLang="it-IT" b="0" dirty="0" err="1">
                <a:latin typeface="+mn-lt"/>
                <a:cs typeface="+mn-cs"/>
              </a:rPr>
              <a:t>sl</a:t>
            </a:r>
            <a:endParaRPr lang="it-IT" altLang="it-IT" b="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1600" b="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b="0" u="sng" dirty="0">
                <a:latin typeface="+mn-lt"/>
                <a:cs typeface="+mn-cs"/>
              </a:rPr>
              <a:t>Anamnesi</a:t>
            </a:r>
            <a:r>
              <a:rPr lang="it-IT" altLang="it-IT" b="0" dirty="0">
                <a:latin typeface="+mn-lt"/>
                <a:cs typeface="+mn-cs"/>
              </a:rPr>
              <a:t>: ipertensione, diabete, angina pectoris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b="0" u="sng" dirty="0">
                <a:latin typeface="+mn-lt"/>
                <a:cs typeface="+mn-cs"/>
              </a:rPr>
              <a:t>Terapia</a:t>
            </a:r>
            <a:r>
              <a:rPr lang="it-IT" altLang="it-IT" b="0" dirty="0">
                <a:latin typeface="+mn-lt"/>
                <a:cs typeface="+mn-cs"/>
              </a:rPr>
              <a:t>: ACE-inibitori, ipoglicemizzanti orali, nitrati transdermici, ASA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200" dirty="0">
                <a:latin typeface="+mn-lt"/>
                <a:cs typeface="+mn-cs"/>
              </a:rPr>
              <a:t>PV:	PA 110/70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200" dirty="0">
                <a:latin typeface="+mn-lt"/>
                <a:cs typeface="+mn-cs"/>
              </a:rPr>
              <a:t>	FC 135r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200" dirty="0">
                <a:latin typeface="+mn-lt"/>
                <a:cs typeface="+mn-cs"/>
              </a:rPr>
              <a:t>	FR 20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200" dirty="0">
                <a:latin typeface="+mn-lt"/>
                <a:cs typeface="+mn-cs"/>
              </a:rPr>
              <a:t>	GCS 15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200" dirty="0">
                <a:latin typeface="+mn-lt"/>
                <a:cs typeface="+mn-cs"/>
              </a:rPr>
              <a:t>	SpO2 94%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200" dirty="0">
                <a:latin typeface="+mn-lt"/>
                <a:cs typeface="+mn-cs"/>
              </a:rPr>
              <a:t>	TC 36,5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200" dirty="0">
                <a:latin typeface="+mn-lt"/>
                <a:cs typeface="+mn-cs"/>
              </a:rPr>
              <a:t>	HGT 150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asellaDiTesto 8"/>
          <p:cNvSpPr txBox="1">
            <a:spLocks noChangeArrowheads="1"/>
          </p:cNvSpPr>
          <p:nvPr/>
        </p:nvSpPr>
        <p:spPr bwMode="auto">
          <a:xfrm>
            <a:off x="0" y="44450"/>
            <a:ext cx="84550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C00000"/>
                </a:solidFill>
              </a:rPr>
              <a:t>La descrizione del tipo di dolore è estremamente importante per </a:t>
            </a:r>
          </a:p>
          <a:p>
            <a:r>
              <a:rPr lang="it-IT" sz="2000">
                <a:solidFill>
                  <a:srgbClr val="C00000"/>
                </a:solidFill>
              </a:rPr>
              <a:t>indirizzare l’orientamento sulle possibili sue cause e apparati interessati: </a:t>
            </a:r>
          </a:p>
          <a:p>
            <a:r>
              <a:rPr lang="it-IT"/>
              <a:t>Tipo di dolore (1)</a:t>
            </a:r>
          </a:p>
        </p:txBody>
      </p:sp>
      <p:pic>
        <p:nvPicPr>
          <p:cNvPr id="17412" name="Immagin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763" y="981075"/>
            <a:ext cx="8667750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CasellaDiTesto 10"/>
          <p:cNvSpPr txBox="1">
            <a:spLocks noChangeArrowheads="1"/>
          </p:cNvSpPr>
          <p:nvPr/>
        </p:nvSpPr>
        <p:spPr bwMode="auto">
          <a:xfrm>
            <a:off x="250825" y="5314950"/>
            <a:ext cx="84550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i="1"/>
              <a:t>*</a:t>
            </a:r>
            <a:r>
              <a:rPr lang="it-IT" sz="1400" b="1"/>
              <a:t> Il dolore così descritto si definisce “tipico” per patologia cardiovascolare. La restante tipologia di dolore si definisce, per convenzione, “Atipico”.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413" y="1484313"/>
            <a:ext cx="8783637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6">
            <a:extLst/>
          </p:cNvPr>
          <p:cNvSpPr/>
          <p:nvPr/>
        </p:nvSpPr>
        <p:spPr>
          <a:xfrm>
            <a:off x="682625" y="1998663"/>
            <a:ext cx="360363" cy="36036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Ovale 7">
            <a:extLst/>
          </p:cNvPr>
          <p:cNvSpPr/>
          <p:nvPr/>
        </p:nvSpPr>
        <p:spPr>
          <a:xfrm>
            <a:off x="2698750" y="3043238"/>
            <a:ext cx="360363" cy="36036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Ovale 8">
            <a:extLst/>
          </p:cNvPr>
          <p:cNvSpPr/>
          <p:nvPr/>
        </p:nvSpPr>
        <p:spPr>
          <a:xfrm>
            <a:off x="7091363" y="2005013"/>
            <a:ext cx="360362" cy="36036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Ovale 9">
            <a:extLst/>
          </p:cNvPr>
          <p:cNvSpPr/>
          <p:nvPr/>
        </p:nvSpPr>
        <p:spPr>
          <a:xfrm>
            <a:off x="7091363" y="4122738"/>
            <a:ext cx="360362" cy="35877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Ovale 10">
            <a:extLst/>
          </p:cNvPr>
          <p:cNvSpPr/>
          <p:nvPr/>
        </p:nvSpPr>
        <p:spPr>
          <a:xfrm>
            <a:off x="7124700" y="3103563"/>
            <a:ext cx="360363" cy="36036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6088" y="260350"/>
            <a:ext cx="5381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Titolo 1"/>
          <p:cNvSpPr txBox="1">
            <a:spLocks/>
          </p:cNvSpPr>
          <p:nvPr/>
        </p:nvSpPr>
        <p:spPr bwMode="auto">
          <a:xfrm>
            <a:off x="571500" y="2286000"/>
            <a:ext cx="77724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400" b="1">
                <a:latin typeface="Comic Sans MS" pitchFamily="66" charset="0"/>
              </a:rPr>
              <a:t>Casi clinici</a:t>
            </a:r>
          </a:p>
          <a:p>
            <a:pPr algn="ctr"/>
            <a:endParaRPr lang="it-IT" altLang="it-IT" sz="2400" b="1">
              <a:latin typeface="Comic Sans MS" pitchFamily="66" charset="0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395288" y="115888"/>
          <a:ext cx="8280400" cy="602773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81261">
                  <a:extLst>
                    <a:ext uri="{9D8B030D-6E8A-4147-A177-3AD203B41FA5}"/>
                  </a:extLst>
                </a:gridCol>
                <a:gridCol w="1281261">
                  <a:extLst>
                    <a:ext uri="{9D8B030D-6E8A-4147-A177-3AD203B41FA5}"/>
                  </a:extLst>
                </a:gridCol>
                <a:gridCol w="1327092">
                  <a:extLst>
                    <a:ext uri="{9D8B030D-6E8A-4147-A177-3AD203B41FA5}"/>
                  </a:extLst>
                </a:gridCol>
                <a:gridCol w="1327092">
                  <a:extLst>
                    <a:ext uri="{9D8B030D-6E8A-4147-A177-3AD203B41FA5}"/>
                  </a:extLst>
                </a:gridCol>
                <a:gridCol w="1116175">
                  <a:extLst>
                    <a:ext uri="{9D8B030D-6E8A-4147-A177-3AD203B41FA5}"/>
                  </a:extLst>
                </a:gridCol>
                <a:gridCol w="973759">
                  <a:extLst>
                    <a:ext uri="{9D8B030D-6E8A-4147-A177-3AD203B41FA5}"/>
                  </a:extLst>
                </a:gridCol>
                <a:gridCol w="973759">
                  <a:extLst>
                    <a:ext uri="{9D8B030D-6E8A-4147-A177-3AD203B41FA5}"/>
                  </a:extLst>
                </a:gridCol>
              </a:tblGrid>
              <a:tr h="27290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 dirty="0">
                          <a:effectLst/>
                        </a:rPr>
                        <a:t>CODICE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8064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 dirty="0">
                          <a:effectLst/>
                        </a:rPr>
                        <a:t>VALUTAZIONE 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1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2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3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4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5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7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vie aree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ostruite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pervie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pervie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pervie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pervie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0090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B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SpO2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≤ 86%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86-90%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&gt;90-95%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&gt;95%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&gt;95%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0090">
                <a:tc>
                  <a:txBody>
                    <a:bodyPr/>
                    <a:lstStyle/>
                    <a:p>
                      <a:pPr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         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FR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10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 30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22-30 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17-21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12-16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95921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C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FC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 dirty="0">
                          <a:effectLst/>
                        </a:rPr>
                        <a:t>b/m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≤ 40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 ≥ 160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 40 - ≤ 50 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≥110 - &lt; 160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90 &lt; 110+aritmia*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 50 - &lt;60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≥ 90 &lt; 110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60-90+aritmia*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≥60-&lt;90 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non aritmia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≥60-&lt;90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non aritmia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95921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PAS </a:t>
                      </a:r>
                      <a:r>
                        <a:rPr lang="it-IT" sz="800" kern="1200">
                          <a:effectLst/>
                        </a:rPr>
                        <a:t>mmHg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≤ 75 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>
                          <a:effectLst/>
                        </a:rPr>
                        <a:t>o polsi periferici assenti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 ≥ 250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≤90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Indice di shock ≥ 1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&gt; 200 - &lt;250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&gt;90 ≤ 105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Indice di shock &lt;1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&gt;  170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≤ 170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&lt; 140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567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PAD </a:t>
                      </a:r>
                      <a:r>
                        <a:rPr lang="it-IT" sz="800" kern="1200">
                          <a:effectLst/>
                        </a:rPr>
                        <a:t>mmHg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130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120 - &lt; 130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100 - &lt; 120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100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90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D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GCS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≤11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12-13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14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484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TC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&lt;35°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35°-35.5°  -  &gt;39,5°C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38.0° - 39,5° C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&lt;38,0° C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>
                          <a:effectLst/>
                        </a:rPr>
                        <a:t>Febbre riferita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416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Dolore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Scala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8-10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4-7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1-3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>
                          <a:effectLst/>
                        </a:rPr>
                        <a:t>Dolore non in atto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575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Glicemia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HGT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>
                          <a:effectLst/>
                        </a:rPr>
                        <a:t>mg/dl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40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40-60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60-80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&gt;80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5042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High o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&gt;300</a:t>
                      </a:r>
                      <a:r>
                        <a:rPr lang="it-IT" sz="900" kern="1200">
                          <a:effectLst/>
                        </a:rPr>
                        <a:t>+sintomi°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&gt;300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 dirty="0">
                          <a:effectLst/>
                        </a:rPr>
                        <a:t>no sintomi°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&lt;300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80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Età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&gt;75^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0090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NEWS 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8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6715125" y="2428875"/>
            <a:ext cx="1000125" cy="1214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715125" y="3929063"/>
            <a:ext cx="1000125" cy="500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357688" y="1500188"/>
            <a:ext cx="1214437" cy="928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715125" y="1214438"/>
            <a:ext cx="1000125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715000" y="928688"/>
            <a:ext cx="1000125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715125" y="3643313"/>
            <a:ext cx="1000125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786563" y="4857750"/>
            <a:ext cx="928687" cy="214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7473" name="Immagin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402" name="Group 82"/>
          <p:cNvGraphicFramePr>
            <a:graphicFrameLocks noGrp="1"/>
          </p:cNvGraphicFramePr>
          <p:nvPr/>
        </p:nvGraphicFramePr>
        <p:xfrm>
          <a:off x="217488" y="260350"/>
          <a:ext cx="8707437" cy="6327775"/>
        </p:xfrm>
        <a:graphic>
          <a:graphicData uri="http://schemas.openxmlformats.org/drawingml/2006/table">
            <a:tbl>
              <a:tblPr/>
              <a:tblGrid>
                <a:gridCol w="1627187">
                  <a:extLst>
                    <a:ext uri="{9D8B030D-6E8A-4147-A177-3AD203B41FA5}"/>
                  </a:extLst>
                </a:gridCol>
                <a:gridCol w="1166813">
                  <a:extLst>
                    <a:ext uri="{9D8B030D-6E8A-4147-A177-3AD203B41FA5}"/>
                  </a:extLst>
                </a:gridCol>
                <a:gridCol w="2913062">
                  <a:extLst>
                    <a:ext uri="{9D8B030D-6E8A-4147-A177-3AD203B41FA5}"/>
                  </a:extLst>
                </a:gridCol>
                <a:gridCol w="1457325">
                  <a:extLst>
                    <a:ext uri="{9D8B030D-6E8A-4147-A177-3AD203B41FA5}"/>
                  </a:extLst>
                </a:gridCol>
                <a:gridCol w="873125">
                  <a:extLst>
                    <a:ext uri="{9D8B030D-6E8A-4147-A177-3AD203B41FA5}"/>
                  </a:extLst>
                </a:gridCol>
                <a:gridCol w="669925">
                  <a:extLst>
                    <a:ext uri="{9D8B030D-6E8A-4147-A177-3AD203B41FA5}"/>
                  </a:extLst>
                </a:gridCol>
              </a:tblGrid>
              <a:tr h="19843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Dolore Toracico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Codice triage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Parametri vitali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Normali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1019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Caratteristiche del dolore toracico e dell’ECG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Tipico/atipico con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S-T ↑ o BBSx o BBDx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 senza alterazioni ECG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tipico/atipico con ECG alterato non S-T ↑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Atipico, lieve (1-3), dolore puntorio, localizzato, trafittivo.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ECG senza alterazioni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 dolore in atto da almeno 12 ore. ECG negativo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193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Sintomi/Segni Associati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Fattori di rischio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Dispnea, senso di angoscia, pallore cutaneo sudorazione algida, cianosi, alterazione dei polsi, differenze pressorie tra gli arti superiori.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Fattori di rischio cardiovascolare.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Uso di cocaina/stimolanti/sostanze d’abuso. Sincope. Aneurisma dell’aorta toracica. Edema/tumefazione monolaterale degli arti. Recente intervento chirurgico/fratture.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Recente trauma toracico. Etnia.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 fattori di rischio CV, febbre, tosse, neoplasia, allettamento.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Dolore con caratteristiche incerte/dubbie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Score specifici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Procedure Triage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Attività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(protocollo locale)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ECG entro 10 minuti dall’arrivo in PS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Prelievo per esami ematici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Attivazione consulenza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(Secondo protocollo locale)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Cardiologo, in assenza di box visita dedicato, se superati 30 minuti di attesa 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Rivalutazione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Osservazione diretta o video- mediata con monitoraggio costante delle condizioni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Ripetizione di parte o tutte le fasi di valutazione su decisione del triagista, a richiesta del paziente, una volta trascorso il tempo di attesa massimo raccomandato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Altro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402" name="Group 82"/>
          <p:cNvGraphicFramePr>
            <a:graphicFrameLocks noGrp="1"/>
          </p:cNvGraphicFramePr>
          <p:nvPr/>
        </p:nvGraphicFramePr>
        <p:xfrm>
          <a:off x="217488" y="260350"/>
          <a:ext cx="8707437" cy="6327775"/>
        </p:xfrm>
        <a:graphic>
          <a:graphicData uri="http://schemas.openxmlformats.org/drawingml/2006/table">
            <a:tbl>
              <a:tblPr/>
              <a:tblGrid>
                <a:gridCol w="1627187">
                  <a:extLst>
                    <a:ext uri="{9D8B030D-6E8A-4147-A177-3AD203B41FA5}"/>
                  </a:extLst>
                </a:gridCol>
                <a:gridCol w="1166813">
                  <a:extLst>
                    <a:ext uri="{9D8B030D-6E8A-4147-A177-3AD203B41FA5}"/>
                  </a:extLst>
                </a:gridCol>
                <a:gridCol w="2913062">
                  <a:extLst>
                    <a:ext uri="{9D8B030D-6E8A-4147-A177-3AD203B41FA5}"/>
                  </a:extLst>
                </a:gridCol>
                <a:gridCol w="1457325">
                  <a:extLst>
                    <a:ext uri="{9D8B030D-6E8A-4147-A177-3AD203B41FA5}"/>
                  </a:extLst>
                </a:gridCol>
                <a:gridCol w="873125">
                  <a:extLst>
                    <a:ext uri="{9D8B030D-6E8A-4147-A177-3AD203B41FA5}"/>
                  </a:extLst>
                </a:gridCol>
                <a:gridCol w="669925">
                  <a:extLst>
                    <a:ext uri="{9D8B030D-6E8A-4147-A177-3AD203B41FA5}"/>
                  </a:extLst>
                </a:gridCol>
              </a:tblGrid>
              <a:tr h="19843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Dolore Toracico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Codice triage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Parametri vitali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Normali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1019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Caratteristiche del dolore toracico e dell’ECG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Tipico/atipico con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S-T ↑ o BBSx o BBDx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 senza alterazioni ECG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tipico/atipico con ECG alterato non S-T ↑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Atipico, lieve (1-3), dolore puntorio, localizzato, trafittivo.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ECG senza alterazioni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 dolore in atto da almeno 12 ore. ECG negativo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193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Sintomi/Segni Associati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Fattori di rischio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Dispnea, senso di angoscia, pallore cutaneo sudorazione algida, cianosi, alterazione dei polsi, differenze pressorie tra gli arti superiori.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Fattori di rischio cardiovascolare.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Uso di cocaina/stimolanti/sostanze d’abuso. Sincope. Aneurisma dell’aorta toracica. Edema/tumefazione monolaterale degli arti. Recente intervento chirurgico/fratture.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Recente trauma toracico. Etnia.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 fattori di rischio CV, febbre, tosse, neoplasia, allettamento.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Dolore con caratteristiche incerte/dubbie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Score specifici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Procedure Triage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Attività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(protocollo locale)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ECG entro 10 minuti dall’arrivo in PS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Prelievo per esami ematici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Attivazione consulenza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(Secondo protocollo locale)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Cardiologo, in assenza di box visita dedicato, se superati 30 minuti di attesa 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Rivalutazione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Osservazione diretta o video- mediata con monitoraggio costante delle condizioni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Ripetizione di parte o tutte le fasi di valutazione su decisione del triagista, a richiesta del paziente, una volta trascorso il tempo di attesa massimo raccomandato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Altro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" name="Rettangolo 1">
            <a:extLst/>
          </p:cNvPr>
          <p:cNvSpPr/>
          <p:nvPr/>
        </p:nvSpPr>
        <p:spPr>
          <a:xfrm>
            <a:off x="3059113" y="981075"/>
            <a:ext cx="2735262" cy="6477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5">
            <a:extLst/>
          </p:cNvPr>
          <p:cNvSpPr/>
          <p:nvPr/>
        </p:nvSpPr>
        <p:spPr>
          <a:xfrm>
            <a:off x="2987675" y="1989138"/>
            <a:ext cx="2736850" cy="3603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Rettangolo 4">
            <a:extLst>
              <a:ext uri="{FF2B5EF4-FFF2-40B4-BE49-F238E27FC236}"/>
            </a:extLst>
          </p:cNvPr>
          <p:cNvSpPr/>
          <p:nvPr/>
        </p:nvSpPr>
        <p:spPr>
          <a:xfrm>
            <a:off x="2484438" y="4797425"/>
            <a:ext cx="4000500" cy="1214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chemeClr val="tx1"/>
                </a:solidFill>
              </a:rPr>
              <a:t>Codice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1">
            <a:extLst/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8785225" cy="55705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CASO CLINICO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b="0" dirty="0">
                <a:latin typeface="+mn-lt"/>
                <a:cs typeface="+mn-cs"/>
              </a:rPr>
              <a:t>Uomo di 70 anni che riferisce: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b="0" dirty="0">
                <a:latin typeface="+mn-lt"/>
                <a:cs typeface="+mn-cs"/>
              </a:rPr>
              <a:t>Dolore continuo intenso al centro del torace insorto improvvisamente con irradiazione alla mascella mentre il paziente sollevava una damigiana di vino; viene descritto come insopportabile, come una pugnalata.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19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900" b="0" u="sng" dirty="0">
                <a:latin typeface="+mn-lt"/>
                <a:cs typeface="+mn-cs"/>
              </a:rPr>
              <a:t>Anamnesi</a:t>
            </a:r>
            <a:r>
              <a:rPr lang="it-IT" altLang="it-IT" sz="1900" b="0" dirty="0">
                <a:latin typeface="+mn-lt"/>
                <a:cs typeface="+mn-cs"/>
              </a:rPr>
              <a:t>: familiarità per cardiopatia ischemica; ipertensione arteriosa mal controllata, ipercolesterolemia, obesità.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900" b="0" u="sng" dirty="0">
                <a:latin typeface="+mn-lt"/>
                <a:cs typeface="+mn-cs"/>
              </a:rPr>
              <a:t>Terapia</a:t>
            </a:r>
            <a:r>
              <a:rPr lang="it-IT" altLang="it-IT" sz="1900" b="0" dirty="0">
                <a:latin typeface="+mn-lt"/>
                <a:cs typeface="+mn-cs"/>
              </a:rPr>
              <a:t>: ACE-inibitori, calcio-antagonisti (discontinuo), statine (discontinuo).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b="0" dirty="0">
                <a:latin typeface="+mn-lt"/>
                <a:cs typeface="+mn-cs"/>
              </a:rPr>
              <a:t>Obiettività: polsi radiali </a:t>
            </a:r>
            <a:r>
              <a:rPr lang="it-IT" altLang="it-IT" sz="2000" b="0" dirty="0" err="1">
                <a:latin typeface="+mn-lt"/>
                <a:cs typeface="+mn-cs"/>
              </a:rPr>
              <a:t>iposfigmici</a:t>
            </a:r>
            <a:r>
              <a:rPr lang="it-IT" altLang="it-IT" sz="2000" b="0" dirty="0"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b="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PV:	PA 105/60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FC 52r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FR 20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GCS 15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SpO2 95%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TC 36,7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HGT 120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Immagine 1" descr="EC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836613"/>
            <a:ext cx="69342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6088" y="260350"/>
            <a:ext cx="5381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Titolo 1"/>
          <p:cNvSpPr txBox="1">
            <a:spLocks/>
          </p:cNvSpPr>
          <p:nvPr/>
        </p:nvSpPr>
        <p:spPr bwMode="auto">
          <a:xfrm>
            <a:off x="571500" y="2286000"/>
            <a:ext cx="77724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400" b="1">
                <a:latin typeface="Comic Sans MS" pitchFamily="66" charset="0"/>
              </a:rPr>
              <a:t>Casi clinici</a:t>
            </a:r>
          </a:p>
          <a:p>
            <a:pPr algn="ctr"/>
            <a:endParaRPr lang="it-IT" altLang="it-IT" sz="2400" b="1">
              <a:latin typeface="Comic Sans MS" pitchFamily="66" charset="0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395288" y="115888"/>
          <a:ext cx="8280400" cy="602773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81261">
                  <a:extLst>
                    <a:ext uri="{9D8B030D-6E8A-4147-A177-3AD203B41FA5}"/>
                  </a:extLst>
                </a:gridCol>
                <a:gridCol w="1281261">
                  <a:extLst>
                    <a:ext uri="{9D8B030D-6E8A-4147-A177-3AD203B41FA5}"/>
                  </a:extLst>
                </a:gridCol>
                <a:gridCol w="1327092">
                  <a:extLst>
                    <a:ext uri="{9D8B030D-6E8A-4147-A177-3AD203B41FA5}"/>
                  </a:extLst>
                </a:gridCol>
                <a:gridCol w="1327092">
                  <a:extLst>
                    <a:ext uri="{9D8B030D-6E8A-4147-A177-3AD203B41FA5}"/>
                  </a:extLst>
                </a:gridCol>
                <a:gridCol w="1116175">
                  <a:extLst>
                    <a:ext uri="{9D8B030D-6E8A-4147-A177-3AD203B41FA5}"/>
                  </a:extLst>
                </a:gridCol>
                <a:gridCol w="973759">
                  <a:extLst>
                    <a:ext uri="{9D8B030D-6E8A-4147-A177-3AD203B41FA5}"/>
                  </a:extLst>
                </a:gridCol>
                <a:gridCol w="973759">
                  <a:extLst>
                    <a:ext uri="{9D8B030D-6E8A-4147-A177-3AD203B41FA5}"/>
                  </a:extLst>
                </a:gridCol>
              </a:tblGrid>
              <a:tr h="27290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 dirty="0">
                          <a:effectLst/>
                        </a:rPr>
                        <a:t>CODICE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8064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 dirty="0">
                          <a:effectLst/>
                        </a:rPr>
                        <a:t>VALUTAZIONE 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1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2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3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4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5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7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vie aree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ostruite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pervie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pervie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pervie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pervie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0090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B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SpO2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≤ 86%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86-90%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&gt;90-95%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&gt;95%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&gt;95%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0090">
                <a:tc>
                  <a:txBody>
                    <a:bodyPr/>
                    <a:lstStyle/>
                    <a:p>
                      <a:pPr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         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FR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10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 30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22-30 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17-21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12-16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95921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C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FC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 dirty="0">
                          <a:effectLst/>
                        </a:rPr>
                        <a:t>b/m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≤ 40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 ≥ 160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 40 - ≤ 50 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≥110 - &lt; 160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90 &lt; 110+aritmia*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 50 - &lt;60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≥ 90 &lt; 110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60-90+aritmia*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≥60-&lt;90 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non aritmia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≥60-&lt;90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non aritmia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95921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PAS </a:t>
                      </a:r>
                      <a:r>
                        <a:rPr lang="it-IT" sz="800" kern="1200">
                          <a:effectLst/>
                        </a:rPr>
                        <a:t>mmHg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≤ 75 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>
                          <a:effectLst/>
                        </a:rPr>
                        <a:t>o polsi periferici assenti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 ≥ 250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≤90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Indice di shock ≥ 1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&gt; 200 - &lt;250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&gt;90 ≤ 105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Indice di shock &lt;1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&gt;  170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≤ 170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&lt; 140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567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PAD </a:t>
                      </a:r>
                      <a:r>
                        <a:rPr lang="it-IT" sz="800" kern="1200">
                          <a:effectLst/>
                        </a:rPr>
                        <a:t>mmHg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130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120 - &lt; 130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100 - &lt; 120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100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90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D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GCS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≤11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12-13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14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484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TC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&lt;35°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35°-35.5°  -  &gt;39,5°C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38.0° - 39,5° C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&lt;38,0° C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>
                          <a:effectLst/>
                        </a:rPr>
                        <a:t>Febbre riferita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416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Dolore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Scala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8-10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4-7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1-3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>
                          <a:effectLst/>
                        </a:rPr>
                        <a:t>Dolore non in atto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575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Glicemia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HGT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>
                          <a:effectLst/>
                        </a:rPr>
                        <a:t>mg/dl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40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40-60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60-80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&gt;80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5042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High o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&gt;300</a:t>
                      </a:r>
                      <a:r>
                        <a:rPr lang="it-IT" sz="900" kern="1200">
                          <a:effectLst/>
                        </a:rPr>
                        <a:t>+sintomi°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&gt;300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 dirty="0">
                          <a:effectLst/>
                        </a:rPr>
                        <a:t>no sintomi°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&lt;300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80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Età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&gt;75^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0090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NEWS 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8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5572125" y="2428875"/>
            <a:ext cx="1143000" cy="9286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786563" y="3929063"/>
            <a:ext cx="928687" cy="500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572125" y="1500188"/>
            <a:ext cx="1143000" cy="928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715125" y="1214438"/>
            <a:ext cx="1000125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572125" y="928688"/>
            <a:ext cx="114300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786563" y="3643313"/>
            <a:ext cx="928687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786563" y="4857750"/>
            <a:ext cx="928687" cy="214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7715250" y="3357563"/>
            <a:ext cx="928688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62594" name="Immagin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6585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24" name="Group 84"/>
          <p:cNvGraphicFramePr>
            <a:graphicFrameLocks noGrp="1"/>
          </p:cNvGraphicFramePr>
          <p:nvPr/>
        </p:nvGraphicFramePr>
        <p:xfrm>
          <a:off x="0" y="0"/>
          <a:ext cx="9001125" cy="6815138"/>
        </p:xfrm>
        <a:graphic>
          <a:graphicData uri="http://schemas.openxmlformats.org/drawingml/2006/table">
            <a:tbl>
              <a:tblPr/>
              <a:tblGrid>
                <a:gridCol w="1682750">
                  <a:extLst>
                    <a:ext uri="{9D8B030D-6E8A-4147-A177-3AD203B41FA5}"/>
                  </a:extLst>
                </a:gridCol>
                <a:gridCol w="1204913">
                  <a:extLst>
                    <a:ext uri="{9D8B030D-6E8A-4147-A177-3AD203B41FA5}"/>
                  </a:extLst>
                </a:gridCol>
                <a:gridCol w="3011487">
                  <a:extLst>
                    <a:ext uri="{9D8B030D-6E8A-4147-A177-3AD203B41FA5}"/>
                  </a:extLst>
                </a:gridCol>
                <a:gridCol w="1506538">
                  <a:extLst>
                    <a:ext uri="{9D8B030D-6E8A-4147-A177-3AD203B41FA5}"/>
                  </a:extLst>
                </a:gridCol>
                <a:gridCol w="903287">
                  <a:extLst>
                    <a:ext uri="{9D8B030D-6E8A-4147-A177-3AD203B41FA5}"/>
                  </a:extLst>
                </a:gridCol>
                <a:gridCol w="692150">
                  <a:extLst>
                    <a:ext uri="{9D8B030D-6E8A-4147-A177-3AD203B41FA5}"/>
                  </a:extLst>
                </a:gridCol>
              </a:tblGrid>
              <a:tr h="29210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Dolore Toracico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Codice triage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Parametri vitali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Normali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1139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Caratteristiche del dolore toracico e dell’ECG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Tipico/atipico con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S-T ↑ o BBSx o BBDx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 senza alterazioni ECG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tipico/atipico con ECG alterato non S-T ↑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Atipico, lieve (1-3), dolore puntorio, localizzato, trafittivo.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ECG senza alterazioni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 dolore in atto da almeno 12 ore. ECG negativo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2114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Sintomi/Segni Associati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Fattori di rischio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Dispnea, senso di angoscia, pallore cutaneo sudorazione algida, cianosi, alterazione dei polsi, differenze pressorie tra gli arti superiori.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Fattori di rischio cardiovascolare.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Uso di cocaina/stimolanti/sostanze d’abuso. Sincope. Aneurisma dell’aorta toracica. Edema/tumefazione monolaterale degli arti. Recente intervento chirurgico/fratture.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Recente trauma toracico. Etnia.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 fattori di rischio CV, febbre, tosse, neoplasia, allettamento.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Dolore con caratteristiche incerte/dubbie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Score specifici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Procedure Triage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Attività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(protocollo locale)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ECG entro 10 minuti dall’arrivo in PS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Prelievo per esami ematici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Attivazione consulenza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(Secondo protocollo locale)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Cardiologo, in assenza di box visita dedicato, se superati 30 minuti di attesa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909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Rivalutazione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Osservazione diretta o video- mediata con monitoraggio costante delle condizioni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Ripetizione di parte o tutte le fasi di valutazione su decisione del triagista, a richiesta del paziente, una volta trascorso il tempo di attesa massimo raccomandato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Altro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1655763" y="1943100"/>
            <a:ext cx="1223962" cy="2060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6088" y="260350"/>
            <a:ext cx="5381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Immagin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65850"/>
            <a:ext cx="9144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524" name="Group 84"/>
          <p:cNvGraphicFramePr>
            <a:graphicFrameLocks noGrp="1"/>
          </p:cNvGraphicFramePr>
          <p:nvPr/>
        </p:nvGraphicFramePr>
        <p:xfrm>
          <a:off x="142875" y="44450"/>
          <a:ext cx="9001125" cy="6815138"/>
        </p:xfrm>
        <a:graphic>
          <a:graphicData uri="http://schemas.openxmlformats.org/drawingml/2006/table">
            <a:tbl>
              <a:tblPr/>
              <a:tblGrid>
                <a:gridCol w="1682750">
                  <a:extLst>
                    <a:ext uri="{9D8B030D-6E8A-4147-A177-3AD203B41FA5}"/>
                  </a:extLst>
                </a:gridCol>
                <a:gridCol w="1204913">
                  <a:extLst>
                    <a:ext uri="{9D8B030D-6E8A-4147-A177-3AD203B41FA5}"/>
                  </a:extLst>
                </a:gridCol>
                <a:gridCol w="3011487">
                  <a:extLst>
                    <a:ext uri="{9D8B030D-6E8A-4147-A177-3AD203B41FA5}"/>
                  </a:extLst>
                </a:gridCol>
                <a:gridCol w="1506538">
                  <a:extLst>
                    <a:ext uri="{9D8B030D-6E8A-4147-A177-3AD203B41FA5}"/>
                  </a:extLst>
                </a:gridCol>
                <a:gridCol w="903287">
                  <a:extLst>
                    <a:ext uri="{9D8B030D-6E8A-4147-A177-3AD203B41FA5}"/>
                  </a:extLst>
                </a:gridCol>
                <a:gridCol w="692150">
                  <a:extLst>
                    <a:ext uri="{9D8B030D-6E8A-4147-A177-3AD203B41FA5}"/>
                  </a:extLst>
                </a:gridCol>
              </a:tblGrid>
              <a:tr h="29210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Dolore Toracico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Codice triage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Parametri vitali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Normali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1139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Caratteristiche del dolore toracico e dell’ECG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Tipico/atipico con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S-T ↑ o BBSx o BBDx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 senza alterazioni ECG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tipico/atipico con ECG alterato non S-T ↑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Atipico, lieve (1-3), dolore puntorio, localizzato, trafittivo.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ECG senza alterazioni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 dolore in atto da almeno 12 ore. ECG negativo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2114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Sintomi/Segni Associati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Fattori di rischio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Dispnea, senso di angoscia, pallore cutaneo sudorazione algida, cianosi, alterazione dei polsi, differenze pressorie tra gli arti superiori.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Fattori di rischio cardiovascolare.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Uso di cocaina/stimolanti/sostanze d’abuso. Sincope. Aneurisma dell’aorta toracica. Edema/tumefazione monolaterale degli arti. Recente intervento chirurgico/fratture.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Recente trauma toracico. Etnia.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 fattori di rischio CV, febbre, tosse, neoplasia, allettamento.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Dolore con caratteristiche incerte/dubbie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Score specifici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Procedure Triage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Attività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(protocollo locale)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ECG entro 10 minuti dall’arrivo in PS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Prelievo per esami ematici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Attivazione consulenza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(Secondo protocollo locale)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Cardiologo, in assenza di box visita dedicato, se superati 30 minuti di attesa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909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Rivalutazione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Osservazione diretta o video- mediata con monitoraggio costante delle condizioni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Ripetizione di parte o tutte le fasi di valutazione su decisione del triagista, a richiesta del paziente, una volta trascorso il tempo di attesa massimo raccomandato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Altro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1798638" y="1987550"/>
            <a:ext cx="1223962" cy="2060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857500" y="4929188"/>
            <a:ext cx="3071813" cy="1071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/>
                </a:solidFill>
              </a:rPr>
              <a:t>Codice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1">
            <a:extLst/>
          </p:cNvPr>
          <p:cNvSpPr txBox="1">
            <a:spLocks noChangeArrowheads="1"/>
          </p:cNvSpPr>
          <p:nvPr/>
        </p:nvSpPr>
        <p:spPr bwMode="auto">
          <a:xfrm>
            <a:off x="179388" y="620713"/>
            <a:ext cx="8785225" cy="46624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CASO CLINICO 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b="0" dirty="0">
                <a:latin typeface="+mn-lt"/>
                <a:cs typeface="+mn-cs"/>
              </a:rPr>
              <a:t>Donna di 37 anni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b="0" dirty="0">
                <a:latin typeface="+mn-lt"/>
                <a:cs typeface="+mn-cs"/>
              </a:rPr>
              <a:t>Dolore  di tipo </a:t>
            </a:r>
            <a:r>
              <a:rPr lang="it-IT" altLang="it-IT" sz="2000" b="0" dirty="0" err="1">
                <a:latin typeface="+mn-lt"/>
                <a:cs typeface="+mn-cs"/>
              </a:rPr>
              <a:t>puntorio</a:t>
            </a:r>
            <a:r>
              <a:rPr lang="it-IT" altLang="it-IT" sz="2000" b="0" dirty="0">
                <a:latin typeface="+mn-lt"/>
                <a:cs typeface="+mn-cs"/>
              </a:rPr>
              <a:t> ad insorgenza improvvisa. Dispnea </a:t>
            </a:r>
            <a:r>
              <a:rPr lang="it-IT" altLang="it-IT" sz="2000" b="0" dirty="0" err="1">
                <a:latin typeface="+mn-lt"/>
                <a:cs typeface="+mn-cs"/>
              </a:rPr>
              <a:t>ingravescente</a:t>
            </a:r>
            <a:r>
              <a:rPr lang="it-IT" altLang="it-IT" sz="2000" b="0" dirty="0">
                <a:latin typeface="+mn-lt"/>
                <a:cs typeface="+mn-cs"/>
              </a:rPr>
              <a:t>. Sudorazione. Stato di agitazione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19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900" b="0" u="sng" dirty="0">
                <a:latin typeface="+mn-lt"/>
                <a:cs typeface="+mn-cs"/>
              </a:rPr>
              <a:t>Anamnesi</a:t>
            </a:r>
            <a:r>
              <a:rPr lang="it-IT" altLang="it-IT" sz="1900" b="0" dirty="0">
                <a:latin typeface="+mn-lt"/>
                <a:cs typeface="+mn-cs"/>
              </a:rPr>
              <a:t>: recente parto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900" b="0" u="sng" dirty="0">
                <a:latin typeface="+mn-lt"/>
                <a:cs typeface="+mn-cs"/>
              </a:rPr>
              <a:t>Terapia</a:t>
            </a:r>
            <a:r>
              <a:rPr lang="it-IT" altLang="it-IT" sz="1900" b="0" dirty="0">
                <a:latin typeface="+mn-lt"/>
                <a:cs typeface="+mn-cs"/>
              </a:rPr>
              <a:t>: anticoncezionale orale</a:t>
            </a:r>
            <a:endParaRPr lang="it-IT" altLang="it-IT" sz="2000" b="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b="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PV:	PA 90/60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FC 137r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FR 34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GCS 15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SpO2 90%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TC 36,2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+mn-lt"/>
                <a:cs typeface="+mn-cs"/>
              </a:rPr>
              <a:t>	HGT 100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asellaDiTesto 3"/>
          <p:cNvSpPr txBox="1">
            <a:spLocks noChangeArrowheads="1"/>
          </p:cNvSpPr>
          <p:nvPr/>
        </p:nvSpPr>
        <p:spPr bwMode="auto">
          <a:xfrm>
            <a:off x="0" y="44450"/>
            <a:ext cx="845502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C00000"/>
                </a:solidFill>
              </a:rPr>
              <a:t>La descrizione del tipo di dolore è estremamente importante per </a:t>
            </a:r>
          </a:p>
          <a:p>
            <a:r>
              <a:rPr lang="it-IT" sz="2000">
                <a:solidFill>
                  <a:srgbClr val="C00000"/>
                </a:solidFill>
              </a:rPr>
              <a:t>indirizzare l’orientamento sulle possibili sue cause e apparati interessati: </a:t>
            </a:r>
          </a:p>
          <a:p>
            <a:r>
              <a:rPr lang="it-IT"/>
              <a:t>Tipo di dolore (2)</a:t>
            </a:r>
          </a:p>
        </p:txBody>
      </p:sp>
      <p:pic>
        <p:nvPicPr>
          <p:cNvPr id="18436" name="Immagin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12875"/>
            <a:ext cx="875982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CasellaDiTesto 5"/>
          <p:cNvSpPr txBox="1">
            <a:spLocks noChangeArrowheads="1"/>
          </p:cNvSpPr>
          <p:nvPr/>
        </p:nvSpPr>
        <p:spPr bwMode="auto">
          <a:xfrm>
            <a:off x="250825" y="3598863"/>
            <a:ext cx="823912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100"/>
              <a:t>Presentazioni atipiche: “mancanza di respiro”, astenia generalizzata, sincope, alterazioni dello stato di coscienza, dolore addominale (soprattutto negli anziani); a volte la dispnea e/o l’astenia possono essere gli unici sintomi di presentazione (</a:t>
            </a:r>
            <a:r>
              <a:rPr lang="it-IT" sz="2100" u="sng"/>
              <a:t>equivalenti anginosi</a:t>
            </a:r>
            <a:r>
              <a:rPr lang="it-IT" sz="2100"/>
              <a:t>). Le donne, i pazienti diabetici e i dializzati colpiti da un IMA hanno sintomi più atipici e presentano dolore più frequentemente alla schiena, al collo e al giugulo.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2" descr="C:\Documents and Settings\Administrator\Documenti\asp\presentazione traige 5 codici - 4-5- giugno 2019\immagini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25" y="1125538"/>
            <a:ext cx="79375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6088" y="260350"/>
            <a:ext cx="5381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Titolo 1"/>
          <p:cNvSpPr txBox="1">
            <a:spLocks/>
          </p:cNvSpPr>
          <p:nvPr/>
        </p:nvSpPr>
        <p:spPr bwMode="auto">
          <a:xfrm>
            <a:off x="571500" y="2286000"/>
            <a:ext cx="77724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400" b="1">
                <a:latin typeface="Comic Sans MS" pitchFamily="66" charset="0"/>
              </a:rPr>
              <a:t>Casi clinici</a:t>
            </a:r>
          </a:p>
          <a:p>
            <a:pPr algn="ctr"/>
            <a:endParaRPr lang="it-IT" altLang="it-IT" sz="2400" b="1">
              <a:latin typeface="Comic Sans MS" pitchFamily="66" charset="0"/>
            </a:endParaRPr>
          </a:p>
        </p:txBody>
      </p:sp>
      <p:pic>
        <p:nvPicPr>
          <p:cNvPr id="68611" name="Immagin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65850"/>
            <a:ext cx="9144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395288" y="115888"/>
          <a:ext cx="8280400" cy="602773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81261">
                  <a:extLst>
                    <a:ext uri="{9D8B030D-6E8A-4147-A177-3AD203B41FA5}"/>
                  </a:extLst>
                </a:gridCol>
                <a:gridCol w="1281261">
                  <a:extLst>
                    <a:ext uri="{9D8B030D-6E8A-4147-A177-3AD203B41FA5}"/>
                  </a:extLst>
                </a:gridCol>
                <a:gridCol w="1327092">
                  <a:extLst>
                    <a:ext uri="{9D8B030D-6E8A-4147-A177-3AD203B41FA5}"/>
                  </a:extLst>
                </a:gridCol>
                <a:gridCol w="1327092">
                  <a:extLst>
                    <a:ext uri="{9D8B030D-6E8A-4147-A177-3AD203B41FA5}"/>
                  </a:extLst>
                </a:gridCol>
                <a:gridCol w="1116175">
                  <a:extLst>
                    <a:ext uri="{9D8B030D-6E8A-4147-A177-3AD203B41FA5}"/>
                  </a:extLst>
                </a:gridCol>
                <a:gridCol w="973759">
                  <a:extLst>
                    <a:ext uri="{9D8B030D-6E8A-4147-A177-3AD203B41FA5}"/>
                  </a:extLst>
                </a:gridCol>
                <a:gridCol w="973759">
                  <a:extLst>
                    <a:ext uri="{9D8B030D-6E8A-4147-A177-3AD203B41FA5}"/>
                  </a:extLst>
                </a:gridCol>
              </a:tblGrid>
              <a:tr h="27290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 dirty="0">
                          <a:effectLst/>
                        </a:rPr>
                        <a:t>CODICE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8064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 dirty="0">
                          <a:effectLst/>
                        </a:rPr>
                        <a:t>VALUTAZIONE 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1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2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3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4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5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7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vie aree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ostruite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pervie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pervie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pervie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pervie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0090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B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SpO2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≤ 86%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86-90%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&gt;90-95%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&gt;95%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&gt;95%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0090">
                <a:tc>
                  <a:txBody>
                    <a:bodyPr/>
                    <a:lstStyle/>
                    <a:p>
                      <a:pPr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         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FR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10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 30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22-30 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17-21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12-16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95921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C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FC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>
                          <a:effectLst/>
                        </a:rPr>
                        <a:t>b/m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≤ 40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 ≥ 160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 40 - ≤ 50 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≥110 - &lt; 160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90 &lt; 110+aritmia*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 50 - &lt;60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≥ 90 &lt; 110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60-90+aritmia*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≥60-&lt;90 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non aritmia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≥60-&lt;90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non aritmia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95921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PAS </a:t>
                      </a:r>
                      <a:r>
                        <a:rPr lang="it-IT" sz="800" kern="1200">
                          <a:effectLst/>
                        </a:rPr>
                        <a:t>mmHg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≤ 75 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>
                          <a:effectLst/>
                        </a:rPr>
                        <a:t>o polsi periferici assenti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 ≥ 250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≤90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Indice di shock ≥ 1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&gt; 200 - &lt;250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&gt;90 ≤ 105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Indice di shock &lt;1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&gt;  170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≤ 170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&lt; 140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567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PAD </a:t>
                      </a:r>
                      <a:r>
                        <a:rPr lang="it-IT" sz="800" kern="1200">
                          <a:effectLst/>
                        </a:rPr>
                        <a:t>mmHg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130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120 - &lt; 130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≥ 100 - &lt; 120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100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90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D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GCS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≤11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12-13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14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484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TC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&lt;35°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35°-35.5°  -  &gt;39,5°C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38.0° - 39,5° C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&lt;38,0° C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>
                          <a:effectLst/>
                        </a:rPr>
                        <a:t>Febbre riferita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416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Dolore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Scala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8-10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4-7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1-3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>
                          <a:effectLst/>
                        </a:rPr>
                        <a:t>Dolore non in atto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575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Glicemia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HGT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>
                          <a:effectLst/>
                        </a:rPr>
                        <a:t>mg/dl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 40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40-60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60-80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&gt;80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5042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High o</a:t>
                      </a:r>
                      <a:endParaRPr lang="it-IT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&gt;300</a:t>
                      </a:r>
                      <a:r>
                        <a:rPr lang="it-IT" sz="900" kern="1200">
                          <a:effectLst/>
                        </a:rPr>
                        <a:t>+sintomi°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&gt;300 </a:t>
                      </a:r>
                      <a:endParaRPr lang="it-IT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kern="1200" dirty="0">
                          <a:effectLst/>
                        </a:rPr>
                        <a:t>no sintomi°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&lt;300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80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Età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effectLst/>
                        </a:rPr>
                        <a:t>&gt;75^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  <a:tr h="270090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effectLst/>
                        </a:rPr>
                        <a:t>NEWS 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8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65" marR="43565" marT="7181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4284663" y="2428875"/>
            <a:ext cx="1295400" cy="9286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786563" y="3929063"/>
            <a:ext cx="928687" cy="500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284663" y="1500188"/>
            <a:ext cx="1295400" cy="928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284663" y="1214438"/>
            <a:ext cx="129540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284663" y="928688"/>
            <a:ext cx="129540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786563" y="3643313"/>
            <a:ext cx="928687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786563" y="4857750"/>
            <a:ext cx="928687" cy="214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7715250" y="3357563"/>
            <a:ext cx="928688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6088" y="260350"/>
            <a:ext cx="5381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Immagin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65850"/>
            <a:ext cx="9144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7668" name="Group 84"/>
          <p:cNvGraphicFramePr>
            <a:graphicFrameLocks noGrp="1"/>
          </p:cNvGraphicFramePr>
          <p:nvPr/>
        </p:nvGraphicFramePr>
        <p:xfrm>
          <a:off x="0" y="44450"/>
          <a:ext cx="9109075" cy="6742113"/>
        </p:xfrm>
        <a:graphic>
          <a:graphicData uri="http://schemas.openxmlformats.org/drawingml/2006/table">
            <a:tbl>
              <a:tblPr/>
              <a:tblGrid>
                <a:gridCol w="1701800">
                  <a:extLst>
                    <a:ext uri="{9D8B030D-6E8A-4147-A177-3AD203B41FA5}"/>
                  </a:extLst>
                </a:gridCol>
                <a:gridCol w="1220788">
                  <a:extLst>
                    <a:ext uri="{9D8B030D-6E8A-4147-A177-3AD203B41FA5}"/>
                  </a:extLst>
                </a:gridCol>
                <a:gridCol w="3048000">
                  <a:extLst>
                    <a:ext uri="{9D8B030D-6E8A-4147-A177-3AD203B41FA5}"/>
                  </a:extLst>
                </a:gridCol>
                <a:gridCol w="1522412">
                  <a:extLst>
                    <a:ext uri="{9D8B030D-6E8A-4147-A177-3AD203B41FA5}"/>
                  </a:extLst>
                </a:gridCol>
                <a:gridCol w="914400">
                  <a:extLst>
                    <a:ext uri="{9D8B030D-6E8A-4147-A177-3AD203B41FA5}"/>
                  </a:extLst>
                </a:gridCol>
                <a:gridCol w="701675">
                  <a:extLst>
                    <a:ext uri="{9D8B030D-6E8A-4147-A177-3AD203B41FA5}"/>
                  </a:extLst>
                </a:gridCol>
              </a:tblGrid>
              <a:tr h="28892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Dolore Toracico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Codice triage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Parametri vitali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 codice 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Normali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1127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Caratteristiche del dolore toracico e dell’ECG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Tipico/atipico con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S-T ↑ o BBSx o BBDx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 senza alterazioni ECG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tipico/atipico con ECG alterato non S-T ↑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Atipico, lieve (1-3), dolore puntorio, localizzato, trafittivo.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ECG senza alterazioni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 dolore in atto da almeno 12 ore. ECG negativo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209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Sintomi/Segni Associati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Fattori di rischio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Dispnea, senso di angoscia, pallore cutaneo sudorazione algida, cianosi, alterazione dei polsi, differenze pressorie tra gli arti superiori.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Fattori di rischio cardiovascolare.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Uso di cocaina/stimolanti/sostanze d’abuso. Sincope. Aneurisma dell’aorta toracica. Edema/tumefazione monolaterale degli arti. Recente intervento chirurgico/fratture.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Recente trauma toracico. Etnia.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 fattori di rischio CV, febbre, tosse, neoplasia, allettamento.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Dolore con caratteristiche incerte/dubbie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Score specifici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Procedure Triage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Attività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(protocollo locale)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ECG entro 10 minuti dall’arrivo in PS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Prelievo per esami ematici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/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Attivazione consulenza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(Secondo protocollo locale)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Cardiologo, in assenza di box visita dedicato, se superati 30 minuti di attesa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Rivalutazione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Osservazione diretta o video- mediata con monitoraggio costante delle condizioni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Ripetizione di parte o tutte le fasi di valutazione su decisione del triagista, a richiesta del paziente, una volta trascorso il tempo di attesa massimo raccomandato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Altro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016" marR="28016" marT="389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1700213" y="1989138"/>
            <a:ext cx="1143000" cy="2011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857500" y="4929188"/>
            <a:ext cx="3071813" cy="1071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/>
                </a:solidFill>
              </a:rPr>
              <a:t>Codice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3" y="1000125"/>
            <a:ext cx="40005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>
            <a:extLst/>
          </p:cNvPr>
          <p:cNvSpPr/>
          <p:nvPr/>
        </p:nvSpPr>
        <p:spPr>
          <a:xfrm>
            <a:off x="571500" y="4500563"/>
            <a:ext cx="5715000" cy="1500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GRAZIE PER L’ATTENZIONE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ella 5">
            <a:extLst/>
          </p:cNvPr>
          <p:cNvGraphicFramePr>
            <a:graphicFrameLocks noGrp="1"/>
          </p:cNvGraphicFramePr>
          <p:nvPr/>
        </p:nvGraphicFramePr>
        <p:xfrm>
          <a:off x="503238" y="2357438"/>
          <a:ext cx="8212137" cy="312896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106084">
                  <a:extLst>
                    <a:ext uri="{9D8B030D-6E8A-4147-A177-3AD203B41FA5}"/>
                  </a:extLst>
                </a:gridCol>
                <a:gridCol w="4106084">
                  <a:extLst>
                    <a:ext uri="{9D8B030D-6E8A-4147-A177-3AD203B41FA5}"/>
                  </a:extLst>
                </a:gridCol>
              </a:tblGrid>
              <a:tr h="591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dirty="0">
                          <a:effectLst/>
                        </a:rPr>
                        <a:t>Alto rischio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dirty="0">
                          <a:effectLst/>
                        </a:rPr>
                        <a:t>Basso rischio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/>
                </a:extLst>
              </a:tr>
              <a:tr h="507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dirty="0">
                          <a:effectLst/>
                        </a:rPr>
                        <a:t>IMA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b="1" dirty="0">
                          <a:effectLst/>
                        </a:rPr>
                        <a:t>Pericardite</a:t>
                      </a:r>
                      <a:endParaRPr lang="it-IT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07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dirty="0">
                          <a:effectLst/>
                        </a:rPr>
                        <a:t>Angina Pectoris Instabile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b="1" dirty="0" err="1">
                          <a:effectLst/>
                        </a:rPr>
                        <a:t>Costocondrite</a:t>
                      </a:r>
                      <a:endParaRPr lang="it-IT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07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dirty="0">
                          <a:effectLst/>
                        </a:rPr>
                        <a:t>Dissezione Aortica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b="1" dirty="0">
                          <a:effectLst/>
                        </a:rPr>
                        <a:t>Pleurite</a:t>
                      </a:r>
                      <a:endParaRPr lang="it-IT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07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dirty="0">
                          <a:effectLst/>
                        </a:rPr>
                        <a:t>Embolia Polmonare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b="1" dirty="0">
                          <a:effectLst/>
                        </a:rPr>
                        <a:t>Polmonite</a:t>
                      </a:r>
                      <a:endParaRPr lang="it-IT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07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dirty="0">
                          <a:effectLst/>
                        </a:rPr>
                        <a:t>Rottura Esofagea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667250" algn="l"/>
                        </a:tabLst>
                      </a:pPr>
                      <a:r>
                        <a:rPr lang="it-IT" sz="2400" b="1" dirty="0">
                          <a:effectLst/>
                        </a:rPr>
                        <a:t>Pneumotorace semplice</a:t>
                      </a:r>
                      <a:endParaRPr lang="it-IT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9482" name="CasellaDiTesto 4"/>
          <p:cNvSpPr txBox="1">
            <a:spLocks noChangeArrowheads="1"/>
          </p:cNvSpPr>
          <p:nvPr/>
        </p:nvSpPr>
        <p:spPr bwMode="auto">
          <a:xfrm>
            <a:off x="1285875" y="1071563"/>
            <a:ext cx="6626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/>
              <a:t>Cause di dolore toracico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CasellaDiTesto 3"/>
          <p:cNvSpPr txBox="1">
            <a:spLocks noChangeArrowheads="1"/>
          </p:cNvSpPr>
          <p:nvPr/>
        </p:nvSpPr>
        <p:spPr bwMode="auto">
          <a:xfrm>
            <a:off x="857250" y="115888"/>
            <a:ext cx="6913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/>
              <a:t>Definizione Sindrome Coronarica Acuta (SCA)</a:t>
            </a:r>
          </a:p>
        </p:txBody>
      </p:sp>
      <p:sp>
        <p:nvSpPr>
          <p:cNvPr id="20484" name="CasellaDiTesto 6"/>
          <p:cNvSpPr txBox="1">
            <a:spLocks noChangeArrowheads="1"/>
          </p:cNvSpPr>
          <p:nvPr/>
        </p:nvSpPr>
        <p:spPr bwMode="auto">
          <a:xfrm>
            <a:off x="358775" y="973138"/>
            <a:ext cx="8499475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it-IT" altLang="it-IT" sz="2000" b="1"/>
              <a:t>Angina Pectoris (AP): </a:t>
            </a:r>
            <a:r>
              <a:rPr lang="it-IT" altLang="it-IT" sz="2000"/>
              <a:t>Dolore precordiale accompagnato da un senso di costrizione al petto, che s’irradia tipicamente alla spalla e al braccio sinistro, ma anche alla regione addominale superiore;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it-IT" altLang="it-IT" sz="2000" b="1"/>
              <a:t>Angina Pectoris Instabile</a:t>
            </a:r>
            <a:r>
              <a:rPr lang="it-IT" altLang="it-IT" sz="2000"/>
              <a:t>: Dolore simile a quello dell’IMA; la durata è di circa 10-15’; normalmente alleviato dal riposo o dalla nitroglicerina s.l.; presenza di fattori di rischio per malattia coronarica. L’angina è instabile quando il dolore è ricorrente, di nuova insorgenza, si presenta a riposo o con soglia diminuita allo sforzo (10-20% del rischio di evoluzione all’IMA); difficile da discriminare dall’infarto in ambiente extra-ospedaliero;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it-IT" altLang="it-IT" sz="2000" b="1"/>
              <a:t>Infarto Acuto del Miocardio (IMA</a:t>
            </a:r>
            <a:r>
              <a:rPr lang="it-IT" altLang="it-IT" sz="2000"/>
              <a:t>): Sintomatologia a esordio improvviso con dolore toracico retrosternale o epigastrico con irradiazione alle braccia, al collo e alla mandibola. Tipicamente descritto come sensazione di fastidio o dolore gravativo urente, lacerante, oppressivo, intenso come una coltellata; normalmente non alleviato dalla nitroglicerina s.l.; ansia, nausea, confusione mentale.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CasellaDiTesto 3"/>
          <p:cNvSpPr txBox="1">
            <a:spLocks noChangeArrowheads="1"/>
          </p:cNvSpPr>
          <p:nvPr/>
        </p:nvSpPr>
        <p:spPr bwMode="auto">
          <a:xfrm>
            <a:off x="785813" y="115888"/>
            <a:ext cx="6913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/>
              <a:t>Altre cause di dolore diverse dalla SCA</a:t>
            </a:r>
          </a:p>
        </p:txBody>
      </p:sp>
      <p:sp>
        <p:nvSpPr>
          <p:cNvPr id="21508" name="CasellaDiTesto 6"/>
          <p:cNvSpPr txBox="1">
            <a:spLocks noChangeArrowheads="1"/>
          </p:cNvSpPr>
          <p:nvPr/>
        </p:nvSpPr>
        <p:spPr bwMode="auto">
          <a:xfrm>
            <a:off x="285750" y="901700"/>
            <a:ext cx="84994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it-IT" altLang="it-IT" sz="2100" b="1"/>
              <a:t>Embolia Polmonare (EP): </a:t>
            </a:r>
            <a:r>
              <a:rPr lang="it-IT" altLang="it-IT" sz="2100"/>
              <a:t>E’ una patologia causata dall’ostruzione di uno o più arterie polmonari, nella maggior parte dei casi è provocata da coaguli di sangue che giungono nei polmoni da altre parti dell’organismo, soprattutto dalle gambe; Dolore a esordio improvviso di tipo pleuritico; normalmente peggiora con l’inspirazione profonda. Fattori di rischio: ipomobilità, TVP, gravidanza recente, fumo, uso di farmaci contenenti estrogeni (spesso si verifica senza fattori di rischio)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it-IT" altLang="it-IT" sz="2100" b="1"/>
              <a:t>Dissecazione Aortica (DA): </a:t>
            </a:r>
            <a:r>
              <a:rPr lang="it-IT" altLang="it-IT" sz="2100"/>
              <a:t>Dissecazione, o dissezione, dell’aorta si verifica quando si ha uno scollamento longitudinale della tunica media con stravaso ematico al suo interno. La malattia ha un esordio improvviso e una rapida evoluzione, tanto che a volte non lascia il tempo per diagnosi e terapia; Dolore a esordio improvviso, tipicamente descritto come lacerante, tagliente, più intenso all’esordio; talvolta progredisce verso il basso; s’irradia caratteristicamente al dorso, al fianco, al braccio.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0425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588"/>
            <a:ext cx="11160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/>
          </p:cNvPr>
          <p:cNvSpPr txBox="1"/>
          <p:nvPr/>
        </p:nvSpPr>
        <p:spPr>
          <a:xfrm>
            <a:off x="287338" y="717550"/>
            <a:ext cx="8567737" cy="4862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000" b="1" dirty="0">
                <a:latin typeface="+mn-lt"/>
                <a:cs typeface="+mn-cs"/>
              </a:rPr>
              <a:t>METODOLOGIA TRIAGE (1)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+mn-lt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+mn-lt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+mn-lt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latin typeface="+mn-lt"/>
                <a:cs typeface="+mn-cs"/>
              </a:rPr>
              <a:t>Valutazione sulla porta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  <a:cs typeface="+mn-cs"/>
              </a:rPr>
              <a:t>E’ necessario, oltre alla valutazione di base come indicato nella metodologia generale (ABCD), valutare anche: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+mn-lt"/>
                <a:cs typeface="+mn-cs"/>
              </a:rPr>
              <a:t>Stato di sofferenza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+mn-lt"/>
                <a:cs typeface="+mn-cs"/>
              </a:rPr>
              <a:t>Vomito e facies sofferente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+mn-lt"/>
                <a:cs typeface="+mn-cs"/>
              </a:rPr>
              <a:t>Deambulazione e posizione antalgica.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</TotalTime>
  <Words>3184</Words>
  <Application>Microsoft Macintosh PowerPoint</Application>
  <PresentationFormat>Presentazione su schermo (4:3)</PresentationFormat>
  <Paragraphs>942</Paragraphs>
  <Slides>53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Modello struttura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1" baseType="lpstr">
      <vt:lpstr>Calibri</vt:lpstr>
      <vt:lpstr>Arial</vt:lpstr>
      <vt:lpstr>Comic Sans MS</vt:lpstr>
      <vt:lpstr>Times New Roman</vt:lpstr>
      <vt:lpstr>MS ??</vt:lpstr>
      <vt:lpstr>MS PGothic</vt:lpstr>
      <vt:lpstr>Symbol</vt:lpstr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Renato Botti</dc:creator>
  <cp:lastModifiedBy>rete</cp:lastModifiedBy>
  <cp:revision>146</cp:revision>
  <cp:lastPrinted>2018-09-18T16:47:06Z</cp:lastPrinted>
  <dcterms:created xsi:type="dcterms:W3CDTF">2018-09-13T09:54:54Z</dcterms:created>
  <dcterms:modified xsi:type="dcterms:W3CDTF">2021-03-26T09:17:48Z</dcterms:modified>
</cp:coreProperties>
</file>