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29" r:id="rId2"/>
    <p:sldId id="304" r:id="rId3"/>
    <p:sldId id="330" r:id="rId4"/>
    <p:sldId id="331" r:id="rId5"/>
    <p:sldId id="332" r:id="rId6"/>
    <p:sldId id="333" r:id="rId7"/>
    <p:sldId id="334" r:id="rId8"/>
    <p:sldId id="355" r:id="rId9"/>
    <p:sldId id="347" r:id="rId10"/>
    <p:sldId id="336" r:id="rId11"/>
    <p:sldId id="337" r:id="rId12"/>
    <p:sldId id="357" r:id="rId13"/>
    <p:sldId id="356" r:id="rId14"/>
    <p:sldId id="338" r:id="rId15"/>
    <p:sldId id="358" r:id="rId16"/>
    <p:sldId id="359" r:id="rId17"/>
  </p:sldIdLst>
  <p:sldSz cx="9144000" cy="6858000" type="screen4x3"/>
  <p:notesSz cx="6797675" cy="9926638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erto" initials="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48C9F4A-9626-4B66-AB91-B08017AA5340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DC9517F-88C8-4545-8BC2-A4C3210733D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913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17971-5DCA-4F09-B467-4405744470BC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D00B4-81F3-40DB-9343-F8F88CC0A63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99208-6007-43CA-B53D-309DA5A0EA45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C8E4C-AD39-4B33-9479-834DAABD323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754B1-C967-4897-A5B8-AC373C39249A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F21C6-ED1B-463F-AE4E-90608F824AE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DC8E9-3F5B-4617-BC8D-74098BB3EB09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2DA55-DA79-4681-9640-9229E17BA30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B268A-E17D-42C0-B6F9-048605C9BD74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CBE15-4918-4C10-B3E0-B5621023E64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03B16-204A-486C-8698-B2E59948972E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30C33-7D0F-4C61-A084-54CD5E60F3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77DEE-4C44-4789-BA31-2823DFE5C104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C6A967-D03E-4AE4-B07A-A79CE1D0682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4AA633-33A5-4312-871D-C89A6EE9BCAD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9F041-91B4-41C3-A3A5-6F160795B9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58BB1-6365-4238-B9C9-BAF8AEDDCCD2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4844F-A390-43D3-9D9A-EDC5597C42C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1B42E5-A51D-4011-86C8-90F23FB6A63A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1ACDA-62E1-4F7F-8171-75782A03578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4AADC-67D7-4635-BFD9-DA63E05E84A5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6C5DC-2389-4611-A891-DD7239C0DBF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B00C29-3944-4A3E-96F2-880221E9958D}" type="datetimeFigureOut">
              <a:rPr lang="it-IT"/>
              <a:pPr>
                <a:defRPr/>
              </a:pPr>
              <a:t>22/03/2021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B5FF835-746F-41AE-B929-9C2158B7812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sp>
        <p:nvSpPr>
          <p:cNvPr id="3" name="Titolo 1"/>
          <p:cNvSpPr txBox="1">
            <a:spLocks/>
          </p:cNvSpPr>
          <p:nvPr/>
        </p:nvSpPr>
        <p:spPr>
          <a:xfrm>
            <a:off x="687507" y="209278"/>
            <a:ext cx="7916941" cy="55446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endParaRPr lang="it-IT" sz="2800" b="1" dirty="0"/>
          </a:p>
          <a:p>
            <a:pPr>
              <a:defRPr/>
            </a:pPr>
            <a:r>
              <a:rPr lang="it-IT" altLang="it-IT" sz="2400" dirty="0">
                <a:latin typeface="Comic Sans MS" panose="030F0702030302020204" pitchFamily="66" charset="0"/>
              </a:rPr>
              <a:t>SCHEDA PROBLEMA PRINCIPALE:</a:t>
            </a:r>
          </a:p>
          <a:p>
            <a:pPr>
              <a:defRPr/>
            </a:pPr>
            <a:r>
              <a:rPr lang="it-IT" altLang="it-IT" sz="2400" dirty="0">
                <a:latin typeface="Comic Sans MS" panose="030F0702030302020204" pitchFamily="66" charset="0"/>
              </a:rPr>
              <a:t>SINDROME NEUROLOGICA ACUTA </a:t>
            </a: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2568539" y="4623371"/>
            <a:ext cx="4566852" cy="110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Dott.ssa Caterina Tranne</a:t>
            </a:r>
          </a:p>
          <a:p>
            <a:pPr>
              <a:defRPr/>
            </a:pPr>
            <a:r>
              <a:rPr lang="it-IT" sz="1600" b="1" dirty="0">
                <a:solidFill>
                  <a:schemeClr val="tx1"/>
                </a:solidFill>
                <a:latin typeface="Comic Sans MS" panose="030F0702030302020204" pitchFamily="66" charset="0"/>
                <a:cs typeface="Times New Roman" panose="02020603050405020304" pitchFamily="18" charset="0"/>
              </a:rPr>
              <a:t>Coordinamento Regionale Triage </a:t>
            </a:r>
          </a:p>
          <a:p>
            <a:pPr>
              <a:defRPr/>
            </a:pPr>
            <a:r>
              <a:rPr lang="it-IT" altLang="it-IT" sz="1600" b="1" dirty="0">
                <a:solidFill>
                  <a:schemeClr val="tx1"/>
                </a:solidFill>
                <a:latin typeface="Comic Sans MS" panose="030F0702030302020204" pitchFamily="66" charset="0"/>
              </a:rPr>
              <a:t>24 – 25 Marzo 2021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AB5408E6-BA67-4D77-A017-78498688B3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73931"/>
            <a:ext cx="4917194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615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4EAB7E5D-F739-4AE9-840C-3AE950B648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425" y="1524000"/>
            <a:ext cx="7866063" cy="2049463"/>
          </a:xfrm>
        </p:spPr>
        <p:txBody>
          <a:bodyPr/>
          <a:lstStyle/>
          <a:p>
            <a:pPr eaLnBrk="1" hangingPunct="1"/>
            <a:r>
              <a:rPr lang="it-IT" altLang="it-IT" sz="4000" b="1" dirty="0">
                <a:latin typeface="Comic Sans MS" panose="030F0702030302020204" pitchFamily="66" charset="0"/>
              </a:rPr>
              <a:t>CASI CLINICI</a:t>
            </a:r>
            <a:endParaRPr lang="it-IT" altLang="it-IT" b="1" dirty="0"/>
          </a:p>
        </p:txBody>
      </p:sp>
    </p:spTree>
    <p:extLst>
      <p:ext uri="{BB962C8B-B14F-4D97-AF65-F5344CB8AC3E}">
        <p14:creationId xmlns:p14="http://schemas.microsoft.com/office/powerpoint/2010/main" val="686334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F7EE1298-FB96-45AC-AA0A-D8B3F76A0F63}"/>
              </a:ext>
            </a:extLst>
          </p:cNvPr>
          <p:cNvSpPr txBox="1"/>
          <p:nvPr/>
        </p:nvSpPr>
        <p:spPr>
          <a:xfrm>
            <a:off x="395536" y="404664"/>
            <a:ext cx="8136904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SINDROME NEUROLOGICA ACUTA -  </a:t>
            </a:r>
          </a:p>
          <a:p>
            <a:pPr algn="ctr">
              <a:defRPr/>
            </a:pP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 CLINICO 1</a:t>
            </a:r>
          </a:p>
          <a:p>
            <a:pPr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DONNA 65 ANNI ACCOMPAGNATA DALLA FIGLIA RIFERISCE: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FORMICOLII, PARESTESIE E DEFICIT DI FORZA ARTO SUP SN  DA OLTRE 24 H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DISTURBI DEL LINGUAGGIO DA CIRCA 2 H (motivo x cui la figlia la accompagna in </a:t>
            </a:r>
            <a:r>
              <a:rPr lang="it-IT" sz="1600" b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RIFERISCE ENTRAMBI DISTURBI REGREDITI DA CIRCA 10 MIN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ANAMNESI: IPERTENSIONE  E DIABETE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TERAPIA: ANTIPERTENSIVA E IPOGLICEMIZZANTI ORALI</a:t>
            </a:r>
          </a:p>
          <a:p>
            <a:pPr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PV:170/100-FC 75r- FR 22- GCS 15- SpO2 96% - TC 36,5 °C</a:t>
            </a: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HGT 150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 FOCALI REGREDITI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IPERTENSIONE</a:t>
            </a:r>
          </a:p>
        </p:txBody>
      </p:sp>
      <p:sp>
        <p:nvSpPr>
          <p:cNvPr id="7" name="Rettangolo arrotondato 1">
            <a:extLst>
              <a:ext uri="{FF2B5EF4-FFF2-40B4-BE49-F238E27FC236}">
                <a16:creationId xmlns:a16="http://schemas.microsoft.com/office/drawing/2014/main" id="{02501C31-4A35-4AB7-94B1-D38AA845118A}"/>
              </a:ext>
            </a:extLst>
          </p:cNvPr>
          <p:cNvSpPr/>
          <p:nvPr/>
        </p:nvSpPr>
        <p:spPr>
          <a:xfrm>
            <a:off x="251520" y="4653136"/>
            <a:ext cx="3455988" cy="9144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7B202A91-7922-4896-B3EE-1E61307512FA}"/>
              </a:ext>
            </a:extLst>
          </p:cNvPr>
          <p:cNvSpPr/>
          <p:nvPr/>
        </p:nvSpPr>
        <p:spPr>
          <a:xfrm>
            <a:off x="4082255" y="4933330"/>
            <a:ext cx="979487" cy="354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2DF59548-D490-4138-B4B0-5F29460B48AA}"/>
              </a:ext>
            </a:extLst>
          </p:cNvPr>
          <p:cNvSpPr txBox="1"/>
          <p:nvPr/>
        </p:nvSpPr>
        <p:spPr>
          <a:xfrm>
            <a:off x="5796136" y="4869160"/>
            <a:ext cx="2432591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CODICE TRIAGE  ? </a:t>
            </a:r>
          </a:p>
        </p:txBody>
      </p:sp>
    </p:spTree>
    <p:extLst>
      <p:ext uri="{BB962C8B-B14F-4D97-AF65-F5344CB8AC3E}">
        <p14:creationId xmlns:p14="http://schemas.microsoft.com/office/powerpoint/2010/main" val="2655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712"/>
            <a:ext cx="9143999" cy="68828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248" y="0"/>
            <a:ext cx="1185939" cy="76470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FCAB44D-06A5-4EB0-84D6-9955BBA24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10590"/>
            <a:ext cx="9011647" cy="555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102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712"/>
            <a:ext cx="9143999" cy="68828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248" y="0"/>
            <a:ext cx="1185939" cy="76470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FCAB44D-06A5-4EB0-84D6-9955BBA24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10590"/>
            <a:ext cx="9011647" cy="5559121"/>
          </a:xfrm>
          <a:prstGeom prst="rect">
            <a:avLst/>
          </a:prstGeom>
        </p:spPr>
      </p:pic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BFB91E7C-18BB-4218-A0C3-31C2CFD1F2F4}"/>
              </a:ext>
            </a:extLst>
          </p:cNvPr>
          <p:cNvSpPr/>
          <p:nvPr/>
        </p:nvSpPr>
        <p:spPr>
          <a:xfrm>
            <a:off x="3563888" y="2852936"/>
            <a:ext cx="2232248" cy="576064"/>
          </a:xfrm>
          <a:prstGeom prst="round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2420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76698A94-99CF-407B-B89C-2FCA6E94056C}"/>
              </a:ext>
            </a:extLst>
          </p:cNvPr>
          <p:cNvSpPr txBox="1"/>
          <p:nvPr/>
        </p:nvSpPr>
        <p:spPr>
          <a:xfrm>
            <a:off x="457199" y="600075"/>
            <a:ext cx="8397875" cy="35242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ctr">
              <a:buFontTx/>
              <a:buChar char="-"/>
              <a:defRPr/>
            </a:pP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SINDROME NEUROLOGICA ACUTA- </a:t>
            </a:r>
          </a:p>
          <a:p>
            <a:pPr algn="ctr">
              <a:defRPr/>
            </a:pPr>
            <a:r>
              <a:rPr lang="it-IT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CASO CLINICO 2</a:t>
            </a:r>
          </a:p>
          <a:p>
            <a:pPr>
              <a:defRPr/>
            </a:pPr>
            <a:endParaRPr lang="it-IT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DONNA 65 ANNI ACCOMPAGNATA DALLA FIGLIA RIFERISCE: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FORMICOLII, PARESTESIE, DEFICIT DI FORZA ARTO SUP SN   E DISTURBI DEL LINGUAGGIO DA OLTRE 24 H</a:t>
            </a: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ALLA VALUTAZIONE CSS POSITIVA </a:t>
            </a:r>
          </a:p>
          <a:p>
            <a:pPr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ANAMNESI: IPERTENSIONE  E DIABETE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TERAPIA: ANTIPERTENSIVA E IPOGLICEMIZZANTI ORALI</a:t>
            </a:r>
          </a:p>
          <a:p>
            <a:pPr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PV:135/80-FC 75r- FR 22- GCS 15- SpO2 96% - TC 36,5 °C</a:t>
            </a:r>
          </a:p>
          <a:p>
            <a:pPr>
              <a:defRPr/>
            </a:pPr>
            <a:r>
              <a:rPr lang="it-IT" sz="16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HGT 150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endParaRPr lang="it-IT" sz="16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Freccia a destra 2">
            <a:extLst>
              <a:ext uri="{FF2B5EF4-FFF2-40B4-BE49-F238E27FC236}">
                <a16:creationId xmlns:a16="http://schemas.microsoft.com/office/drawing/2014/main" id="{77C9DA7D-E87C-4A26-A869-E19EF6EA21BC}"/>
              </a:ext>
            </a:extLst>
          </p:cNvPr>
          <p:cNvSpPr/>
          <p:nvPr/>
        </p:nvSpPr>
        <p:spPr>
          <a:xfrm rot="5400000">
            <a:off x="4558854" y="4090218"/>
            <a:ext cx="668337" cy="3540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98512D64-CBBF-4591-9BFC-BEC56FF47225}"/>
              </a:ext>
            </a:extLst>
          </p:cNvPr>
          <p:cNvSpPr txBox="1"/>
          <p:nvPr/>
        </p:nvSpPr>
        <p:spPr>
          <a:xfrm>
            <a:off x="3779912" y="4901505"/>
            <a:ext cx="2360583" cy="369332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CODICE TRIAGE  ? </a:t>
            </a:r>
          </a:p>
        </p:txBody>
      </p:sp>
    </p:spTree>
    <p:extLst>
      <p:ext uri="{BB962C8B-B14F-4D97-AF65-F5344CB8AC3E}">
        <p14:creationId xmlns:p14="http://schemas.microsoft.com/office/powerpoint/2010/main" val="20392370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712"/>
            <a:ext cx="9143999" cy="68828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248" y="0"/>
            <a:ext cx="1185939" cy="76470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FCAB44D-06A5-4EB0-84D6-9955BBA24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10590"/>
            <a:ext cx="9011647" cy="555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992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712"/>
            <a:ext cx="9143999" cy="68828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248" y="0"/>
            <a:ext cx="1185939" cy="76470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FCAB44D-06A5-4EB0-84D6-9955BBA24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10590"/>
            <a:ext cx="9011647" cy="5559121"/>
          </a:xfrm>
          <a:prstGeom prst="rect">
            <a:avLst/>
          </a:prstGeom>
        </p:spPr>
      </p:pic>
      <p:sp>
        <p:nvSpPr>
          <p:cNvPr id="2" name="Rettangolo con angoli arrotondati 1">
            <a:extLst>
              <a:ext uri="{FF2B5EF4-FFF2-40B4-BE49-F238E27FC236}">
                <a16:creationId xmlns:a16="http://schemas.microsoft.com/office/drawing/2014/main" id="{12C4B857-4A6A-4456-8202-A612476BC133}"/>
              </a:ext>
            </a:extLst>
          </p:cNvPr>
          <p:cNvSpPr/>
          <p:nvPr/>
        </p:nvSpPr>
        <p:spPr>
          <a:xfrm>
            <a:off x="5796136" y="1268760"/>
            <a:ext cx="2162112" cy="432048"/>
          </a:xfrm>
          <a:prstGeom prst="round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56B2F5B2-3DA3-4491-8C44-6D3981113F7C}"/>
              </a:ext>
            </a:extLst>
          </p:cNvPr>
          <p:cNvSpPr/>
          <p:nvPr/>
        </p:nvSpPr>
        <p:spPr>
          <a:xfrm>
            <a:off x="5796136" y="1700808"/>
            <a:ext cx="2162112" cy="432048"/>
          </a:xfrm>
          <a:prstGeom prst="roundRect">
            <a:avLst/>
          </a:prstGeom>
          <a:noFill/>
          <a:ln w="28575">
            <a:solidFill>
              <a:srgbClr val="CC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6361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6">
            <a:extLst>
              <a:ext uri="{FF2B5EF4-FFF2-40B4-BE49-F238E27FC236}">
                <a16:creationId xmlns:a16="http://schemas.microsoft.com/office/drawing/2014/main" id="{E6467AA1-7F5A-4BBC-9903-42F950BE8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62100"/>
            <a:ext cx="8731250" cy="411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it-IT" alt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SINDROMI NEUROLOGICHE ACUTE</a:t>
            </a:r>
          </a:p>
          <a:p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DEFINIZIONE</a:t>
            </a:r>
          </a:p>
          <a:p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it-IT" altLang="it-IT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Sindromi caratterizzate da segni e sintomi di danno neurologico insorti acutamente dovuti a patologie del sistema nervoso centrale (SNC)</a:t>
            </a:r>
          </a:p>
          <a:p>
            <a:endParaRPr lang="it-IT" altLang="it-IT" sz="2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altLang="it-IT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87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6">
            <a:extLst>
              <a:ext uri="{FF2B5EF4-FFF2-40B4-BE49-F238E27FC236}">
                <a16:creationId xmlns:a16="http://schemas.microsoft.com/office/drawing/2014/main" id="{8808674C-38EE-4F2A-83EA-5208ACFF6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770302"/>
            <a:ext cx="7993062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SINDROMI NEUROLOGICHE ACUTE</a:t>
            </a:r>
          </a:p>
          <a:p>
            <a:endParaRPr lang="it-IT" alt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magine 8">
            <a:extLst>
              <a:ext uri="{FF2B5EF4-FFF2-40B4-BE49-F238E27FC236}">
                <a16:creationId xmlns:a16="http://schemas.microsoft.com/office/drawing/2014/main" id="{A1E32976-EE46-4F10-9224-8669BCCBA7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49" y="1139396"/>
            <a:ext cx="6540500" cy="353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tangolo 9">
            <a:extLst>
              <a:ext uri="{FF2B5EF4-FFF2-40B4-BE49-F238E27FC236}">
                <a16:creationId xmlns:a16="http://schemas.microsoft.com/office/drawing/2014/main" id="{91058111-7BF9-4952-B434-74EAD6C82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388" y="4590175"/>
            <a:ext cx="8223250" cy="112575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r>
              <a:rPr lang="it-IT" altLang="it-IT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L’appropriatezza e la tempestività del triage rappresenta un momento fondamentale per la tempistica del trattamento (es: </a:t>
            </a:r>
            <a:r>
              <a:rPr lang="it-IT" altLang="it-IT" sz="2000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trombolisi</a:t>
            </a:r>
            <a:r>
              <a:rPr lang="it-IT" altLang="it-IT" sz="200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e/o per la tutela degli altri pazienti e degli operatori.                                                     </a:t>
            </a:r>
            <a:r>
              <a:rPr lang="it-IT" altLang="it-IT" sz="1050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Web modificato</a:t>
            </a:r>
            <a:endParaRPr lang="it-IT" altLang="it-IT" sz="1050" b="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7948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Rettangolo 2">
            <a:extLst>
              <a:ext uri="{FF2B5EF4-FFF2-40B4-BE49-F238E27FC236}">
                <a16:creationId xmlns:a16="http://schemas.microsoft.com/office/drawing/2014/main" id="{8A4F5A3C-233B-46BD-8AE4-AA61A1FE5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808" y="620688"/>
            <a:ext cx="38766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 TRIAGE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9CDD8CF5-A40F-419C-8F44-77C02E7AFFB0}"/>
              </a:ext>
            </a:extLst>
          </p:cNvPr>
          <p:cNvSpPr txBox="1"/>
          <p:nvPr/>
        </p:nvSpPr>
        <p:spPr>
          <a:xfrm>
            <a:off x="539552" y="833354"/>
            <a:ext cx="5892800" cy="535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it-IT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VALUTAZIONE SULLA PORTA </a:t>
            </a:r>
          </a:p>
          <a:p>
            <a:pPr>
              <a:defRPr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Valutare l’ABCD ed in particola modo: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Stato di coscienza (comatoso, soporoso, rallentato, agitato)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Difficoltà alla deambulazione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Difficoltà a parlare.  </a:t>
            </a:r>
          </a:p>
          <a:p>
            <a:pPr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RACCOLTA DATI MIRATA </a:t>
            </a:r>
          </a:p>
          <a:p>
            <a:pPr>
              <a:defRPr/>
            </a:pPr>
            <a:endParaRPr lang="it-IT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 opportuno verificare: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Tempo e modalità di insorgenza dei sintomi                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Assunzione di terapia anticoagulante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Convulsioni  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Febbre e la presenza dei seguenti fattori di rischio: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Fibrillazione Atriale 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Precedenti episodi ischemici in vari organi   </a:t>
            </a:r>
          </a:p>
          <a:p>
            <a:pPr marL="285750" indent="-285750">
              <a:buFont typeface="Wingdings" panose="05000000000000000000" pitchFamily="2" charset="2"/>
              <a:buChar char="Ø"/>
              <a:defRPr/>
            </a:pPr>
            <a:r>
              <a:rPr lang="it-IT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Diabete mellito  </a:t>
            </a:r>
          </a:p>
          <a:p>
            <a:pPr>
              <a:defRPr/>
            </a:pPr>
            <a:endParaRPr lang="it-IT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ttangolo 1">
            <a:extLst>
              <a:ext uri="{FF2B5EF4-FFF2-40B4-BE49-F238E27FC236}">
                <a16:creationId xmlns:a16="http://schemas.microsoft.com/office/drawing/2014/main" id="{A7E6F184-A817-44C0-BEDB-59AB6E657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56176" y="4626682"/>
            <a:ext cx="2808436" cy="1341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Ipertensione arteriosa</a:t>
            </a:r>
            <a:endParaRPr lang="it-IT" altLang="it-IT" sz="1600" b="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it-IT" altLang="it-IT" b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Valvulopatia</a:t>
            </a: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Fumo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  <a:buFont typeface="Wingdings" panose="05000000000000000000" pitchFamily="2" charset="2"/>
              <a:buChar char="Ø"/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Obesità.  </a:t>
            </a:r>
            <a:endParaRPr lang="it-IT" altLang="it-IT" sz="16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96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7">
            <a:extLst>
              <a:ext uri="{FF2B5EF4-FFF2-40B4-BE49-F238E27FC236}">
                <a16:creationId xmlns:a16="http://schemas.microsoft.com/office/drawing/2014/main" id="{5020D826-2043-49E6-9E1F-B1FBB9789A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576" y="721262"/>
            <a:ext cx="786137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 TRIAGE</a:t>
            </a:r>
          </a:p>
          <a:p>
            <a:endParaRPr lang="it-IT" alt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alt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1">
            <a:extLst>
              <a:ext uri="{FF2B5EF4-FFF2-40B4-BE49-F238E27FC236}">
                <a16:creationId xmlns:a16="http://schemas.microsoft.com/office/drawing/2014/main" id="{A3B4A56F-DF21-4E7C-BB33-D8179A861F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440652"/>
            <a:ext cx="8686800" cy="3535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RILEVAZIONE DEI PARAMETRI VITALI E BREVE ESAME FISICO MIRATO </a:t>
            </a:r>
          </a:p>
          <a:p>
            <a:pPr>
              <a:lnSpc>
                <a:spcPct val="115000"/>
              </a:lnSpc>
            </a:pPr>
            <a:endParaRPr lang="it-IT" alt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E’ necessario rilevare: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PA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FC (possibilmente centrale)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FR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TC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SpO2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GCS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HGT 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Diametro pupillare</a:t>
            </a:r>
            <a:endParaRPr lang="it-IT" altLang="it-IT" sz="1600" b="0" dirty="0">
              <a:latin typeface="Calibri" panose="020F0502020204030204" pitchFamily="34" charset="0"/>
            </a:endParaRPr>
          </a:p>
        </p:txBody>
      </p:sp>
      <p:sp>
        <p:nvSpPr>
          <p:cNvPr id="9" name="Rettangolo 2">
            <a:extLst>
              <a:ext uri="{FF2B5EF4-FFF2-40B4-BE49-F238E27FC236}">
                <a16:creationId xmlns:a16="http://schemas.microsoft.com/office/drawing/2014/main" id="{E3285634-D9A5-4C43-B611-C807016C95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7984" y="2420888"/>
            <a:ext cx="4487415" cy="3216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115000"/>
              </a:lnSpc>
            </a:pPr>
            <a:r>
              <a:rPr lang="it-IT" altLang="it-IT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EVIDENTI SEGNI NEUROLOGICI: </a:t>
            </a:r>
          </a:p>
          <a:p>
            <a:pPr>
              <a:lnSpc>
                <a:spcPct val="115000"/>
              </a:lnSpc>
            </a:pPr>
            <a:endParaRPr lang="it-IT" altLang="it-IT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Deficit motorio e/o sensitivo degli arti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Asimmetria del volto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Anisocoria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Rigidità nucale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Posizione obbligata a cane di fucile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Vomito 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Afasia/disartria</a:t>
            </a:r>
            <a:endParaRPr lang="it-IT" altLang="it-IT" sz="1600" b="0" dirty="0">
              <a:latin typeface="Calibri" panose="020F0502020204030204" pitchFamily="34" charset="0"/>
            </a:endParaRPr>
          </a:p>
          <a:p>
            <a:pPr>
              <a:lnSpc>
                <a:spcPct val="115000"/>
              </a:lnSpc>
            </a:pPr>
            <a:r>
              <a:rPr lang="it-IT" altLang="it-IT" b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it-IT" altLang="it-IT" sz="1600" b="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712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2" name="CasellaDiTesto 7">
            <a:extLst>
              <a:ext uri="{FF2B5EF4-FFF2-40B4-BE49-F238E27FC236}">
                <a16:creationId xmlns:a16="http://schemas.microsoft.com/office/drawing/2014/main" id="{1A4ED2AA-59EA-43D9-9C42-3CE0C71475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3587" y="746938"/>
            <a:ext cx="79787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it-IT" alt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METODOLOGIA TRIAGE</a:t>
            </a:r>
          </a:p>
          <a:p>
            <a:endParaRPr lang="it-IT" alt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it-IT" altLang="it-IT" sz="24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ttangolo 1">
            <a:extLst>
              <a:ext uri="{FF2B5EF4-FFF2-40B4-BE49-F238E27FC236}">
                <a16:creationId xmlns:a16="http://schemas.microsoft.com/office/drawing/2014/main" id="{7731BC25-6A81-47C0-A030-97E2D8A5E3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638" y="1196753"/>
            <a:ext cx="8742362" cy="245951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CINCINNATI PRE-HOSPITAL STROKE SCALE (CSS) 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endParaRPr lang="it-IT" altLang="it-IT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Strumento per il riconoscimento rapido dei sintomi cerebrovascolari al triage. 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presenza di almeno un segno si sospetta un evento cerebrovascolare acuto.</a:t>
            </a:r>
          </a:p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it-IT" altLang="it-IT" sz="105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 modificato </a:t>
            </a: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endParaRPr lang="it-IT" altLang="it-IT" sz="16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ct val="0"/>
              </a:spcBef>
              <a:buFontTx/>
              <a:buNone/>
              <a:defRPr/>
            </a:pPr>
            <a:endParaRPr lang="it-IT" altLang="it-IT" sz="1600" b="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Immagine 1">
            <a:extLst>
              <a:ext uri="{FF2B5EF4-FFF2-40B4-BE49-F238E27FC236}">
                <a16:creationId xmlns:a16="http://schemas.microsoft.com/office/drawing/2014/main" id="{820DFF7E-379E-47DF-9FDF-228AED3552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7349" y="2872377"/>
            <a:ext cx="6191250" cy="271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917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940282"/>
            <a:ext cx="9144001" cy="91771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28335" y="1872"/>
            <a:ext cx="1115665" cy="719390"/>
          </a:xfrm>
          <a:prstGeom prst="rect">
            <a:avLst/>
          </a:prstGeom>
        </p:spPr>
      </p:pic>
      <p:sp>
        <p:nvSpPr>
          <p:cNvPr id="6" name="Titolo 1">
            <a:extLst>
              <a:ext uri="{FF2B5EF4-FFF2-40B4-BE49-F238E27FC236}">
                <a16:creationId xmlns:a16="http://schemas.microsoft.com/office/drawing/2014/main" id="{DD9F3B8D-05CD-43EC-8216-DCCF91DFA525}"/>
              </a:ext>
            </a:extLst>
          </p:cNvPr>
          <p:cNvSpPr txBox="1">
            <a:spLocks/>
          </p:cNvSpPr>
          <p:nvPr/>
        </p:nvSpPr>
        <p:spPr bwMode="auto">
          <a:xfrm>
            <a:off x="395536" y="620688"/>
            <a:ext cx="8280152" cy="100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it-IT" altLang="it-IT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METODOLOGIA TRIAGE</a:t>
            </a:r>
            <a:br>
              <a:rPr lang="it-IT" altLang="it-IT" sz="2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it-IT" altLang="it-IT" sz="2400" b="1" dirty="0"/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7D812947-68E9-4C30-9943-F1E804FD073E}"/>
              </a:ext>
            </a:extLst>
          </p:cNvPr>
          <p:cNvSpPr/>
          <p:nvPr/>
        </p:nvSpPr>
        <p:spPr>
          <a:xfrm>
            <a:off x="4211638" y="1530350"/>
            <a:ext cx="552450" cy="6477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/>
          </a:p>
        </p:txBody>
      </p:sp>
      <p:sp>
        <p:nvSpPr>
          <p:cNvPr id="8" name="Segnaposto contenuto 2">
            <a:extLst>
              <a:ext uri="{FF2B5EF4-FFF2-40B4-BE49-F238E27FC236}">
                <a16:creationId xmlns:a16="http://schemas.microsoft.com/office/drawing/2014/main" id="{AFBB3FD5-3AC4-42D7-A0B3-B3F865E51457}"/>
              </a:ext>
            </a:extLst>
          </p:cNvPr>
          <p:cNvSpPr txBox="1">
            <a:spLocks/>
          </p:cNvSpPr>
          <p:nvPr/>
        </p:nvSpPr>
        <p:spPr bwMode="auto">
          <a:xfrm>
            <a:off x="565079" y="2568539"/>
            <a:ext cx="8170934" cy="1004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it-IT" altLang="it-IT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DECISIONE DI TRIAGE: ATTRIBUZIONE CODICE DI PRIORITA’ </a:t>
            </a:r>
          </a:p>
          <a:p>
            <a:pPr>
              <a:buFont typeface="Arial" panose="020B0604020202020204" pitchFamily="34" charset="0"/>
              <a:buNone/>
              <a:defRPr/>
            </a:pPr>
            <a:endParaRPr lang="it-IT" altLang="it-I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it-IT" altLang="it-I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it-IT" altLang="it-I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it-IT" altLang="it-I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endParaRPr lang="it-IT" altLang="it-IT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None/>
              <a:defRPr/>
            </a:pPr>
            <a:r>
              <a:rPr lang="it-IT" altLang="it-IT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web modificato</a:t>
            </a:r>
          </a:p>
        </p:txBody>
      </p:sp>
      <p:pic>
        <p:nvPicPr>
          <p:cNvPr id="3" name="Immagine 1">
            <a:extLst>
              <a:ext uri="{FF2B5EF4-FFF2-40B4-BE49-F238E27FC236}">
                <a16:creationId xmlns:a16="http://schemas.microsoft.com/office/drawing/2014/main" id="{EBC9060F-69FC-4609-843F-865DE02CDB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573463"/>
            <a:ext cx="2457450" cy="213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66450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712"/>
            <a:ext cx="9143999" cy="688288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8248" y="0"/>
            <a:ext cx="1185939" cy="76470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AFCAB44D-06A5-4EB0-84D6-9955BBA241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504" y="610590"/>
            <a:ext cx="9011647" cy="5559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561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asellaDiTesto 1">
            <a:extLst>
              <a:ext uri="{FF2B5EF4-FFF2-40B4-BE49-F238E27FC236}">
                <a16:creationId xmlns:a16="http://schemas.microsoft.com/office/drawing/2014/main" id="{9919D9C6-B029-4CF5-964E-A0FDECC0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950" y="5876925"/>
            <a:ext cx="92773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1100">
                <a:solidFill>
                  <a:srgbClr val="000000"/>
                </a:solidFill>
                <a:cs typeface="Times New Roman" panose="02020603050405020304" pitchFamily="18" charset="0"/>
              </a:rPr>
              <a:t>*</a:t>
            </a:r>
            <a:r>
              <a:rPr lang="it-IT" altLang="it-IT" sz="1100">
                <a:solidFill>
                  <a:srgbClr val="17365D"/>
                </a:solidFill>
                <a:cs typeface="Times New Roman" panose="02020603050405020304" pitchFamily="18" charset="0"/>
              </a:rPr>
              <a:t>di nuova insorgenza,  *sintomi/segni di chetosi ,  ^per paziente pluripatologico o con problema principale  a rischio di coinvolgimento sistemico</a:t>
            </a:r>
            <a:endParaRPr lang="it-IT" altLang="it-IT" sz="12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915" name="Immagine 2">
            <a:extLst>
              <a:ext uri="{FF2B5EF4-FFF2-40B4-BE49-F238E27FC236}">
                <a16:creationId xmlns:a16="http://schemas.microsoft.com/office/drawing/2014/main" id="{FC363C96-82F6-4C1D-BFA3-2D56168623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0"/>
            <a:ext cx="9036050" cy="584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Immagine 4">
            <a:extLst>
              <a:ext uri="{FF2B5EF4-FFF2-40B4-BE49-F238E27FC236}">
                <a16:creationId xmlns:a16="http://schemas.microsoft.com/office/drawing/2014/main" id="{7FF3FF74-E4B3-495C-BB55-76D118C84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38863"/>
            <a:ext cx="91440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40381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</TotalTime>
  <Words>477</Words>
  <Application>Microsoft Office PowerPoint</Application>
  <PresentationFormat>Presentazione su schermo (4:3)</PresentationFormat>
  <Paragraphs>116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Arial</vt:lpstr>
      <vt:lpstr>Calibri</vt:lpstr>
      <vt:lpstr>Comic Sans MS</vt:lpstr>
      <vt:lpstr>Times New Roman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CASI CLINICI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Renato Botti</dc:creator>
  <cp:lastModifiedBy>piggypiggy</cp:lastModifiedBy>
  <cp:revision>130</cp:revision>
  <cp:lastPrinted>2018-09-18T16:47:06Z</cp:lastPrinted>
  <dcterms:created xsi:type="dcterms:W3CDTF">2018-09-13T09:54:54Z</dcterms:created>
  <dcterms:modified xsi:type="dcterms:W3CDTF">2021-03-22T21:34:00Z</dcterms:modified>
</cp:coreProperties>
</file>