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84.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6" r:id="rId2"/>
  </p:sldMasterIdLst>
  <p:notesMasterIdLst>
    <p:notesMasterId r:id="rId22"/>
  </p:notesMasterIdLst>
  <p:sldIdLst>
    <p:sldId id="855" r:id="rId3"/>
    <p:sldId id="833" r:id="rId4"/>
    <p:sldId id="737" r:id="rId5"/>
    <p:sldId id="751" r:id="rId6"/>
    <p:sldId id="856" r:id="rId7"/>
    <p:sldId id="811" r:id="rId8"/>
    <p:sldId id="784" r:id="rId9"/>
    <p:sldId id="853" r:id="rId10"/>
    <p:sldId id="739" r:id="rId11"/>
    <p:sldId id="838" r:id="rId12"/>
    <p:sldId id="839" r:id="rId13"/>
    <p:sldId id="846" r:id="rId14"/>
    <p:sldId id="847" r:id="rId15"/>
    <p:sldId id="845" r:id="rId16"/>
    <p:sldId id="815" r:id="rId17"/>
    <p:sldId id="850" r:id="rId18"/>
    <p:sldId id="848" r:id="rId19"/>
    <p:sldId id="849" r:id="rId20"/>
    <p:sldId id="857" r:id="rId21"/>
  </p:sldIdLst>
  <p:sldSz cx="9144000" cy="5143500" type="screen16x9"/>
  <p:notesSz cx="7315200" cy="9601200"/>
  <p:embeddedFontLst>
    <p:embeddedFont>
      <p:font typeface="Montserrat" panose="00000500000000000000" pitchFamily="2" charset="0"/>
      <p:regular r:id="rId23"/>
      <p:bold r:id="rId24"/>
      <p:italic r:id="rId25"/>
      <p:boldItalic r:id="rId26"/>
    </p:embeddedFont>
    <p:embeddedFont>
      <p:font typeface="Neris Thin" panose="020B0604020202020204" charset="0"/>
      <p:regular r:id="rId27"/>
      <p:italic r:id="rId28"/>
    </p:embeddedFont>
    <p:embeddedFont>
      <p:font typeface="Open Sans" panose="020B0606030504020204" pitchFamily="34" charset="0"/>
      <p:regular r:id="rId29"/>
      <p:bold r:id="rId30"/>
      <p:italic r:id="rId31"/>
      <p:boldItalic r:id="rId32"/>
    </p:embeddedFont>
    <p:embeddedFont>
      <p:font typeface="Roboto" panose="02000000000000000000" pitchFamily="2" charset="0"/>
      <p:regular r:id="rId33"/>
      <p:bold r:id="rId34"/>
      <p:italic r:id="rId35"/>
      <p:boldItalic r:id="rId36"/>
    </p:embeddedFont>
    <p:embeddedFont>
      <p:font typeface="Roboto Black" panose="02000000000000000000" pitchFamily="2" charset="0"/>
      <p:bold r:id="rId37"/>
      <p:boldItalic r:id="rId38"/>
    </p:embeddedFont>
    <p:embeddedFont>
      <p:font typeface="Roboto Medium"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12" userDrawn="1">
          <p15:clr>
            <a:srgbClr val="A4A3A4"/>
          </p15:clr>
        </p15:guide>
        <p15:guide id="2" pos="2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27D333-EEB1-B968-8AAE-00419B9F5250}" name="Guido Broggi" initials="GB" userId="S::guido.broggi@greeningtheislands.org::bbb6a9ec-e104-49d8-94b4-045b949f07e7" providerId="AD"/>
  <p188:author id="{FB9E493D-19C4-571C-E8E5-F2585898191D}" name="Roberto Edoardo Del Bo" initials="RD" userId="S::10583385@polimi.it::e6d12970-c2f9-4eb5-959a-01321579d34d" providerId="AD"/>
  <p188:author id="{C27FFE6B-C0C3-AD6E-7840-7D93B2F942AE}" name="Andrea Morabito" initials="AM" userId="S::andrea.morabito@greeningtheislands.org::8a921632-f4ab-4974-9b87-e3ec9494749c" providerId="AD"/>
  <p188:author id="{228C167B-19A4-DB87-5E84-AD4DE69851A2}" name="Francesco Luise" initials="FL" userId="9b4ea8e1029f7c49" providerId="Windows Live"/>
  <p188:author id="{FC693A9D-7429-0B8A-1294-230D53E74722}" name="Jean Micallef-Grimaud" initials="JM" userId="S::JeanMicallef-Grimaud@MGSW.onmicrosoft.com::8dee6dbd-b692-49fc-8452-c12482d65fa4" providerId="AD"/>
  <p188:author id="{B2F38AC9-55D8-A5C4-7953-B2D541656C27}" name="Maria Teresa Lanza" initials="MT" userId="S::mariateresa.lanza@greeningtheislands.org::f0f20d41-7404-41f0-8b75-592df368808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Francesco Luise" initials="" lastIdx="1" clrIdx="0"/>
  <p:cmAuthor id="1" name="Francesco Luise" initials="FL" lastIdx="4" clrIdx="1">
    <p:extLst>
      <p:ext uri="{19B8F6BF-5375-455C-9EA6-DF929625EA0E}">
        <p15:presenceInfo xmlns:p15="http://schemas.microsoft.com/office/powerpoint/2012/main" userId="9b4ea8e1029f7c4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79BBEB"/>
    <a:srgbClr val="FFFFBE"/>
    <a:srgbClr val="89CD66"/>
    <a:srgbClr val="004976"/>
    <a:srgbClr val="4285F4"/>
    <a:srgbClr val="FF0000"/>
    <a:srgbClr val="65A6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B02F2-B6D5-430A-A8DB-3BAC916F7334}" v="43" dt="2025-03-06T13:37:01.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39" d="100"/>
          <a:sy n="139" d="100"/>
        </p:scale>
        <p:origin x="804" y="126"/>
      </p:cViewPr>
      <p:guideLst>
        <p:guide orient="horz" pos="612"/>
        <p:guide pos="2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10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10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798479-D60B-41D3-B0B8-8F7245F807A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it-IT"/>
        </a:p>
      </dgm:t>
    </dgm:pt>
    <dgm:pt modelId="{88682D75-1EFF-4328-B569-D23E444FD3DA}">
      <dgm:prSet custT="1"/>
      <dgm:spPr>
        <a:solidFill>
          <a:srgbClr val="004976"/>
        </a:solidFill>
      </dgm:spPr>
      <dgm:t>
        <a:bodyPr/>
        <a:lstStyle/>
        <a:p>
          <a:r>
            <a:rPr lang="en-US" sz="1100" b="0" i="0" dirty="0" err="1">
              <a:latin typeface="Roboto" panose="02000000000000000000" pitchFamily="2" charset="0"/>
              <a:ea typeface="Roboto" panose="02000000000000000000" pitchFamily="2" charset="0"/>
              <a:cs typeface="Roboto" panose="02000000000000000000" pitchFamily="2" charset="0"/>
            </a:rPr>
            <a:t>Analyse</a:t>
          </a:r>
          <a:r>
            <a:rPr lang="en-US" sz="1100" b="0" i="0" dirty="0">
              <a:latin typeface="Roboto" panose="02000000000000000000" pitchFamily="2" charset="0"/>
              <a:ea typeface="Roboto" panose="02000000000000000000" pitchFamily="2" charset="0"/>
              <a:cs typeface="Roboto" panose="02000000000000000000" pitchFamily="2" charset="0"/>
            </a:rPr>
            <a:t> the island's data focusing on CO2 levels and existing and planned projects</a:t>
          </a:r>
          <a:endParaRPr lang="it-IT" sz="1100" dirty="0">
            <a:latin typeface="Roboto" panose="02000000000000000000" pitchFamily="2" charset="0"/>
            <a:ea typeface="Roboto" panose="02000000000000000000" pitchFamily="2" charset="0"/>
            <a:cs typeface="Roboto" panose="02000000000000000000" pitchFamily="2" charset="0"/>
          </a:endParaRPr>
        </a:p>
      </dgm:t>
    </dgm:pt>
    <dgm:pt modelId="{E9C3176A-4DED-4BAF-B6F8-E2F509A62E6E}" type="parTrans" cxnId="{89ADADF8-D5D1-4575-92AA-9D7B0D567A81}">
      <dgm:prSet/>
      <dgm:spPr/>
      <dgm:t>
        <a:bodyPr/>
        <a:lstStyle/>
        <a:p>
          <a:endParaRPr lang="it-IT"/>
        </a:p>
      </dgm:t>
    </dgm:pt>
    <dgm:pt modelId="{E76DE5AE-9019-468A-8981-7AC5617C42C5}" type="sibTrans" cxnId="{89ADADF8-D5D1-4575-92AA-9D7B0D567A81}">
      <dgm:prSet/>
      <dgm:spPr/>
      <dgm:t>
        <a:bodyPr/>
        <a:lstStyle/>
        <a:p>
          <a:endParaRPr lang="it-IT"/>
        </a:p>
      </dgm:t>
    </dgm:pt>
    <dgm:pt modelId="{8277D9FA-668F-46DF-92DD-5B564DF29AD4}">
      <dgm:prSet custT="1"/>
      <dgm:spPr>
        <a:solidFill>
          <a:srgbClr val="004976"/>
        </a:solidFill>
      </dgm:spPr>
      <dgm:t>
        <a:bodyPr/>
        <a:lstStyle/>
        <a:p>
          <a:r>
            <a:rPr lang="en-US" sz="1100" b="0" i="0" kern="1200" dirty="0">
              <a:solidFill>
                <a:srgbClr val="FFFFFF"/>
              </a:solidFill>
              <a:latin typeface="Roboto" panose="02000000000000000000" pitchFamily="2" charset="0"/>
              <a:ea typeface="Roboto" panose="02000000000000000000" pitchFamily="2" charset="0"/>
              <a:cs typeface="Roboto" panose="02000000000000000000" pitchFamily="2" charset="0"/>
            </a:rPr>
            <a:t>Identify inefficiencies and areas for improvement for each sector</a:t>
          </a:r>
          <a:endParaRPr lang="it-IT" sz="1100" b="0" i="0" kern="1200" dirty="0">
            <a:solidFill>
              <a:srgbClr val="FFFFFF"/>
            </a:solidFill>
            <a:latin typeface="Roboto" panose="02000000000000000000" pitchFamily="2" charset="0"/>
            <a:ea typeface="Roboto" panose="02000000000000000000" pitchFamily="2" charset="0"/>
            <a:cs typeface="Roboto" panose="02000000000000000000" pitchFamily="2" charset="0"/>
          </a:endParaRPr>
        </a:p>
      </dgm:t>
    </dgm:pt>
    <dgm:pt modelId="{3743BD6C-25B9-40E2-8E65-8236B9B375CF}" type="parTrans" cxnId="{784362AB-F6C1-42B3-808A-756A5BE2800B}">
      <dgm:prSet/>
      <dgm:spPr/>
      <dgm:t>
        <a:bodyPr/>
        <a:lstStyle/>
        <a:p>
          <a:endParaRPr lang="it-IT"/>
        </a:p>
      </dgm:t>
    </dgm:pt>
    <dgm:pt modelId="{AA604BEA-35B3-473D-93E1-F8E3306CF57E}" type="sibTrans" cxnId="{784362AB-F6C1-42B3-808A-756A5BE2800B}">
      <dgm:prSet/>
      <dgm:spPr/>
      <dgm:t>
        <a:bodyPr/>
        <a:lstStyle/>
        <a:p>
          <a:endParaRPr lang="it-IT"/>
        </a:p>
      </dgm:t>
    </dgm:pt>
    <dgm:pt modelId="{3EFED7FB-68C6-472E-8AD1-B026DFC8D5B0}">
      <dgm:prSet custT="1"/>
      <dgm:spPr>
        <a:solidFill>
          <a:srgbClr val="004976"/>
        </a:solidFill>
      </dgm:spPr>
      <dgm:t>
        <a:bodyPr/>
        <a:lstStyle/>
        <a:p>
          <a:pPr marL="0" lvl="0" indent="0" algn="ctr" defTabSz="488950">
            <a:lnSpc>
              <a:spcPct val="90000"/>
            </a:lnSpc>
            <a:spcBef>
              <a:spcPct val="0"/>
            </a:spcBef>
            <a:spcAft>
              <a:spcPct val="35000"/>
            </a:spcAft>
            <a:buNone/>
          </a:pPr>
          <a:r>
            <a:rPr lang="en-US" sz="1100" b="0" i="0" kern="1200" dirty="0">
              <a:solidFill>
                <a:srgbClr val="FFFFFF"/>
              </a:solidFill>
              <a:latin typeface="Roboto" panose="02000000000000000000" pitchFamily="2" charset="0"/>
              <a:ea typeface="Roboto" panose="02000000000000000000" pitchFamily="2" charset="0"/>
              <a:cs typeface="Roboto" panose="02000000000000000000" pitchFamily="2" charset="0"/>
            </a:rPr>
            <a:t>Island Report provides sector scores, overall score, good practices and recommendations</a:t>
          </a:r>
          <a:endParaRPr lang="it-IT" sz="1100" b="0" i="0" kern="1200" dirty="0">
            <a:solidFill>
              <a:srgbClr val="FFFFFF"/>
            </a:solidFill>
            <a:latin typeface="Roboto" panose="02000000000000000000" pitchFamily="2" charset="0"/>
            <a:ea typeface="Roboto" panose="02000000000000000000" pitchFamily="2" charset="0"/>
            <a:cs typeface="Roboto" panose="02000000000000000000" pitchFamily="2" charset="0"/>
          </a:endParaRPr>
        </a:p>
      </dgm:t>
    </dgm:pt>
    <dgm:pt modelId="{7BD6B2B2-A87C-43CF-B273-4C3E2B4A4F9B}" type="parTrans" cxnId="{DBB395CA-E133-4768-8452-0A4A1EAE182D}">
      <dgm:prSet/>
      <dgm:spPr/>
      <dgm:t>
        <a:bodyPr/>
        <a:lstStyle/>
        <a:p>
          <a:endParaRPr lang="it-IT"/>
        </a:p>
      </dgm:t>
    </dgm:pt>
    <dgm:pt modelId="{1E62764F-12A7-4E02-A623-1BBFFA2B834F}" type="sibTrans" cxnId="{DBB395CA-E133-4768-8452-0A4A1EAE182D}">
      <dgm:prSet/>
      <dgm:spPr/>
      <dgm:t>
        <a:bodyPr/>
        <a:lstStyle/>
        <a:p>
          <a:endParaRPr lang="it-IT"/>
        </a:p>
      </dgm:t>
    </dgm:pt>
    <dgm:pt modelId="{31301561-57D1-4F1B-8F81-88BC0D59C796}" type="pres">
      <dgm:prSet presAssocID="{1B798479-D60B-41D3-B0B8-8F7245F807A9}" presName="linearFlow" presStyleCnt="0">
        <dgm:presLayoutVars>
          <dgm:resizeHandles val="exact"/>
        </dgm:presLayoutVars>
      </dgm:prSet>
      <dgm:spPr/>
    </dgm:pt>
    <dgm:pt modelId="{EFA03885-5BD6-4E74-83D4-941E6ADB8301}" type="pres">
      <dgm:prSet presAssocID="{88682D75-1EFF-4328-B569-D23E444FD3DA}" presName="node" presStyleLbl="node1" presStyleIdx="0" presStyleCnt="3" custScaleX="104674" custScaleY="121190">
        <dgm:presLayoutVars>
          <dgm:bulletEnabled val="1"/>
        </dgm:presLayoutVars>
      </dgm:prSet>
      <dgm:spPr/>
    </dgm:pt>
    <dgm:pt modelId="{B4BC891A-40CC-4507-931D-E5C61A2FF49D}" type="pres">
      <dgm:prSet presAssocID="{E76DE5AE-9019-468A-8981-7AC5617C42C5}" presName="sibTrans" presStyleLbl="sibTrans2D1" presStyleIdx="0" presStyleCnt="2"/>
      <dgm:spPr/>
    </dgm:pt>
    <dgm:pt modelId="{D96B742B-43B1-4AAC-84C9-4B207D99C283}" type="pres">
      <dgm:prSet presAssocID="{E76DE5AE-9019-468A-8981-7AC5617C42C5}" presName="connectorText" presStyleLbl="sibTrans2D1" presStyleIdx="0" presStyleCnt="2"/>
      <dgm:spPr/>
    </dgm:pt>
    <dgm:pt modelId="{9EB22C8C-3D64-498E-9C98-396E9D77A6A7}" type="pres">
      <dgm:prSet presAssocID="{8277D9FA-668F-46DF-92DD-5B564DF29AD4}" presName="node" presStyleLbl="node1" presStyleIdx="1" presStyleCnt="3">
        <dgm:presLayoutVars>
          <dgm:bulletEnabled val="1"/>
        </dgm:presLayoutVars>
      </dgm:prSet>
      <dgm:spPr/>
    </dgm:pt>
    <dgm:pt modelId="{2C54F271-3C5B-44D1-897A-9B5EFAB86A8A}" type="pres">
      <dgm:prSet presAssocID="{AA604BEA-35B3-473D-93E1-F8E3306CF57E}" presName="sibTrans" presStyleLbl="sibTrans2D1" presStyleIdx="1" presStyleCnt="2"/>
      <dgm:spPr/>
    </dgm:pt>
    <dgm:pt modelId="{ED37598F-8689-4E02-887C-657F7A32E818}" type="pres">
      <dgm:prSet presAssocID="{AA604BEA-35B3-473D-93E1-F8E3306CF57E}" presName="connectorText" presStyleLbl="sibTrans2D1" presStyleIdx="1" presStyleCnt="2"/>
      <dgm:spPr/>
    </dgm:pt>
    <dgm:pt modelId="{A32E8A0A-69F8-4718-83EB-7A864886924B}" type="pres">
      <dgm:prSet presAssocID="{3EFED7FB-68C6-472E-8AD1-B026DFC8D5B0}" presName="node" presStyleLbl="node1" presStyleIdx="2" presStyleCnt="3">
        <dgm:presLayoutVars>
          <dgm:bulletEnabled val="1"/>
        </dgm:presLayoutVars>
      </dgm:prSet>
      <dgm:spPr/>
    </dgm:pt>
  </dgm:ptLst>
  <dgm:cxnLst>
    <dgm:cxn modelId="{A863A520-4A4A-4F14-97A9-604BF13185CE}" type="presOf" srcId="{3EFED7FB-68C6-472E-8AD1-B026DFC8D5B0}" destId="{A32E8A0A-69F8-4718-83EB-7A864886924B}" srcOrd="0" destOrd="0" presId="urn:microsoft.com/office/officeart/2005/8/layout/process2"/>
    <dgm:cxn modelId="{0CF9E36F-5EC8-4164-8869-CE0038B0086E}" type="presOf" srcId="{8277D9FA-668F-46DF-92DD-5B564DF29AD4}" destId="{9EB22C8C-3D64-498E-9C98-396E9D77A6A7}" srcOrd="0" destOrd="0" presId="urn:microsoft.com/office/officeart/2005/8/layout/process2"/>
    <dgm:cxn modelId="{55F5F679-D90E-4F0E-B91C-559589497C93}" type="presOf" srcId="{E76DE5AE-9019-468A-8981-7AC5617C42C5}" destId="{B4BC891A-40CC-4507-931D-E5C61A2FF49D}" srcOrd="0" destOrd="0" presId="urn:microsoft.com/office/officeart/2005/8/layout/process2"/>
    <dgm:cxn modelId="{6971D28A-DC15-43B1-8B2C-36A2F6676C4E}" type="presOf" srcId="{AA604BEA-35B3-473D-93E1-F8E3306CF57E}" destId="{2C54F271-3C5B-44D1-897A-9B5EFAB86A8A}" srcOrd="0" destOrd="0" presId="urn:microsoft.com/office/officeart/2005/8/layout/process2"/>
    <dgm:cxn modelId="{798A2994-56B5-417F-8C1A-D26C737E9299}" type="presOf" srcId="{1B798479-D60B-41D3-B0B8-8F7245F807A9}" destId="{31301561-57D1-4F1B-8F81-88BC0D59C796}" srcOrd="0" destOrd="0" presId="urn:microsoft.com/office/officeart/2005/8/layout/process2"/>
    <dgm:cxn modelId="{70D282A9-CD06-460C-A942-7B4390FAB528}" type="presOf" srcId="{88682D75-1EFF-4328-B569-D23E444FD3DA}" destId="{EFA03885-5BD6-4E74-83D4-941E6ADB8301}" srcOrd="0" destOrd="0" presId="urn:microsoft.com/office/officeart/2005/8/layout/process2"/>
    <dgm:cxn modelId="{784362AB-F6C1-42B3-808A-756A5BE2800B}" srcId="{1B798479-D60B-41D3-B0B8-8F7245F807A9}" destId="{8277D9FA-668F-46DF-92DD-5B564DF29AD4}" srcOrd="1" destOrd="0" parTransId="{3743BD6C-25B9-40E2-8E65-8236B9B375CF}" sibTransId="{AA604BEA-35B3-473D-93E1-F8E3306CF57E}"/>
    <dgm:cxn modelId="{DBB395CA-E133-4768-8452-0A4A1EAE182D}" srcId="{1B798479-D60B-41D3-B0B8-8F7245F807A9}" destId="{3EFED7FB-68C6-472E-8AD1-B026DFC8D5B0}" srcOrd="2" destOrd="0" parTransId="{7BD6B2B2-A87C-43CF-B273-4C3E2B4A4F9B}" sibTransId="{1E62764F-12A7-4E02-A623-1BBFFA2B834F}"/>
    <dgm:cxn modelId="{BC6F9EED-A9C5-47ED-AC5F-3C9F575BF0EE}" type="presOf" srcId="{AA604BEA-35B3-473D-93E1-F8E3306CF57E}" destId="{ED37598F-8689-4E02-887C-657F7A32E818}" srcOrd="1" destOrd="0" presId="urn:microsoft.com/office/officeart/2005/8/layout/process2"/>
    <dgm:cxn modelId="{166D51F8-B25D-4B9B-8C56-1B93D30E2EFA}" type="presOf" srcId="{E76DE5AE-9019-468A-8981-7AC5617C42C5}" destId="{D96B742B-43B1-4AAC-84C9-4B207D99C283}" srcOrd="1" destOrd="0" presId="urn:microsoft.com/office/officeart/2005/8/layout/process2"/>
    <dgm:cxn modelId="{89ADADF8-D5D1-4575-92AA-9D7B0D567A81}" srcId="{1B798479-D60B-41D3-B0B8-8F7245F807A9}" destId="{88682D75-1EFF-4328-B569-D23E444FD3DA}" srcOrd="0" destOrd="0" parTransId="{E9C3176A-4DED-4BAF-B6F8-E2F509A62E6E}" sibTransId="{E76DE5AE-9019-468A-8981-7AC5617C42C5}"/>
    <dgm:cxn modelId="{2E5B2390-CE8E-48E4-9B57-AEC7AEBF2F9E}" type="presParOf" srcId="{31301561-57D1-4F1B-8F81-88BC0D59C796}" destId="{EFA03885-5BD6-4E74-83D4-941E6ADB8301}" srcOrd="0" destOrd="0" presId="urn:microsoft.com/office/officeart/2005/8/layout/process2"/>
    <dgm:cxn modelId="{99565FA2-DEFA-47C7-AEA8-FDC66FECB5E4}" type="presParOf" srcId="{31301561-57D1-4F1B-8F81-88BC0D59C796}" destId="{B4BC891A-40CC-4507-931D-E5C61A2FF49D}" srcOrd="1" destOrd="0" presId="urn:microsoft.com/office/officeart/2005/8/layout/process2"/>
    <dgm:cxn modelId="{6E573475-B06E-4518-A763-B7AB4B24058F}" type="presParOf" srcId="{B4BC891A-40CC-4507-931D-E5C61A2FF49D}" destId="{D96B742B-43B1-4AAC-84C9-4B207D99C283}" srcOrd="0" destOrd="0" presId="urn:microsoft.com/office/officeart/2005/8/layout/process2"/>
    <dgm:cxn modelId="{F1FF298F-DD29-4BE9-A157-67C8D01D1302}" type="presParOf" srcId="{31301561-57D1-4F1B-8F81-88BC0D59C796}" destId="{9EB22C8C-3D64-498E-9C98-396E9D77A6A7}" srcOrd="2" destOrd="0" presId="urn:microsoft.com/office/officeart/2005/8/layout/process2"/>
    <dgm:cxn modelId="{A57DC6D9-5236-4FB6-AA92-081BBF78993C}" type="presParOf" srcId="{31301561-57D1-4F1B-8F81-88BC0D59C796}" destId="{2C54F271-3C5B-44D1-897A-9B5EFAB86A8A}" srcOrd="3" destOrd="0" presId="urn:microsoft.com/office/officeart/2005/8/layout/process2"/>
    <dgm:cxn modelId="{3ABAB53A-B6EF-42D8-89E8-148C4576CBCA}" type="presParOf" srcId="{2C54F271-3C5B-44D1-897A-9B5EFAB86A8A}" destId="{ED37598F-8689-4E02-887C-657F7A32E818}" srcOrd="0" destOrd="0" presId="urn:microsoft.com/office/officeart/2005/8/layout/process2"/>
    <dgm:cxn modelId="{DCCC505D-F1FE-4107-B05F-A7F2A522ABDE}" type="presParOf" srcId="{31301561-57D1-4F1B-8F81-88BC0D59C796}" destId="{A32E8A0A-69F8-4718-83EB-7A864886924B}"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F41DB1-ACE5-4A79-BE23-2B4FA91BF6E9}"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it-IT"/>
        </a:p>
      </dgm:t>
    </dgm:pt>
    <dgm:pt modelId="{433CA348-695D-4E1A-9A41-E9412B60688F}">
      <dgm:prSet phldrT="[Testo]" custT="1"/>
      <dgm:spPr/>
      <dgm:t>
        <a:bodyPr/>
        <a:lstStyle/>
        <a:p>
          <a:r>
            <a:rPr lang="en-GB" sz="1100" b="1" i="1" dirty="0">
              <a:solidFill>
                <a:schemeClr val="bg1"/>
              </a:solidFill>
              <a:effectLst/>
              <a:latin typeface="Roboto" panose="02000000000000000000" pitchFamily="2" charset="0"/>
              <a:ea typeface="Roboto" panose="02000000000000000000" pitchFamily="2" charset="0"/>
              <a:cs typeface="Roboto" panose="02000000000000000000" pitchFamily="2" charset="0"/>
            </a:rPr>
            <a:t>Consultation in Nadi, Fiji</a:t>
          </a:r>
        </a:p>
        <a:p>
          <a:r>
            <a:rPr lang="en-GB" sz="1100" b="1" i="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GB" sz="1100" b="1" i="1" dirty="0">
              <a:solidFill>
                <a:schemeClr val="bg1"/>
              </a:solidFill>
              <a:effectLst/>
              <a:latin typeface="Roboto" panose="02000000000000000000" pitchFamily="2" charset="0"/>
              <a:ea typeface="Roboto" panose="02000000000000000000" pitchFamily="2" charset="0"/>
              <a:cs typeface="Roboto" panose="02000000000000000000" pitchFamily="2" charset="0"/>
            </a:rPr>
            <a:t>September 2023)</a:t>
          </a:r>
          <a:endParaRPr lang="it-IT" sz="1100" b="1" i="1" dirty="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E2CF29DD-803E-43B7-81B6-7455DB3BAFA8}" type="parTrans" cxnId="{A333BDCD-B542-454B-AA9A-9B9702D23325}">
      <dgm:prSet/>
      <dgm:spPr/>
      <dgm:t>
        <a:bodyPr/>
        <a:lstStyle/>
        <a:p>
          <a:endParaRPr lang="it-IT"/>
        </a:p>
      </dgm:t>
    </dgm:pt>
    <dgm:pt modelId="{C7FB178E-E343-45F9-BC4F-6FB88D2E4851}" type="sibTrans" cxnId="{A333BDCD-B542-454B-AA9A-9B9702D23325}">
      <dgm:prSet/>
      <dgm:spPr/>
      <dgm:t>
        <a:bodyPr/>
        <a:lstStyle/>
        <a:p>
          <a:endParaRPr lang="it-IT"/>
        </a:p>
      </dgm:t>
    </dgm:pt>
    <dgm:pt modelId="{A296FF81-05DF-4321-B74C-086A4AA2DDC6}">
      <dgm:prSet phldrT="[Testo]" custT="1"/>
      <dgm:spPr/>
      <dgm:t>
        <a:bodyPr/>
        <a:lstStyle/>
        <a:p>
          <a:r>
            <a:rPr lang="en-GB" sz="1100" b="1" i="1" dirty="0">
              <a:solidFill>
                <a:schemeClr val="bg1"/>
              </a:solidFill>
              <a:effectLst/>
              <a:latin typeface="Roboto" panose="02000000000000000000" pitchFamily="2" charset="0"/>
              <a:ea typeface="Roboto" panose="02000000000000000000" pitchFamily="2" charset="0"/>
              <a:cs typeface="Roboto" panose="02000000000000000000" pitchFamily="2" charset="0"/>
            </a:rPr>
            <a:t>Consultation in Kingston, Jamaica</a:t>
          </a:r>
          <a:r>
            <a:rPr lang="en-GB" sz="1100" b="1" i="1" dirty="0">
              <a:solidFill>
                <a:schemeClr val="bg1"/>
              </a:solidFill>
              <a:latin typeface="Roboto" panose="02000000000000000000" pitchFamily="2" charset="0"/>
              <a:ea typeface="Roboto" panose="02000000000000000000" pitchFamily="2" charset="0"/>
              <a:cs typeface="Roboto" panose="02000000000000000000" pitchFamily="2" charset="0"/>
            </a:rPr>
            <a:t> </a:t>
          </a:r>
        </a:p>
        <a:p>
          <a:r>
            <a:rPr lang="en-GB" sz="1100" b="1" i="1"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en-GB" sz="1100" b="1" i="1" dirty="0">
              <a:solidFill>
                <a:schemeClr val="bg1"/>
              </a:solidFill>
              <a:effectLst/>
              <a:latin typeface="Roboto" panose="02000000000000000000" pitchFamily="2" charset="0"/>
              <a:ea typeface="Roboto" panose="02000000000000000000" pitchFamily="2" charset="0"/>
              <a:cs typeface="Roboto" panose="02000000000000000000" pitchFamily="2" charset="0"/>
            </a:rPr>
            <a:t>February 2024)</a:t>
          </a:r>
          <a:endParaRPr lang="it-IT" sz="1100" b="1" dirty="0"/>
        </a:p>
      </dgm:t>
    </dgm:pt>
    <dgm:pt modelId="{915A9D1D-F067-4626-A682-3B360277792D}" type="parTrans" cxnId="{0273EF0D-E096-48D7-B045-8BAD63162668}">
      <dgm:prSet/>
      <dgm:spPr/>
      <dgm:t>
        <a:bodyPr/>
        <a:lstStyle/>
        <a:p>
          <a:endParaRPr lang="it-IT"/>
        </a:p>
      </dgm:t>
    </dgm:pt>
    <dgm:pt modelId="{145E3689-59F7-4B3D-AFE6-47083762CB4C}" type="sibTrans" cxnId="{0273EF0D-E096-48D7-B045-8BAD63162668}">
      <dgm:prSet/>
      <dgm:spPr/>
      <dgm:t>
        <a:bodyPr/>
        <a:lstStyle/>
        <a:p>
          <a:endParaRPr lang="it-IT"/>
        </a:p>
      </dgm:t>
    </dgm:pt>
    <dgm:pt modelId="{42641B44-665E-47B0-B47D-9BBE4395505C}">
      <dgm:prSet phldrT="[Testo]" custT="1"/>
      <dgm:spPr/>
      <dgm:t>
        <a:bodyPr/>
        <a:lstStyle/>
        <a:p>
          <a:r>
            <a:rPr lang="en-GB" sz="1100" b="1" i="1" dirty="0">
              <a:solidFill>
                <a:schemeClr val="bg1"/>
              </a:solidFill>
              <a:effectLst/>
              <a:latin typeface="Roboto" panose="02000000000000000000" pitchFamily="2" charset="0"/>
              <a:ea typeface="Roboto" panose="02000000000000000000" pitchFamily="2" charset="0"/>
              <a:cs typeface="Roboto" panose="02000000000000000000" pitchFamily="2" charset="0"/>
            </a:rPr>
            <a:t>Consultation in Victoria, Seychelles</a:t>
          </a:r>
        </a:p>
        <a:p>
          <a:r>
            <a:rPr lang="en-GB" sz="1100" b="1" i="1"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en-GB" sz="1100" b="1" i="1" dirty="0">
              <a:solidFill>
                <a:schemeClr val="bg1"/>
              </a:solidFill>
              <a:effectLst/>
              <a:latin typeface="Roboto" panose="02000000000000000000" pitchFamily="2" charset="0"/>
              <a:ea typeface="Roboto" panose="02000000000000000000" pitchFamily="2" charset="0"/>
              <a:cs typeface="Roboto" panose="02000000000000000000" pitchFamily="2" charset="0"/>
            </a:rPr>
            <a:t>March 2024)</a:t>
          </a:r>
          <a:endParaRPr lang="it-IT" sz="1100" b="1" dirty="0"/>
        </a:p>
      </dgm:t>
    </dgm:pt>
    <dgm:pt modelId="{8E3BBED6-A154-41EF-BB56-13BAA3DE2755}" type="parTrans" cxnId="{BF23EEFB-16E1-4CB5-948E-8A9ED3DAA09A}">
      <dgm:prSet/>
      <dgm:spPr/>
      <dgm:t>
        <a:bodyPr/>
        <a:lstStyle/>
        <a:p>
          <a:endParaRPr lang="it-IT"/>
        </a:p>
      </dgm:t>
    </dgm:pt>
    <dgm:pt modelId="{83413CB6-0DE9-44B6-8981-D5A6CFEDA78D}" type="sibTrans" cxnId="{BF23EEFB-16E1-4CB5-948E-8A9ED3DAA09A}">
      <dgm:prSet/>
      <dgm:spPr/>
      <dgm:t>
        <a:bodyPr/>
        <a:lstStyle/>
        <a:p>
          <a:endParaRPr lang="it-IT"/>
        </a:p>
      </dgm:t>
    </dgm:pt>
    <dgm:pt modelId="{187EC3B7-D5E4-4EA1-B35E-D5E334A092FA}" type="pres">
      <dgm:prSet presAssocID="{5EF41DB1-ACE5-4A79-BE23-2B4FA91BF6E9}" presName="Name0" presStyleCnt="0">
        <dgm:presLayoutVars>
          <dgm:dir/>
          <dgm:resizeHandles val="exact"/>
        </dgm:presLayoutVars>
      </dgm:prSet>
      <dgm:spPr/>
    </dgm:pt>
    <dgm:pt modelId="{310CEC18-1C13-4C3A-8987-BC1F106A14AF}" type="pres">
      <dgm:prSet presAssocID="{433CA348-695D-4E1A-9A41-E9412B60688F}" presName="composite" presStyleCnt="0"/>
      <dgm:spPr/>
    </dgm:pt>
    <dgm:pt modelId="{0CCC0C49-B829-4CC9-BCBD-86497B7ADC6A}" type="pres">
      <dgm:prSet presAssocID="{433CA348-695D-4E1A-9A41-E9412B60688F}" presName="rect1" presStyleLbl="bgShp"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dgm:spPr>
    </dgm:pt>
    <dgm:pt modelId="{0A9BEB5E-C14C-4467-ABEB-F4AD50685B52}" type="pres">
      <dgm:prSet presAssocID="{433CA348-695D-4E1A-9A41-E9412B60688F}" presName="rect2" presStyleLbl="trBgShp" presStyleIdx="0" presStyleCnt="3">
        <dgm:presLayoutVars>
          <dgm:bulletEnabled val="1"/>
        </dgm:presLayoutVars>
      </dgm:prSet>
      <dgm:spPr/>
    </dgm:pt>
    <dgm:pt modelId="{18EE0519-703C-4DCC-A5AA-A13993D3D57A}" type="pres">
      <dgm:prSet presAssocID="{C7FB178E-E343-45F9-BC4F-6FB88D2E4851}" presName="sibTrans" presStyleCnt="0"/>
      <dgm:spPr/>
    </dgm:pt>
    <dgm:pt modelId="{84E22EDA-CE1D-4ECA-BEEC-4090908D395D}" type="pres">
      <dgm:prSet presAssocID="{A296FF81-05DF-4321-B74C-086A4AA2DDC6}" presName="composite" presStyleCnt="0"/>
      <dgm:spPr/>
    </dgm:pt>
    <dgm:pt modelId="{9BAD9F22-4740-4ECA-A0C6-45423E782084}" type="pres">
      <dgm:prSet presAssocID="{A296FF81-05DF-4321-B74C-086A4AA2DDC6}" presName="rect1" presStyleLbl="bgShp"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2A9CF54B-8759-4780-BFCC-F7047BA3DB43}" type="pres">
      <dgm:prSet presAssocID="{A296FF81-05DF-4321-B74C-086A4AA2DDC6}" presName="rect2" presStyleLbl="trBgShp" presStyleIdx="1" presStyleCnt="3">
        <dgm:presLayoutVars>
          <dgm:bulletEnabled val="1"/>
        </dgm:presLayoutVars>
      </dgm:prSet>
      <dgm:spPr/>
    </dgm:pt>
    <dgm:pt modelId="{5FD7BBF8-86DA-49DD-A073-103444993502}" type="pres">
      <dgm:prSet presAssocID="{145E3689-59F7-4B3D-AFE6-47083762CB4C}" presName="sibTrans" presStyleCnt="0"/>
      <dgm:spPr/>
    </dgm:pt>
    <dgm:pt modelId="{B1CAFA9C-6B37-4376-BE27-63097C7224B6}" type="pres">
      <dgm:prSet presAssocID="{42641B44-665E-47B0-B47D-9BBE4395505C}" presName="composite" presStyleCnt="0"/>
      <dgm:spPr/>
    </dgm:pt>
    <dgm:pt modelId="{AEDD6AB9-70CA-4DEF-BFFB-2E350088E4A5}" type="pres">
      <dgm:prSet presAssocID="{42641B44-665E-47B0-B47D-9BBE4395505C}" presName="rect1" presStyleLbl="bgShp"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18703F97-2D52-47CE-8476-D83CCBD08595}" type="pres">
      <dgm:prSet presAssocID="{42641B44-665E-47B0-B47D-9BBE4395505C}" presName="rect2" presStyleLbl="trBgShp" presStyleIdx="2" presStyleCnt="3">
        <dgm:presLayoutVars>
          <dgm:bulletEnabled val="1"/>
        </dgm:presLayoutVars>
      </dgm:prSet>
      <dgm:spPr/>
    </dgm:pt>
  </dgm:ptLst>
  <dgm:cxnLst>
    <dgm:cxn modelId="{0273EF0D-E096-48D7-B045-8BAD63162668}" srcId="{5EF41DB1-ACE5-4A79-BE23-2B4FA91BF6E9}" destId="{A296FF81-05DF-4321-B74C-086A4AA2DDC6}" srcOrd="1" destOrd="0" parTransId="{915A9D1D-F067-4626-A682-3B360277792D}" sibTransId="{145E3689-59F7-4B3D-AFE6-47083762CB4C}"/>
    <dgm:cxn modelId="{D8C5D436-8EF2-4C95-8028-D5760E0150E9}" type="presOf" srcId="{42641B44-665E-47B0-B47D-9BBE4395505C}" destId="{18703F97-2D52-47CE-8476-D83CCBD08595}" srcOrd="0" destOrd="0" presId="urn:microsoft.com/office/officeart/2008/layout/BendingPictureSemiTransparentText"/>
    <dgm:cxn modelId="{E9D07F3C-7A1B-4D3E-99AD-17579CF80B87}" type="presOf" srcId="{433CA348-695D-4E1A-9A41-E9412B60688F}" destId="{0A9BEB5E-C14C-4467-ABEB-F4AD50685B52}" srcOrd="0" destOrd="0" presId="urn:microsoft.com/office/officeart/2008/layout/BendingPictureSemiTransparentText"/>
    <dgm:cxn modelId="{995AC74C-DC9E-4DDC-8494-4C3F6FBBDF24}" type="presOf" srcId="{A296FF81-05DF-4321-B74C-086A4AA2DDC6}" destId="{2A9CF54B-8759-4780-BFCC-F7047BA3DB43}" srcOrd="0" destOrd="0" presId="urn:microsoft.com/office/officeart/2008/layout/BendingPictureSemiTransparentText"/>
    <dgm:cxn modelId="{1AA4BDCC-4B95-48D4-8E6F-AC309EFD9093}" type="presOf" srcId="{5EF41DB1-ACE5-4A79-BE23-2B4FA91BF6E9}" destId="{187EC3B7-D5E4-4EA1-B35E-D5E334A092FA}" srcOrd="0" destOrd="0" presId="urn:microsoft.com/office/officeart/2008/layout/BendingPictureSemiTransparentText"/>
    <dgm:cxn modelId="{A333BDCD-B542-454B-AA9A-9B9702D23325}" srcId="{5EF41DB1-ACE5-4A79-BE23-2B4FA91BF6E9}" destId="{433CA348-695D-4E1A-9A41-E9412B60688F}" srcOrd="0" destOrd="0" parTransId="{E2CF29DD-803E-43B7-81B6-7455DB3BAFA8}" sibTransId="{C7FB178E-E343-45F9-BC4F-6FB88D2E4851}"/>
    <dgm:cxn modelId="{BF23EEFB-16E1-4CB5-948E-8A9ED3DAA09A}" srcId="{5EF41DB1-ACE5-4A79-BE23-2B4FA91BF6E9}" destId="{42641B44-665E-47B0-B47D-9BBE4395505C}" srcOrd="2" destOrd="0" parTransId="{8E3BBED6-A154-41EF-BB56-13BAA3DE2755}" sibTransId="{83413CB6-0DE9-44B6-8981-D5A6CFEDA78D}"/>
    <dgm:cxn modelId="{7474E663-FAF6-455A-873B-06BD0C1E2A6C}" type="presParOf" srcId="{187EC3B7-D5E4-4EA1-B35E-D5E334A092FA}" destId="{310CEC18-1C13-4C3A-8987-BC1F106A14AF}" srcOrd="0" destOrd="0" presId="urn:microsoft.com/office/officeart/2008/layout/BendingPictureSemiTransparentText"/>
    <dgm:cxn modelId="{7C1F9892-3E20-404A-A0EC-3828D493E1D5}" type="presParOf" srcId="{310CEC18-1C13-4C3A-8987-BC1F106A14AF}" destId="{0CCC0C49-B829-4CC9-BCBD-86497B7ADC6A}" srcOrd="0" destOrd="0" presId="urn:microsoft.com/office/officeart/2008/layout/BendingPictureSemiTransparentText"/>
    <dgm:cxn modelId="{DA9FAC99-1A26-423B-9ABE-FC1141495F6F}" type="presParOf" srcId="{310CEC18-1C13-4C3A-8987-BC1F106A14AF}" destId="{0A9BEB5E-C14C-4467-ABEB-F4AD50685B52}" srcOrd="1" destOrd="0" presId="urn:microsoft.com/office/officeart/2008/layout/BendingPictureSemiTransparentText"/>
    <dgm:cxn modelId="{79E61A1D-0446-4A81-8AED-78096A8BACC3}" type="presParOf" srcId="{187EC3B7-D5E4-4EA1-B35E-D5E334A092FA}" destId="{18EE0519-703C-4DCC-A5AA-A13993D3D57A}" srcOrd="1" destOrd="0" presId="urn:microsoft.com/office/officeart/2008/layout/BendingPictureSemiTransparentText"/>
    <dgm:cxn modelId="{FBC3076E-BD48-44C7-8E6F-36FF98A52220}" type="presParOf" srcId="{187EC3B7-D5E4-4EA1-B35E-D5E334A092FA}" destId="{84E22EDA-CE1D-4ECA-BEEC-4090908D395D}" srcOrd="2" destOrd="0" presId="urn:microsoft.com/office/officeart/2008/layout/BendingPictureSemiTransparentText"/>
    <dgm:cxn modelId="{1112FF62-D20A-48AC-893C-7F980B7ED90D}" type="presParOf" srcId="{84E22EDA-CE1D-4ECA-BEEC-4090908D395D}" destId="{9BAD9F22-4740-4ECA-A0C6-45423E782084}" srcOrd="0" destOrd="0" presId="urn:microsoft.com/office/officeart/2008/layout/BendingPictureSemiTransparentText"/>
    <dgm:cxn modelId="{5B414ED4-02E6-405E-84B4-6226C9C8FE87}" type="presParOf" srcId="{84E22EDA-CE1D-4ECA-BEEC-4090908D395D}" destId="{2A9CF54B-8759-4780-BFCC-F7047BA3DB43}" srcOrd="1" destOrd="0" presId="urn:microsoft.com/office/officeart/2008/layout/BendingPictureSemiTransparentText"/>
    <dgm:cxn modelId="{356530D0-8AC1-4FFD-BBEC-269E490CFEE5}" type="presParOf" srcId="{187EC3B7-D5E4-4EA1-B35E-D5E334A092FA}" destId="{5FD7BBF8-86DA-49DD-A073-103444993502}" srcOrd="3" destOrd="0" presId="urn:microsoft.com/office/officeart/2008/layout/BendingPictureSemiTransparentText"/>
    <dgm:cxn modelId="{437AC15A-D9DC-4539-872F-28B4EA92A2C9}" type="presParOf" srcId="{187EC3B7-D5E4-4EA1-B35E-D5E334A092FA}" destId="{B1CAFA9C-6B37-4376-BE27-63097C7224B6}" srcOrd="4" destOrd="0" presId="urn:microsoft.com/office/officeart/2008/layout/BendingPictureSemiTransparentText"/>
    <dgm:cxn modelId="{E8B853E8-741D-460F-B7FE-8C66148BFBA1}" type="presParOf" srcId="{B1CAFA9C-6B37-4376-BE27-63097C7224B6}" destId="{AEDD6AB9-70CA-4DEF-BFFB-2E350088E4A5}" srcOrd="0" destOrd="0" presId="urn:microsoft.com/office/officeart/2008/layout/BendingPictureSemiTransparentText"/>
    <dgm:cxn modelId="{96C1B01C-C339-4C48-8253-23D30072397F}" type="presParOf" srcId="{B1CAFA9C-6B37-4376-BE27-63097C7224B6}" destId="{18703F97-2D52-47CE-8476-D83CCBD0859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BEAEE1-A965-4D59-A272-A3DFA22083ED}" type="doc">
      <dgm:prSet loTypeId="urn:microsoft.com/office/officeart/2005/8/layout/hChevron3" loCatId="process" qsTypeId="urn:microsoft.com/office/officeart/2005/8/quickstyle/simple1" qsCatId="simple" csTypeId="urn:microsoft.com/office/officeart/2005/8/colors/accent1_2" csCatId="accent1" phldr="1"/>
      <dgm:spPr/>
    </dgm:pt>
    <dgm:pt modelId="{8F2F896E-F78A-4D7E-86E4-87E4A03904F8}">
      <dgm:prSet phldrT="[Testo]"/>
      <dgm:spPr>
        <a:solidFill>
          <a:srgbClr val="4285F4"/>
        </a:solidFill>
      </dgm:spPr>
      <dgm:t>
        <a:bodyPr/>
        <a:lstStyle/>
        <a:p>
          <a:pPr>
            <a:buClr>
              <a:schemeClr val="dk1"/>
            </a:buClr>
            <a:buSzPts val="1100"/>
            <a:buFont typeface="Arial"/>
            <a:buNone/>
          </a:pPr>
          <a:r>
            <a:rPr lang="en-US" b="0">
              <a:solidFill>
                <a:schemeClr val="bg1"/>
              </a:solidFill>
              <a:latin typeface="Roboto"/>
              <a:ea typeface="Roboto"/>
              <a:cs typeface="Roboto"/>
              <a:sym typeface="Roboto"/>
            </a:rPr>
            <a:t>Evaluation of the readily </a:t>
          </a:r>
          <a:br>
            <a:rPr lang="en-US" b="0">
              <a:solidFill>
                <a:schemeClr val="bg1"/>
              </a:solidFill>
              <a:latin typeface="Roboto"/>
              <a:ea typeface="Roboto"/>
              <a:cs typeface="Roboto"/>
              <a:sym typeface="Roboto"/>
            </a:rPr>
          </a:br>
          <a:r>
            <a:rPr lang="en-US" b="0">
              <a:solidFill>
                <a:schemeClr val="bg1"/>
              </a:solidFill>
              <a:latin typeface="Roboto"/>
              <a:ea typeface="Roboto"/>
              <a:cs typeface="Roboto"/>
              <a:sym typeface="Roboto"/>
            </a:rPr>
            <a:t>available data</a:t>
          </a:r>
          <a:endParaRPr lang="it-IT" b="0">
            <a:solidFill>
              <a:schemeClr val="bg1"/>
            </a:solidFill>
          </a:endParaRPr>
        </a:p>
      </dgm:t>
    </dgm:pt>
    <dgm:pt modelId="{D4E439F5-8D97-4FB9-95B5-63CFFD5D2B35}" type="parTrans" cxnId="{D8D279F2-191B-4373-BAD9-BC36868244FC}">
      <dgm:prSet/>
      <dgm:spPr/>
      <dgm:t>
        <a:bodyPr/>
        <a:lstStyle/>
        <a:p>
          <a:endParaRPr lang="it-IT"/>
        </a:p>
      </dgm:t>
    </dgm:pt>
    <dgm:pt modelId="{4CF9CD86-7DA9-4FF4-B254-F4D56EB2174F}" type="sibTrans" cxnId="{D8D279F2-191B-4373-BAD9-BC36868244FC}">
      <dgm:prSet/>
      <dgm:spPr/>
      <dgm:t>
        <a:bodyPr/>
        <a:lstStyle/>
        <a:p>
          <a:endParaRPr lang="it-IT"/>
        </a:p>
      </dgm:t>
    </dgm:pt>
    <dgm:pt modelId="{BEB131A2-767F-487F-9D2C-ED132549BCE5}">
      <dgm:prSet phldrT="[Testo]"/>
      <dgm:spPr>
        <a:solidFill>
          <a:srgbClr val="4285F4"/>
        </a:solidFill>
      </dgm:spPr>
      <dgm:t>
        <a:bodyPr/>
        <a:lstStyle/>
        <a:p>
          <a:pPr>
            <a:buClr>
              <a:schemeClr val="dk1"/>
            </a:buClr>
            <a:buSzPts val="1100"/>
            <a:buFont typeface="Arial"/>
            <a:buNone/>
          </a:pPr>
          <a:r>
            <a:rPr lang="en-US" b="0">
              <a:solidFill>
                <a:schemeClr val="bg1"/>
              </a:solidFill>
              <a:latin typeface="Roboto"/>
              <a:ea typeface="Roboto"/>
              <a:cs typeface="Roboto"/>
              <a:sym typeface="Roboto"/>
            </a:rPr>
            <a:t>Electricity demand </a:t>
          </a:r>
          <a:br>
            <a:rPr lang="en-US" b="0">
              <a:solidFill>
                <a:schemeClr val="bg1"/>
              </a:solidFill>
              <a:latin typeface="Roboto"/>
              <a:ea typeface="Roboto"/>
              <a:cs typeface="Roboto"/>
              <a:sym typeface="Roboto"/>
            </a:rPr>
          </a:br>
          <a:r>
            <a:rPr lang="en-US" b="0">
              <a:solidFill>
                <a:schemeClr val="bg1"/>
              </a:solidFill>
              <a:latin typeface="Roboto"/>
              <a:ea typeface="Roboto"/>
              <a:cs typeface="Roboto"/>
              <a:sym typeface="Roboto"/>
            </a:rPr>
            <a:t>assessment and forecast</a:t>
          </a:r>
        </a:p>
      </dgm:t>
    </dgm:pt>
    <dgm:pt modelId="{60B4B4E0-3FD1-4233-84BE-0F9C045752C6}" type="parTrans" cxnId="{5F1D58F2-2F6E-405A-883A-CC932749788D}">
      <dgm:prSet/>
      <dgm:spPr/>
      <dgm:t>
        <a:bodyPr/>
        <a:lstStyle/>
        <a:p>
          <a:endParaRPr lang="it-IT"/>
        </a:p>
      </dgm:t>
    </dgm:pt>
    <dgm:pt modelId="{6E6407DA-B222-45DC-BF9B-FB6B8091B194}" type="sibTrans" cxnId="{5F1D58F2-2F6E-405A-883A-CC932749788D}">
      <dgm:prSet/>
      <dgm:spPr/>
      <dgm:t>
        <a:bodyPr/>
        <a:lstStyle/>
        <a:p>
          <a:endParaRPr lang="it-IT"/>
        </a:p>
      </dgm:t>
    </dgm:pt>
    <dgm:pt modelId="{682307F0-AC02-4E2F-AB34-12DAEC168C21}">
      <dgm:prSet phldrT="[Testo]"/>
      <dgm:spPr>
        <a:solidFill>
          <a:srgbClr val="4285F4"/>
        </a:solidFill>
      </dgm:spPr>
      <dgm:t>
        <a:bodyPr/>
        <a:lstStyle/>
        <a:p>
          <a:pPr>
            <a:buClr>
              <a:schemeClr val="dk1"/>
            </a:buClr>
            <a:buSzPts val="1100"/>
            <a:buFont typeface="Arial"/>
            <a:buNone/>
          </a:pPr>
          <a:r>
            <a:rPr lang="en-US" b="0">
              <a:solidFill>
                <a:schemeClr val="bg1"/>
              </a:solidFill>
              <a:latin typeface="Roboto"/>
              <a:ea typeface="Roboto"/>
              <a:cs typeface="Roboto"/>
              <a:sym typeface="Roboto"/>
            </a:rPr>
            <a:t>Renewable resources assessment</a:t>
          </a:r>
          <a:endParaRPr lang="it-IT" b="0">
            <a:solidFill>
              <a:schemeClr val="bg1"/>
            </a:solidFill>
          </a:endParaRPr>
        </a:p>
      </dgm:t>
    </dgm:pt>
    <dgm:pt modelId="{FC59786B-3180-4ADE-AE00-337830FD5FA3}" type="parTrans" cxnId="{015995D2-7662-4A09-BCAE-24040BB32D70}">
      <dgm:prSet/>
      <dgm:spPr/>
      <dgm:t>
        <a:bodyPr/>
        <a:lstStyle/>
        <a:p>
          <a:endParaRPr lang="it-IT"/>
        </a:p>
      </dgm:t>
    </dgm:pt>
    <dgm:pt modelId="{82DDE504-5806-451B-A5D7-9F9BF6D6E62B}" type="sibTrans" cxnId="{015995D2-7662-4A09-BCAE-24040BB32D70}">
      <dgm:prSet/>
      <dgm:spPr/>
      <dgm:t>
        <a:bodyPr/>
        <a:lstStyle/>
        <a:p>
          <a:endParaRPr lang="it-IT"/>
        </a:p>
      </dgm:t>
    </dgm:pt>
    <dgm:pt modelId="{34CF6D0D-E186-4583-B89E-221842B7AF47}">
      <dgm:prSet phldrT="[Testo]"/>
      <dgm:spPr>
        <a:solidFill>
          <a:srgbClr val="4285F4"/>
        </a:solidFill>
      </dgm:spPr>
      <dgm:t>
        <a:bodyPr/>
        <a:lstStyle/>
        <a:p>
          <a:pPr>
            <a:buClr>
              <a:schemeClr val="dk1"/>
            </a:buClr>
            <a:buSzPts val="1100"/>
            <a:buFont typeface="Arial"/>
            <a:buNone/>
          </a:pPr>
          <a:r>
            <a:rPr lang="en-US" b="0">
              <a:solidFill>
                <a:schemeClr val="bg1"/>
              </a:solidFill>
              <a:latin typeface="Roboto"/>
              <a:ea typeface="Roboto"/>
              <a:cs typeface="Roboto"/>
              <a:sym typeface="Roboto"/>
            </a:rPr>
            <a:t>Scenarios portfolio development with technical and economic analysis</a:t>
          </a:r>
          <a:endParaRPr lang="it-IT" b="0">
            <a:solidFill>
              <a:schemeClr val="bg1"/>
            </a:solidFill>
          </a:endParaRPr>
        </a:p>
      </dgm:t>
    </dgm:pt>
    <dgm:pt modelId="{03795C0E-0F9B-447A-AFDC-E34BA5F8E963}" type="parTrans" cxnId="{17583B79-F90B-4247-B462-6FAC96271A14}">
      <dgm:prSet/>
      <dgm:spPr/>
      <dgm:t>
        <a:bodyPr/>
        <a:lstStyle/>
        <a:p>
          <a:endParaRPr lang="it-IT"/>
        </a:p>
      </dgm:t>
    </dgm:pt>
    <dgm:pt modelId="{67749913-800D-45B5-B641-A00F55631770}" type="sibTrans" cxnId="{17583B79-F90B-4247-B462-6FAC96271A14}">
      <dgm:prSet/>
      <dgm:spPr/>
      <dgm:t>
        <a:bodyPr/>
        <a:lstStyle/>
        <a:p>
          <a:endParaRPr lang="it-IT"/>
        </a:p>
      </dgm:t>
    </dgm:pt>
    <dgm:pt modelId="{51E45036-A906-46E4-955A-5D7329BE2BBB}" type="pres">
      <dgm:prSet presAssocID="{48BEAEE1-A965-4D59-A272-A3DFA22083ED}" presName="Name0" presStyleCnt="0">
        <dgm:presLayoutVars>
          <dgm:dir/>
          <dgm:resizeHandles val="exact"/>
        </dgm:presLayoutVars>
      </dgm:prSet>
      <dgm:spPr/>
    </dgm:pt>
    <dgm:pt modelId="{4B39CB46-1CEA-45F1-BB5D-62A8067FDE48}" type="pres">
      <dgm:prSet presAssocID="{8F2F896E-F78A-4D7E-86E4-87E4A03904F8}" presName="parTxOnly" presStyleLbl="node1" presStyleIdx="0" presStyleCnt="4" custScaleX="95712" custScaleY="66750">
        <dgm:presLayoutVars>
          <dgm:bulletEnabled val="1"/>
        </dgm:presLayoutVars>
      </dgm:prSet>
      <dgm:spPr/>
    </dgm:pt>
    <dgm:pt modelId="{214BB5D7-062D-4185-ADEB-0F497EF7ECB2}" type="pres">
      <dgm:prSet presAssocID="{4CF9CD86-7DA9-4FF4-B254-F4D56EB2174F}" presName="parSpace" presStyleCnt="0"/>
      <dgm:spPr/>
    </dgm:pt>
    <dgm:pt modelId="{F964C392-5F82-49D9-A2C2-ED26FE42C1FC}" type="pres">
      <dgm:prSet presAssocID="{BEB131A2-767F-487F-9D2C-ED132549BCE5}" presName="parTxOnly" presStyleLbl="node1" presStyleIdx="1" presStyleCnt="4" custScaleX="107081" custScaleY="66750">
        <dgm:presLayoutVars>
          <dgm:bulletEnabled val="1"/>
        </dgm:presLayoutVars>
      </dgm:prSet>
      <dgm:spPr/>
    </dgm:pt>
    <dgm:pt modelId="{FF8307D4-0C51-4571-BEA2-2919FD65CAFE}" type="pres">
      <dgm:prSet presAssocID="{6E6407DA-B222-45DC-BF9B-FB6B8091B194}" presName="parSpace" presStyleCnt="0"/>
      <dgm:spPr/>
    </dgm:pt>
    <dgm:pt modelId="{40F1E5FC-CEFB-4C52-AE91-44AEE02D4B65}" type="pres">
      <dgm:prSet presAssocID="{682307F0-AC02-4E2F-AB34-12DAEC168C21}" presName="parTxOnly" presStyleLbl="node1" presStyleIdx="2" presStyleCnt="4" custScaleX="96612" custScaleY="66750">
        <dgm:presLayoutVars>
          <dgm:bulletEnabled val="1"/>
        </dgm:presLayoutVars>
      </dgm:prSet>
      <dgm:spPr/>
    </dgm:pt>
    <dgm:pt modelId="{4692F57B-F4A0-4A09-8A77-D032EA9D3ABE}" type="pres">
      <dgm:prSet presAssocID="{82DDE504-5806-451B-A5D7-9F9BF6D6E62B}" presName="parSpace" presStyleCnt="0"/>
      <dgm:spPr/>
    </dgm:pt>
    <dgm:pt modelId="{6EE7C2D9-634D-4FF0-9717-2171042AAD05}" type="pres">
      <dgm:prSet presAssocID="{34CF6D0D-E186-4583-B89E-221842B7AF47}" presName="parTxOnly" presStyleLbl="node1" presStyleIdx="3" presStyleCnt="4" custScaleY="66750">
        <dgm:presLayoutVars>
          <dgm:bulletEnabled val="1"/>
        </dgm:presLayoutVars>
      </dgm:prSet>
      <dgm:spPr/>
    </dgm:pt>
  </dgm:ptLst>
  <dgm:cxnLst>
    <dgm:cxn modelId="{F50E3B13-46FB-4189-A62E-41382E2B78C9}" type="presOf" srcId="{48BEAEE1-A965-4D59-A272-A3DFA22083ED}" destId="{51E45036-A906-46E4-955A-5D7329BE2BBB}" srcOrd="0" destOrd="0" presId="urn:microsoft.com/office/officeart/2005/8/layout/hChevron3"/>
    <dgm:cxn modelId="{83D73D24-8293-4AA7-954E-7173585E033C}" type="presOf" srcId="{BEB131A2-767F-487F-9D2C-ED132549BCE5}" destId="{F964C392-5F82-49D9-A2C2-ED26FE42C1FC}" srcOrd="0" destOrd="0" presId="urn:microsoft.com/office/officeart/2005/8/layout/hChevron3"/>
    <dgm:cxn modelId="{17583B79-F90B-4247-B462-6FAC96271A14}" srcId="{48BEAEE1-A965-4D59-A272-A3DFA22083ED}" destId="{34CF6D0D-E186-4583-B89E-221842B7AF47}" srcOrd="3" destOrd="0" parTransId="{03795C0E-0F9B-447A-AFDC-E34BA5F8E963}" sibTransId="{67749913-800D-45B5-B641-A00F55631770}"/>
    <dgm:cxn modelId="{2ED1A280-18FC-4E0C-BE4C-38D9C3BE71AD}" type="presOf" srcId="{8F2F896E-F78A-4D7E-86E4-87E4A03904F8}" destId="{4B39CB46-1CEA-45F1-BB5D-62A8067FDE48}" srcOrd="0" destOrd="0" presId="urn:microsoft.com/office/officeart/2005/8/layout/hChevron3"/>
    <dgm:cxn modelId="{5DDCCE89-3623-4F00-8FB6-6F4A214AC667}" type="presOf" srcId="{34CF6D0D-E186-4583-B89E-221842B7AF47}" destId="{6EE7C2D9-634D-4FF0-9717-2171042AAD05}" srcOrd="0" destOrd="0" presId="urn:microsoft.com/office/officeart/2005/8/layout/hChevron3"/>
    <dgm:cxn modelId="{015995D2-7662-4A09-BCAE-24040BB32D70}" srcId="{48BEAEE1-A965-4D59-A272-A3DFA22083ED}" destId="{682307F0-AC02-4E2F-AB34-12DAEC168C21}" srcOrd="2" destOrd="0" parTransId="{FC59786B-3180-4ADE-AE00-337830FD5FA3}" sibTransId="{82DDE504-5806-451B-A5D7-9F9BF6D6E62B}"/>
    <dgm:cxn modelId="{5F1D58F2-2F6E-405A-883A-CC932749788D}" srcId="{48BEAEE1-A965-4D59-A272-A3DFA22083ED}" destId="{BEB131A2-767F-487F-9D2C-ED132549BCE5}" srcOrd="1" destOrd="0" parTransId="{60B4B4E0-3FD1-4233-84BE-0F9C045752C6}" sibTransId="{6E6407DA-B222-45DC-BF9B-FB6B8091B194}"/>
    <dgm:cxn modelId="{D8D279F2-191B-4373-BAD9-BC36868244FC}" srcId="{48BEAEE1-A965-4D59-A272-A3DFA22083ED}" destId="{8F2F896E-F78A-4D7E-86E4-87E4A03904F8}" srcOrd="0" destOrd="0" parTransId="{D4E439F5-8D97-4FB9-95B5-63CFFD5D2B35}" sibTransId="{4CF9CD86-7DA9-4FF4-B254-F4D56EB2174F}"/>
    <dgm:cxn modelId="{4D914EF4-9D65-46C9-8E26-B63D40CFFF4F}" type="presOf" srcId="{682307F0-AC02-4E2F-AB34-12DAEC168C21}" destId="{40F1E5FC-CEFB-4C52-AE91-44AEE02D4B65}" srcOrd="0" destOrd="0" presId="urn:microsoft.com/office/officeart/2005/8/layout/hChevron3"/>
    <dgm:cxn modelId="{E8081EFA-AE27-405B-A571-C431EA337C6F}" type="presParOf" srcId="{51E45036-A906-46E4-955A-5D7329BE2BBB}" destId="{4B39CB46-1CEA-45F1-BB5D-62A8067FDE48}" srcOrd="0" destOrd="0" presId="urn:microsoft.com/office/officeart/2005/8/layout/hChevron3"/>
    <dgm:cxn modelId="{46583FAA-330D-4281-924E-F8BEB45A87C4}" type="presParOf" srcId="{51E45036-A906-46E4-955A-5D7329BE2BBB}" destId="{214BB5D7-062D-4185-ADEB-0F497EF7ECB2}" srcOrd="1" destOrd="0" presId="urn:microsoft.com/office/officeart/2005/8/layout/hChevron3"/>
    <dgm:cxn modelId="{4DECEB15-9161-417D-9D52-7167B465E8CD}" type="presParOf" srcId="{51E45036-A906-46E4-955A-5D7329BE2BBB}" destId="{F964C392-5F82-49D9-A2C2-ED26FE42C1FC}" srcOrd="2" destOrd="0" presId="urn:microsoft.com/office/officeart/2005/8/layout/hChevron3"/>
    <dgm:cxn modelId="{680FBC23-FCDF-493A-B786-32503FE3194F}" type="presParOf" srcId="{51E45036-A906-46E4-955A-5D7329BE2BBB}" destId="{FF8307D4-0C51-4571-BEA2-2919FD65CAFE}" srcOrd="3" destOrd="0" presId="urn:microsoft.com/office/officeart/2005/8/layout/hChevron3"/>
    <dgm:cxn modelId="{C3CB58C5-7593-4420-B455-ED23AA9B43CB}" type="presParOf" srcId="{51E45036-A906-46E4-955A-5D7329BE2BBB}" destId="{40F1E5FC-CEFB-4C52-AE91-44AEE02D4B65}" srcOrd="4" destOrd="0" presId="urn:microsoft.com/office/officeart/2005/8/layout/hChevron3"/>
    <dgm:cxn modelId="{256D14E8-473D-4081-B619-2A4B1E514177}" type="presParOf" srcId="{51E45036-A906-46E4-955A-5D7329BE2BBB}" destId="{4692F57B-F4A0-4A09-8A77-D032EA9D3ABE}" srcOrd="5" destOrd="0" presId="urn:microsoft.com/office/officeart/2005/8/layout/hChevron3"/>
    <dgm:cxn modelId="{4874E4C2-D5F6-476C-AF0D-5CE2E4EC686F}" type="presParOf" srcId="{51E45036-A906-46E4-955A-5D7329BE2BBB}" destId="{6EE7C2D9-634D-4FF0-9717-2171042AAD05}" srcOrd="6" destOrd="0" presId="urn:microsoft.com/office/officeart/2005/8/layout/hChevron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BEAEE1-A965-4D59-A272-A3DFA22083ED}" type="doc">
      <dgm:prSet loTypeId="urn:microsoft.com/office/officeart/2005/8/layout/hChevron3" loCatId="process" qsTypeId="urn:microsoft.com/office/officeart/2005/8/quickstyle/simple1" qsCatId="simple" csTypeId="urn:microsoft.com/office/officeart/2005/8/colors/accent1_2" csCatId="accent1" phldr="1"/>
      <dgm:spPr/>
    </dgm:pt>
    <dgm:pt modelId="{8F2F896E-F78A-4D7E-86E4-87E4A03904F8}">
      <dgm:prSet phldrT="[Testo]" custT="1"/>
      <dgm:spPr>
        <a:solidFill>
          <a:srgbClr val="4285F4"/>
        </a:solidFill>
      </dgm:spPr>
      <dgm:t>
        <a:bodyPr/>
        <a:lstStyle/>
        <a:p>
          <a:pPr>
            <a:buClr>
              <a:schemeClr val="dk1"/>
            </a:buClr>
            <a:buSzPts val="1100"/>
            <a:buFont typeface="Arial"/>
            <a:buNone/>
          </a:pPr>
          <a:r>
            <a:rPr lang="en" sz="800" b="0" kern="1200">
              <a:solidFill>
                <a:srgbClr val="FFFFFF"/>
              </a:solidFill>
              <a:latin typeface="Roboto"/>
              <a:ea typeface="Roboto"/>
              <a:cs typeface="Roboto"/>
              <a:sym typeface="Roboto"/>
            </a:rPr>
            <a:t>Selection of the best renewable </a:t>
          </a:r>
        </a:p>
        <a:p>
          <a:pPr>
            <a:buClr>
              <a:schemeClr val="dk1"/>
            </a:buClr>
            <a:buSzPts val="1100"/>
            <a:buFont typeface="Arial"/>
            <a:buNone/>
          </a:pPr>
          <a:r>
            <a:rPr lang="en" sz="800" b="0" kern="1200">
              <a:solidFill>
                <a:srgbClr val="FFFFFF"/>
              </a:solidFill>
              <a:latin typeface="Roboto"/>
              <a:ea typeface="Roboto"/>
              <a:cs typeface="Roboto"/>
              <a:sym typeface="Roboto"/>
            </a:rPr>
            <a:t>energy mix scenario </a:t>
          </a:r>
          <a:endParaRPr lang="it-IT" sz="800" b="0" kern="1200">
            <a:solidFill>
              <a:srgbClr val="FFFFFF"/>
            </a:solidFill>
            <a:latin typeface="Roboto"/>
            <a:ea typeface="Roboto"/>
            <a:cs typeface="Roboto"/>
          </a:endParaRPr>
        </a:p>
      </dgm:t>
    </dgm:pt>
    <dgm:pt modelId="{D4E439F5-8D97-4FB9-95B5-63CFFD5D2B35}" type="parTrans" cxnId="{D8D279F2-191B-4373-BAD9-BC36868244FC}">
      <dgm:prSet/>
      <dgm:spPr/>
      <dgm:t>
        <a:bodyPr/>
        <a:lstStyle/>
        <a:p>
          <a:endParaRPr lang="it-IT"/>
        </a:p>
      </dgm:t>
    </dgm:pt>
    <dgm:pt modelId="{4CF9CD86-7DA9-4FF4-B254-F4D56EB2174F}" type="sibTrans" cxnId="{D8D279F2-191B-4373-BAD9-BC36868244FC}">
      <dgm:prSet/>
      <dgm:spPr/>
      <dgm:t>
        <a:bodyPr/>
        <a:lstStyle/>
        <a:p>
          <a:endParaRPr lang="it-IT"/>
        </a:p>
      </dgm:t>
    </dgm:pt>
    <dgm:pt modelId="{682307F0-AC02-4E2F-AB34-12DAEC168C21}">
      <dgm:prSet phldrT="[Testo]" custT="1"/>
      <dgm:spPr>
        <a:solidFill>
          <a:srgbClr val="4285F4"/>
        </a:solidFill>
      </dgm:spPr>
      <dgm:t>
        <a:bodyPr/>
        <a:lstStyle/>
        <a:p>
          <a:pPr marL="0" lvl="0" indent="0" algn="ctr" defTabSz="400050">
            <a:lnSpc>
              <a:spcPct val="90000"/>
            </a:lnSpc>
            <a:spcBef>
              <a:spcPct val="0"/>
            </a:spcBef>
            <a:spcAft>
              <a:spcPct val="35000"/>
            </a:spcAft>
            <a:buClr>
              <a:srgbClr val="000000"/>
            </a:buClr>
            <a:buSzPts val="1100"/>
            <a:buFont typeface="Arial"/>
            <a:buNone/>
          </a:pPr>
          <a:r>
            <a:rPr lang="en" sz="800" b="0" kern="1200">
              <a:solidFill>
                <a:srgbClr val="FFFFFF"/>
              </a:solidFill>
              <a:latin typeface="Roboto"/>
              <a:ea typeface="Roboto"/>
              <a:cs typeface="Roboto"/>
              <a:sym typeface="Roboto"/>
            </a:rPr>
            <a:t>Island’s project teasers map</a:t>
          </a:r>
          <a:endParaRPr lang="it-IT" sz="800" b="0" kern="1200">
            <a:solidFill>
              <a:srgbClr val="FFFFFF"/>
            </a:solidFill>
            <a:latin typeface="Roboto"/>
            <a:ea typeface="Roboto"/>
            <a:cs typeface="Roboto"/>
          </a:endParaRPr>
        </a:p>
      </dgm:t>
    </dgm:pt>
    <dgm:pt modelId="{FC59786B-3180-4ADE-AE00-337830FD5FA3}" type="parTrans" cxnId="{015995D2-7662-4A09-BCAE-24040BB32D70}">
      <dgm:prSet/>
      <dgm:spPr/>
      <dgm:t>
        <a:bodyPr/>
        <a:lstStyle/>
        <a:p>
          <a:endParaRPr lang="it-IT"/>
        </a:p>
      </dgm:t>
    </dgm:pt>
    <dgm:pt modelId="{82DDE504-5806-451B-A5D7-9F9BF6D6E62B}" type="sibTrans" cxnId="{015995D2-7662-4A09-BCAE-24040BB32D70}">
      <dgm:prSet/>
      <dgm:spPr/>
      <dgm:t>
        <a:bodyPr/>
        <a:lstStyle/>
        <a:p>
          <a:endParaRPr lang="it-IT"/>
        </a:p>
      </dgm:t>
    </dgm:pt>
    <dgm:pt modelId="{BEB131A2-767F-487F-9D2C-ED132549BCE5}">
      <dgm:prSet phldrT="[Testo]" custT="1"/>
      <dgm:spPr>
        <a:solidFill>
          <a:srgbClr val="4285F4"/>
        </a:solidFill>
      </dgm:spPr>
      <dgm:t>
        <a:bodyPr/>
        <a:lstStyle/>
        <a:p>
          <a:pPr>
            <a:buClr>
              <a:schemeClr val="dk1"/>
            </a:buClr>
            <a:buSzPts val="1100"/>
            <a:buFont typeface="Arial"/>
            <a:buNone/>
          </a:pPr>
          <a:r>
            <a:rPr lang="en" sz="800" b="0" kern="1200">
              <a:solidFill>
                <a:srgbClr val="FFFFFF"/>
              </a:solidFill>
              <a:latin typeface="Roboto"/>
              <a:ea typeface="Roboto"/>
              <a:cs typeface="Roboto"/>
              <a:sym typeface="Roboto"/>
            </a:rPr>
            <a:t>Definition of strategic roadmap</a:t>
          </a:r>
          <a:endParaRPr lang="en-US" sz="800" b="0" kern="1200">
            <a:solidFill>
              <a:srgbClr val="FFFFFF"/>
            </a:solidFill>
            <a:latin typeface="Roboto"/>
            <a:ea typeface="Roboto"/>
            <a:cs typeface="Roboto"/>
            <a:sym typeface="Roboto"/>
          </a:endParaRPr>
        </a:p>
      </dgm:t>
    </dgm:pt>
    <dgm:pt modelId="{6E6407DA-B222-45DC-BF9B-FB6B8091B194}" type="sibTrans" cxnId="{5F1D58F2-2F6E-405A-883A-CC932749788D}">
      <dgm:prSet/>
      <dgm:spPr/>
      <dgm:t>
        <a:bodyPr/>
        <a:lstStyle/>
        <a:p>
          <a:endParaRPr lang="it-IT"/>
        </a:p>
      </dgm:t>
    </dgm:pt>
    <dgm:pt modelId="{60B4B4E0-3FD1-4233-84BE-0F9C045752C6}" type="parTrans" cxnId="{5F1D58F2-2F6E-405A-883A-CC932749788D}">
      <dgm:prSet/>
      <dgm:spPr/>
      <dgm:t>
        <a:bodyPr/>
        <a:lstStyle/>
        <a:p>
          <a:endParaRPr lang="it-IT"/>
        </a:p>
      </dgm:t>
    </dgm:pt>
    <dgm:pt modelId="{51E45036-A906-46E4-955A-5D7329BE2BBB}" type="pres">
      <dgm:prSet presAssocID="{48BEAEE1-A965-4D59-A272-A3DFA22083ED}" presName="Name0" presStyleCnt="0">
        <dgm:presLayoutVars>
          <dgm:dir/>
          <dgm:resizeHandles val="exact"/>
        </dgm:presLayoutVars>
      </dgm:prSet>
      <dgm:spPr/>
    </dgm:pt>
    <dgm:pt modelId="{4B39CB46-1CEA-45F1-BB5D-62A8067FDE48}" type="pres">
      <dgm:prSet presAssocID="{8F2F896E-F78A-4D7E-86E4-87E4A03904F8}" presName="parTxOnly" presStyleLbl="node1" presStyleIdx="0" presStyleCnt="3" custScaleX="115160" custLinFactNeighborX="-203" custLinFactNeighborY="-16415">
        <dgm:presLayoutVars>
          <dgm:bulletEnabled val="1"/>
        </dgm:presLayoutVars>
      </dgm:prSet>
      <dgm:spPr/>
    </dgm:pt>
    <dgm:pt modelId="{214BB5D7-062D-4185-ADEB-0F497EF7ECB2}" type="pres">
      <dgm:prSet presAssocID="{4CF9CD86-7DA9-4FF4-B254-F4D56EB2174F}" presName="parSpace" presStyleCnt="0"/>
      <dgm:spPr/>
    </dgm:pt>
    <dgm:pt modelId="{F964C392-5F82-49D9-A2C2-ED26FE42C1FC}" type="pres">
      <dgm:prSet presAssocID="{BEB131A2-767F-487F-9D2C-ED132549BCE5}" presName="parTxOnly" presStyleLbl="node1" presStyleIdx="1" presStyleCnt="3" custScaleX="101890" custLinFactNeighborX="8145" custLinFactNeighborY="-52713">
        <dgm:presLayoutVars>
          <dgm:bulletEnabled val="1"/>
        </dgm:presLayoutVars>
      </dgm:prSet>
      <dgm:spPr/>
    </dgm:pt>
    <dgm:pt modelId="{FF8307D4-0C51-4571-BEA2-2919FD65CAFE}" type="pres">
      <dgm:prSet presAssocID="{6E6407DA-B222-45DC-BF9B-FB6B8091B194}" presName="parSpace" presStyleCnt="0"/>
      <dgm:spPr/>
    </dgm:pt>
    <dgm:pt modelId="{40F1E5FC-CEFB-4C52-AE91-44AEE02D4B65}" type="pres">
      <dgm:prSet presAssocID="{682307F0-AC02-4E2F-AB34-12DAEC168C21}" presName="parTxOnly" presStyleLbl="node1" presStyleIdx="2" presStyleCnt="3">
        <dgm:presLayoutVars>
          <dgm:bulletEnabled val="1"/>
        </dgm:presLayoutVars>
      </dgm:prSet>
      <dgm:spPr/>
    </dgm:pt>
  </dgm:ptLst>
  <dgm:cxnLst>
    <dgm:cxn modelId="{F50E3B13-46FB-4189-A62E-41382E2B78C9}" type="presOf" srcId="{48BEAEE1-A965-4D59-A272-A3DFA22083ED}" destId="{51E45036-A906-46E4-955A-5D7329BE2BBB}" srcOrd="0" destOrd="0" presId="urn:microsoft.com/office/officeart/2005/8/layout/hChevron3"/>
    <dgm:cxn modelId="{83D73D24-8293-4AA7-954E-7173585E033C}" type="presOf" srcId="{BEB131A2-767F-487F-9D2C-ED132549BCE5}" destId="{F964C392-5F82-49D9-A2C2-ED26FE42C1FC}" srcOrd="0" destOrd="0" presId="urn:microsoft.com/office/officeart/2005/8/layout/hChevron3"/>
    <dgm:cxn modelId="{2ED1A280-18FC-4E0C-BE4C-38D9C3BE71AD}" type="presOf" srcId="{8F2F896E-F78A-4D7E-86E4-87E4A03904F8}" destId="{4B39CB46-1CEA-45F1-BB5D-62A8067FDE48}" srcOrd="0" destOrd="0" presId="urn:microsoft.com/office/officeart/2005/8/layout/hChevron3"/>
    <dgm:cxn modelId="{015995D2-7662-4A09-BCAE-24040BB32D70}" srcId="{48BEAEE1-A965-4D59-A272-A3DFA22083ED}" destId="{682307F0-AC02-4E2F-AB34-12DAEC168C21}" srcOrd="2" destOrd="0" parTransId="{FC59786B-3180-4ADE-AE00-337830FD5FA3}" sibTransId="{82DDE504-5806-451B-A5D7-9F9BF6D6E62B}"/>
    <dgm:cxn modelId="{5F1D58F2-2F6E-405A-883A-CC932749788D}" srcId="{48BEAEE1-A965-4D59-A272-A3DFA22083ED}" destId="{BEB131A2-767F-487F-9D2C-ED132549BCE5}" srcOrd="1" destOrd="0" parTransId="{60B4B4E0-3FD1-4233-84BE-0F9C045752C6}" sibTransId="{6E6407DA-B222-45DC-BF9B-FB6B8091B194}"/>
    <dgm:cxn modelId="{D8D279F2-191B-4373-BAD9-BC36868244FC}" srcId="{48BEAEE1-A965-4D59-A272-A3DFA22083ED}" destId="{8F2F896E-F78A-4D7E-86E4-87E4A03904F8}" srcOrd="0" destOrd="0" parTransId="{D4E439F5-8D97-4FB9-95B5-63CFFD5D2B35}" sibTransId="{4CF9CD86-7DA9-4FF4-B254-F4D56EB2174F}"/>
    <dgm:cxn modelId="{4D914EF4-9D65-46C9-8E26-B63D40CFFF4F}" type="presOf" srcId="{682307F0-AC02-4E2F-AB34-12DAEC168C21}" destId="{40F1E5FC-CEFB-4C52-AE91-44AEE02D4B65}" srcOrd="0" destOrd="0" presId="urn:microsoft.com/office/officeart/2005/8/layout/hChevron3"/>
    <dgm:cxn modelId="{E8081EFA-AE27-405B-A571-C431EA337C6F}" type="presParOf" srcId="{51E45036-A906-46E4-955A-5D7329BE2BBB}" destId="{4B39CB46-1CEA-45F1-BB5D-62A8067FDE48}" srcOrd="0" destOrd="0" presId="urn:microsoft.com/office/officeart/2005/8/layout/hChevron3"/>
    <dgm:cxn modelId="{46583FAA-330D-4281-924E-F8BEB45A87C4}" type="presParOf" srcId="{51E45036-A906-46E4-955A-5D7329BE2BBB}" destId="{214BB5D7-062D-4185-ADEB-0F497EF7ECB2}" srcOrd="1" destOrd="0" presId="urn:microsoft.com/office/officeart/2005/8/layout/hChevron3"/>
    <dgm:cxn modelId="{4DECEB15-9161-417D-9D52-7167B465E8CD}" type="presParOf" srcId="{51E45036-A906-46E4-955A-5D7329BE2BBB}" destId="{F964C392-5F82-49D9-A2C2-ED26FE42C1FC}" srcOrd="2" destOrd="0" presId="urn:microsoft.com/office/officeart/2005/8/layout/hChevron3"/>
    <dgm:cxn modelId="{680FBC23-FCDF-493A-B786-32503FE3194F}" type="presParOf" srcId="{51E45036-A906-46E4-955A-5D7329BE2BBB}" destId="{FF8307D4-0C51-4571-BEA2-2919FD65CAFE}" srcOrd="3" destOrd="0" presId="urn:microsoft.com/office/officeart/2005/8/layout/hChevron3"/>
    <dgm:cxn modelId="{C3CB58C5-7593-4420-B455-ED23AA9B43CB}" type="presParOf" srcId="{51E45036-A906-46E4-955A-5D7329BE2BBB}" destId="{40F1E5FC-CEFB-4C52-AE91-44AEE02D4B65}" srcOrd="4" destOrd="0" presId="urn:microsoft.com/office/officeart/2005/8/layout/hChevron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03885-5BD6-4E74-83D4-941E6ADB8301}">
      <dsp:nvSpPr>
        <dsp:cNvPr id="0" name=""/>
        <dsp:cNvSpPr/>
      </dsp:nvSpPr>
      <dsp:spPr>
        <a:xfrm>
          <a:off x="2106898" y="750"/>
          <a:ext cx="2250308" cy="870044"/>
        </a:xfrm>
        <a:prstGeom prst="roundRect">
          <a:avLst>
            <a:gd name="adj" fmla="val 10000"/>
          </a:avLst>
        </a:prstGeom>
        <a:solidFill>
          <a:srgbClr val="0049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err="1">
              <a:latin typeface="Roboto" panose="02000000000000000000" pitchFamily="2" charset="0"/>
              <a:ea typeface="Roboto" panose="02000000000000000000" pitchFamily="2" charset="0"/>
              <a:cs typeface="Roboto" panose="02000000000000000000" pitchFamily="2" charset="0"/>
            </a:rPr>
            <a:t>Analyse</a:t>
          </a:r>
          <a:r>
            <a:rPr lang="en-US" sz="1100" b="0" i="0" kern="1200" dirty="0">
              <a:latin typeface="Roboto" panose="02000000000000000000" pitchFamily="2" charset="0"/>
              <a:ea typeface="Roboto" panose="02000000000000000000" pitchFamily="2" charset="0"/>
              <a:cs typeface="Roboto" panose="02000000000000000000" pitchFamily="2" charset="0"/>
            </a:rPr>
            <a:t> the island's data focusing on CO2 levels and existing and planned projects</a:t>
          </a:r>
          <a:endParaRPr lang="it-IT" sz="1100" kern="1200" dirty="0">
            <a:latin typeface="Roboto" panose="02000000000000000000" pitchFamily="2" charset="0"/>
            <a:ea typeface="Roboto" panose="02000000000000000000" pitchFamily="2" charset="0"/>
            <a:cs typeface="Roboto" panose="02000000000000000000" pitchFamily="2" charset="0"/>
          </a:endParaRPr>
        </a:p>
      </dsp:txBody>
      <dsp:txXfrm>
        <a:off x="2132381" y="26233"/>
        <a:ext cx="2199342" cy="819078"/>
      </dsp:txXfrm>
    </dsp:sp>
    <dsp:sp modelId="{B4BC891A-40CC-4507-931D-E5C61A2FF49D}">
      <dsp:nvSpPr>
        <dsp:cNvPr id="0" name=""/>
        <dsp:cNvSpPr/>
      </dsp:nvSpPr>
      <dsp:spPr>
        <a:xfrm rot="5400000">
          <a:off x="3097442" y="888742"/>
          <a:ext cx="269219" cy="3230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rot="-5400000">
        <a:off x="3135133" y="915663"/>
        <a:ext cx="193838" cy="188453"/>
      </dsp:txXfrm>
    </dsp:sp>
    <dsp:sp modelId="{9EB22C8C-3D64-498E-9C98-396E9D77A6A7}">
      <dsp:nvSpPr>
        <dsp:cNvPr id="0" name=""/>
        <dsp:cNvSpPr/>
      </dsp:nvSpPr>
      <dsp:spPr>
        <a:xfrm>
          <a:off x="2157139" y="1229753"/>
          <a:ext cx="2149826" cy="717917"/>
        </a:xfrm>
        <a:prstGeom prst="roundRect">
          <a:avLst>
            <a:gd name="adj" fmla="val 10000"/>
          </a:avLst>
        </a:prstGeom>
        <a:solidFill>
          <a:srgbClr val="0049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solidFill>
                <a:srgbClr val="FFFFFF"/>
              </a:solidFill>
              <a:latin typeface="Roboto" panose="02000000000000000000" pitchFamily="2" charset="0"/>
              <a:ea typeface="Roboto" panose="02000000000000000000" pitchFamily="2" charset="0"/>
              <a:cs typeface="Roboto" panose="02000000000000000000" pitchFamily="2" charset="0"/>
            </a:rPr>
            <a:t>Identify inefficiencies and areas for improvement for each sector</a:t>
          </a:r>
          <a:endParaRPr lang="it-IT" sz="1100" b="0" i="0" kern="1200" dirty="0">
            <a:solidFill>
              <a:srgbClr val="FFFFFF"/>
            </a:solidFill>
            <a:latin typeface="Roboto" panose="02000000000000000000" pitchFamily="2" charset="0"/>
            <a:ea typeface="Roboto" panose="02000000000000000000" pitchFamily="2" charset="0"/>
            <a:cs typeface="Roboto" panose="02000000000000000000" pitchFamily="2" charset="0"/>
          </a:endParaRPr>
        </a:p>
      </dsp:txBody>
      <dsp:txXfrm>
        <a:off x="2178166" y="1250780"/>
        <a:ext cx="2107772" cy="675863"/>
      </dsp:txXfrm>
    </dsp:sp>
    <dsp:sp modelId="{2C54F271-3C5B-44D1-897A-9B5EFAB86A8A}">
      <dsp:nvSpPr>
        <dsp:cNvPr id="0" name=""/>
        <dsp:cNvSpPr/>
      </dsp:nvSpPr>
      <dsp:spPr>
        <a:xfrm rot="5400000">
          <a:off x="3097442" y="1965618"/>
          <a:ext cx="269219" cy="3230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rot="-5400000">
        <a:off x="3135133" y="1992539"/>
        <a:ext cx="193838" cy="188453"/>
      </dsp:txXfrm>
    </dsp:sp>
    <dsp:sp modelId="{A32E8A0A-69F8-4718-83EB-7A864886924B}">
      <dsp:nvSpPr>
        <dsp:cNvPr id="0" name=""/>
        <dsp:cNvSpPr/>
      </dsp:nvSpPr>
      <dsp:spPr>
        <a:xfrm>
          <a:off x="2157139" y="2306629"/>
          <a:ext cx="2149826" cy="717917"/>
        </a:xfrm>
        <a:prstGeom prst="roundRect">
          <a:avLst>
            <a:gd name="adj" fmla="val 10000"/>
          </a:avLst>
        </a:prstGeom>
        <a:solidFill>
          <a:srgbClr val="0049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solidFill>
                <a:srgbClr val="FFFFFF"/>
              </a:solidFill>
              <a:latin typeface="Roboto" panose="02000000000000000000" pitchFamily="2" charset="0"/>
              <a:ea typeface="Roboto" panose="02000000000000000000" pitchFamily="2" charset="0"/>
              <a:cs typeface="Roboto" panose="02000000000000000000" pitchFamily="2" charset="0"/>
            </a:rPr>
            <a:t>Island Report provides sector scores, overall score, good practices and recommendations</a:t>
          </a:r>
          <a:endParaRPr lang="it-IT" sz="1100" b="0" i="0" kern="1200" dirty="0">
            <a:solidFill>
              <a:srgbClr val="FFFFFF"/>
            </a:solidFill>
            <a:latin typeface="Roboto" panose="02000000000000000000" pitchFamily="2" charset="0"/>
            <a:ea typeface="Roboto" panose="02000000000000000000" pitchFamily="2" charset="0"/>
            <a:cs typeface="Roboto" panose="02000000000000000000" pitchFamily="2" charset="0"/>
          </a:endParaRPr>
        </a:p>
      </dsp:txBody>
      <dsp:txXfrm>
        <a:off x="2178166" y="2327656"/>
        <a:ext cx="2107772" cy="675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C0C49-B829-4CC9-BCBD-86497B7ADC6A}">
      <dsp:nvSpPr>
        <dsp:cNvPr id="0" name=""/>
        <dsp:cNvSpPr/>
      </dsp:nvSpPr>
      <dsp:spPr>
        <a:xfrm>
          <a:off x="3774" y="1200383"/>
          <a:ext cx="2768341" cy="237279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a:noFill/>
        </a:ln>
        <a:effectLst/>
      </dsp:spPr>
      <dsp:style>
        <a:lnRef idx="0">
          <a:scrgbClr r="0" g="0" b="0"/>
        </a:lnRef>
        <a:fillRef idx="1">
          <a:scrgbClr r="0" g="0" b="0"/>
        </a:fillRef>
        <a:effectRef idx="0">
          <a:scrgbClr r="0" g="0" b="0"/>
        </a:effectRef>
        <a:fontRef idx="minor"/>
      </dsp:style>
    </dsp:sp>
    <dsp:sp modelId="{0A9BEB5E-C14C-4467-ABEB-F4AD50685B52}">
      <dsp:nvSpPr>
        <dsp:cNvPr id="0" name=""/>
        <dsp:cNvSpPr/>
      </dsp:nvSpPr>
      <dsp:spPr>
        <a:xfrm>
          <a:off x="3774" y="2861340"/>
          <a:ext cx="2768341" cy="5694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GB" sz="1100" b="1" i="1" kern="1200" dirty="0">
              <a:solidFill>
                <a:schemeClr val="bg1"/>
              </a:solidFill>
              <a:effectLst/>
              <a:latin typeface="Roboto" panose="02000000000000000000" pitchFamily="2" charset="0"/>
              <a:ea typeface="Roboto" panose="02000000000000000000" pitchFamily="2" charset="0"/>
              <a:cs typeface="Roboto" panose="02000000000000000000" pitchFamily="2" charset="0"/>
            </a:rPr>
            <a:t>Consultation in Nadi, Fiji</a:t>
          </a:r>
        </a:p>
        <a:p>
          <a:pPr marL="0" lvl="0" indent="0" algn="ctr" defTabSz="488950">
            <a:lnSpc>
              <a:spcPct val="90000"/>
            </a:lnSpc>
            <a:spcBef>
              <a:spcPct val="0"/>
            </a:spcBef>
            <a:spcAft>
              <a:spcPct val="35000"/>
            </a:spcAft>
            <a:buNone/>
          </a:pPr>
          <a:r>
            <a:rPr lang="en-GB" sz="1100" b="1" i="1" kern="12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GB" sz="1100" b="1" i="1" kern="1200" dirty="0">
              <a:solidFill>
                <a:schemeClr val="bg1"/>
              </a:solidFill>
              <a:effectLst/>
              <a:latin typeface="Roboto" panose="02000000000000000000" pitchFamily="2" charset="0"/>
              <a:ea typeface="Roboto" panose="02000000000000000000" pitchFamily="2" charset="0"/>
              <a:cs typeface="Roboto" panose="02000000000000000000" pitchFamily="2" charset="0"/>
            </a:rPr>
            <a:t>September 2023)</a:t>
          </a:r>
          <a:endParaRPr lang="it-IT" sz="1100" b="1" i="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3774" y="2861340"/>
        <a:ext cx="2768341" cy="569471"/>
      </dsp:txXfrm>
    </dsp:sp>
    <dsp:sp modelId="{9BAD9F22-4740-4ECA-A0C6-45423E782084}">
      <dsp:nvSpPr>
        <dsp:cNvPr id="0" name=""/>
        <dsp:cNvSpPr/>
      </dsp:nvSpPr>
      <dsp:spPr>
        <a:xfrm>
          <a:off x="3054478" y="1200383"/>
          <a:ext cx="2768341" cy="2372796"/>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0">
          <a:scrgbClr r="0" g="0" b="0"/>
        </a:effectRef>
        <a:fontRef idx="minor"/>
      </dsp:style>
    </dsp:sp>
    <dsp:sp modelId="{2A9CF54B-8759-4780-BFCC-F7047BA3DB43}">
      <dsp:nvSpPr>
        <dsp:cNvPr id="0" name=""/>
        <dsp:cNvSpPr/>
      </dsp:nvSpPr>
      <dsp:spPr>
        <a:xfrm>
          <a:off x="3054478" y="2861340"/>
          <a:ext cx="2768341" cy="5694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GB" sz="1100" b="1" i="1" kern="1200" dirty="0">
              <a:solidFill>
                <a:schemeClr val="bg1"/>
              </a:solidFill>
              <a:effectLst/>
              <a:latin typeface="Roboto" panose="02000000000000000000" pitchFamily="2" charset="0"/>
              <a:ea typeface="Roboto" panose="02000000000000000000" pitchFamily="2" charset="0"/>
              <a:cs typeface="Roboto" panose="02000000000000000000" pitchFamily="2" charset="0"/>
            </a:rPr>
            <a:t>Consultation in Kingston, Jamaica</a:t>
          </a:r>
          <a:r>
            <a:rPr lang="en-GB" sz="1100" b="1" i="1" kern="1200" dirty="0">
              <a:solidFill>
                <a:schemeClr val="bg1"/>
              </a:solidFill>
              <a:latin typeface="Roboto" panose="02000000000000000000" pitchFamily="2" charset="0"/>
              <a:ea typeface="Roboto" panose="02000000000000000000" pitchFamily="2" charset="0"/>
              <a:cs typeface="Roboto" panose="02000000000000000000" pitchFamily="2" charset="0"/>
            </a:rPr>
            <a:t> </a:t>
          </a:r>
        </a:p>
        <a:p>
          <a:pPr marL="0" lvl="0" indent="0" algn="ctr" defTabSz="488950">
            <a:lnSpc>
              <a:spcPct val="90000"/>
            </a:lnSpc>
            <a:spcBef>
              <a:spcPct val="0"/>
            </a:spcBef>
            <a:spcAft>
              <a:spcPct val="35000"/>
            </a:spcAft>
            <a:buNone/>
          </a:pPr>
          <a:r>
            <a:rPr lang="en-GB" sz="1100" b="1" i="1" kern="1200"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en-GB" sz="1100" b="1" i="1" kern="1200" dirty="0">
              <a:solidFill>
                <a:schemeClr val="bg1"/>
              </a:solidFill>
              <a:effectLst/>
              <a:latin typeface="Roboto" panose="02000000000000000000" pitchFamily="2" charset="0"/>
              <a:ea typeface="Roboto" panose="02000000000000000000" pitchFamily="2" charset="0"/>
              <a:cs typeface="Roboto" panose="02000000000000000000" pitchFamily="2" charset="0"/>
            </a:rPr>
            <a:t>February 2024)</a:t>
          </a:r>
          <a:endParaRPr lang="it-IT" sz="1100" b="1" kern="1200" dirty="0"/>
        </a:p>
      </dsp:txBody>
      <dsp:txXfrm>
        <a:off x="3054478" y="2861340"/>
        <a:ext cx="2768341" cy="569471"/>
      </dsp:txXfrm>
    </dsp:sp>
    <dsp:sp modelId="{AEDD6AB9-70CA-4DEF-BFFB-2E350088E4A5}">
      <dsp:nvSpPr>
        <dsp:cNvPr id="0" name=""/>
        <dsp:cNvSpPr/>
      </dsp:nvSpPr>
      <dsp:spPr>
        <a:xfrm>
          <a:off x="6105183" y="1200383"/>
          <a:ext cx="2768341" cy="2372796"/>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a:noFill/>
        </a:ln>
        <a:effectLst/>
      </dsp:spPr>
      <dsp:style>
        <a:lnRef idx="0">
          <a:scrgbClr r="0" g="0" b="0"/>
        </a:lnRef>
        <a:fillRef idx="1">
          <a:scrgbClr r="0" g="0" b="0"/>
        </a:fillRef>
        <a:effectRef idx="0">
          <a:scrgbClr r="0" g="0" b="0"/>
        </a:effectRef>
        <a:fontRef idx="minor"/>
      </dsp:style>
    </dsp:sp>
    <dsp:sp modelId="{18703F97-2D52-47CE-8476-D83CCBD08595}">
      <dsp:nvSpPr>
        <dsp:cNvPr id="0" name=""/>
        <dsp:cNvSpPr/>
      </dsp:nvSpPr>
      <dsp:spPr>
        <a:xfrm>
          <a:off x="6105183" y="2861340"/>
          <a:ext cx="2768341" cy="5694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GB" sz="1100" b="1" i="1" kern="1200" dirty="0">
              <a:solidFill>
                <a:schemeClr val="bg1"/>
              </a:solidFill>
              <a:effectLst/>
              <a:latin typeface="Roboto" panose="02000000000000000000" pitchFamily="2" charset="0"/>
              <a:ea typeface="Roboto" panose="02000000000000000000" pitchFamily="2" charset="0"/>
              <a:cs typeface="Roboto" panose="02000000000000000000" pitchFamily="2" charset="0"/>
            </a:rPr>
            <a:t>Consultation in Victoria, Seychelles</a:t>
          </a:r>
        </a:p>
        <a:p>
          <a:pPr marL="0" lvl="0" indent="0" algn="ctr" defTabSz="488950">
            <a:lnSpc>
              <a:spcPct val="90000"/>
            </a:lnSpc>
            <a:spcBef>
              <a:spcPct val="0"/>
            </a:spcBef>
            <a:spcAft>
              <a:spcPct val="35000"/>
            </a:spcAft>
            <a:buNone/>
          </a:pPr>
          <a:r>
            <a:rPr lang="en-GB" sz="1100" b="1" i="1" kern="1200"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en-GB" sz="1100" b="1" i="1" kern="1200" dirty="0">
              <a:solidFill>
                <a:schemeClr val="bg1"/>
              </a:solidFill>
              <a:effectLst/>
              <a:latin typeface="Roboto" panose="02000000000000000000" pitchFamily="2" charset="0"/>
              <a:ea typeface="Roboto" panose="02000000000000000000" pitchFamily="2" charset="0"/>
              <a:cs typeface="Roboto" panose="02000000000000000000" pitchFamily="2" charset="0"/>
            </a:rPr>
            <a:t>March 2024)</a:t>
          </a:r>
          <a:endParaRPr lang="it-IT" sz="1100" b="1" kern="1200" dirty="0"/>
        </a:p>
      </dsp:txBody>
      <dsp:txXfrm>
        <a:off x="6105183" y="2861340"/>
        <a:ext cx="2768341" cy="5694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9CB46-1CEA-45F1-BB5D-62A8067FDE48}">
      <dsp:nvSpPr>
        <dsp:cNvPr id="0" name=""/>
        <dsp:cNvSpPr/>
      </dsp:nvSpPr>
      <dsp:spPr>
        <a:xfrm>
          <a:off x="1983" y="203739"/>
          <a:ext cx="1650008" cy="460289"/>
        </a:xfrm>
        <a:prstGeom prst="homePlate">
          <a:avLst/>
        </a:prstGeom>
        <a:solidFill>
          <a:srgbClr val="4285F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38" tIns="18669" rIns="9335" bIns="18669" numCol="1" spcCol="1270" anchor="ctr" anchorCtr="0">
          <a:noAutofit/>
        </a:bodyPr>
        <a:lstStyle/>
        <a:p>
          <a:pPr marL="0" lvl="0" indent="0" algn="ctr" defTabSz="311150">
            <a:lnSpc>
              <a:spcPct val="90000"/>
            </a:lnSpc>
            <a:spcBef>
              <a:spcPct val="0"/>
            </a:spcBef>
            <a:spcAft>
              <a:spcPct val="35000"/>
            </a:spcAft>
            <a:buClr>
              <a:schemeClr val="dk1"/>
            </a:buClr>
            <a:buSzPts val="1100"/>
            <a:buFont typeface="Arial"/>
            <a:buNone/>
          </a:pPr>
          <a:r>
            <a:rPr lang="en-US" sz="700" b="0" kern="1200">
              <a:solidFill>
                <a:schemeClr val="bg1"/>
              </a:solidFill>
              <a:latin typeface="Roboto"/>
              <a:ea typeface="Roboto"/>
              <a:cs typeface="Roboto"/>
              <a:sym typeface="Roboto"/>
            </a:rPr>
            <a:t>Evaluation of the readily </a:t>
          </a:r>
          <a:br>
            <a:rPr lang="en-US" sz="700" b="0" kern="1200">
              <a:solidFill>
                <a:schemeClr val="bg1"/>
              </a:solidFill>
              <a:latin typeface="Roboto"/>
              <a:ea typeface="Roboto"/>
              <a:cs typeface="Roboto"/>
              <a:sym typeface="Roboto"/>
            </a:rPr>
          </a:br>
          <a:r>
            <a:rPr lang="en-US" sz="700" b="0" kern="1200">
              <a:solidFill>
                <a:schemeClr val="bg1"/>
              </a:solidFill>
              <a:latin typeface="Roboto"/>
              <a:ea typeface="Roboto"/>
              <a:cs typeface="Roboto"/>
              <a:sym typeface="Roboto"/>
            </a:rPr>
            <a:t>available data</a:t>
          </a:r>
          <a:endParaRPr lang="it-IT" sz="700" b="0" kern="1200">
            <a:solidFill>
              <a:schemeClr val="bg1"/>
            </a:solidFill>
          </a:endParaRPr>
        </a:p>
      </dsp:txBody>
      <dsp:txXfrm>
        <a:off x="1983" y="203739"/>
        <a:ext cx="1534936" cy="460289"/>
      </dsp:txXfrm>
    </dsp:sp>
    <dsp:sp modelId="{F964C392-5F82-49D9-A2C2-ED26FE42C1FC}">
      <dsp:nvSpPr>
        <dsp:cNvPr id="0" name=""/>
        <dsp:cNvSpPr/>
      </dsp:nvSpPr>
      <dsp:spPr>
        <a:xfrm>
          <a:off x="1307205" y="203739"/>
          <a:ext cx="1846001" cy="460289"/>
        </a:xfrm>
        <a:prstGeom prst="chevron">
          <a:avLst/>
        </a:prstGeom>
        <a:solidFill>
          <a:srgbClr val="4285F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marL="0" lvl="0" indent="0" algn="ctr" defTabSz="311150">
            <a:lnSpc>
              <a:spcPct val="90000"/>
            </a:lnSpc>
            <a:spcBef>
              <a:spcPct val="0"/>
            </a:spcBef>
            <a:spcAft>
              <a:spcPct val="35000"/>
            </a:spcAft>
            <a:buClr>
              <a:schemeClr val="dk1"/>
            </a:buClr>
            <a:buSzPts val="1100"/>
            <a:buFont typeface="Arial"/>
            <a:buNone/>
          </a:pPr>
          <a:r>
            <a:rPr lang="en-US" sz="700" b="0" kern="1200">
              <a:solidFill>
                <a:schemeClr val="bg1"/>
              </a:solidFill>
              <a:latin typeface="Roboto"/>
              <a:ea typeface="Roboto"/>
              <a:cs typeface="Roboto"/>
              <a:sym typeface="Roboto"/>
            </a:rPr>
            <a:t>Electricity demand </a:t>
          </a:r>
          <a:br>
            <a:rPr lang="en-US" sz="700" b="0" kern="1200">
              <a:solidFill>
                <a:schemeClr val="bg1"/>
              </a:solidFill>
              <a:latin typeface="Roboto"/>
              <a:ea typeface="Roboto"/>
              <a:cs typeface="Roboto"/>
              <a:sym typeface="Roboto"/>
            </a:rPr>
          </a:br>
          <a:r>
            <a:rPr lang="en-US" sz="700" b="0" kern="1200">
              <a:solidFill>
                <a:schemeClr val="bg1"/>
              </a:solidFill>
              <a:latin typeface="Roboto"/>
              <a:ea typeface="Roboto"/>
              <a:cs typeface="Roboto"/>
              <a:sym typeface="Roboto"/>
            </a:rPr>
            <a:t>assessment and forecast</a:t>
          </a:r>
        </a:p>
      </dsp:txBody>
      <dsp:txXfrm>
        <a:off x="1537350" y="203739"/>
        <a:ext cx="1385712" cy="460289"/>
      </dsp:txXfrm>
    </dsp:sp>
    <dsp:sp modelId="{40F1E5FC-CEFB-4C52-AE91-44AEE02D4B65}">
      <dsp:nvSpPr>
        <dsp:cNvPr id="0" name=""/>
        <dsp:cNvSpPr/>
      </dsp:nvSpPr>
      <dsp:spPr>
        <a:xfrm>
          <a:off x="2808421" y="203739"/>
          <a:ext cx="1665523" cy="460289"/>
        </a:xfrm>
        <a:prstGeom prst="chevron">
          <a:avLst/>
        </a:prstGeom>
        <a:solidFill>
          <a:srgbClr val="4285F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marL="0" lvl="0" indent="0" algn="ctr" defTabSz="311150">
            <a:lnSpc>
              <a:spcPct val="90000"/>
            </a:lnSpc>
            <a:spcBef>
              <a:spcPct val="0"/>
            </a:spcBef>
            <a:spcAft>
              <a:spcPct val="35000"/>
            </a:spcAft>
            <a:buClr>
              <a:schemeClr val="dk1"/>
            </a:buClr>
            <a:buSzPts val="1100"/>
            <a:buFont typeface="Arial"/>
            <a:buNone/>
          </a:pPr>
          <a:r>
            <a:rPr lang="en-US" sz="700" b="0" kern="1200">
              <a:solidFill>
                <a:schemeClr val="bg1"/>
              </a:solidFill>
              <a:latin typeface="Roboto"/>
              <a:ea typeface="Roboto"/>
              <a:cs typeface="Roboto"/>
              <a:sym typeface="Roboto"/>
            </a:rPr>
            <a:t>Renewable resources assessment</a:t>
          </a:r>
          <a:endParaRPr lang="it-IT" sz="700" b="0" kern="1200">
            <a:solidFill>
              <a:schemeClr val="bg1"/>
            </a:solidFill>
          </a:endParaRPr>
        </a:p>
      </dsp:txBody>
      <dsp:txXfrm>
        <a:off x="3038566" y="203739"/>
        <a:ext cx="1205234" cy="460289"/>
      </dsp:txXfrm>
    </dsp:sp>
    <dsp:sp modelId="{6EE7C2D9-634D-4FF0-9717-2171042AAD05}">
      <dsp:nvSpPr>
        <dsp:cNvPr id="0" name=""/>
        <dsp:cNvSpPr/>
      </dsp:nvSpPr>
      <dsp:spPr>
        <a:xfrm>
          <a:off x="4129158" y="203739"/>
          <a:ext cx="1723930" cy="460289"/>
        </a:xfrm>
        <a:prstGeom prst="chevron">
          <a:avLst/>
        </a:prstGeom>
        <a:solidFill>
          <a:srgbClr val="4285F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marL="0" lvl="0" indent="0" algn="ctr" defTabSz="311150">
            <a:lnSpc>
              <a:spcPct val="90000"/>
            </a:lnSpc>
            <a:spcBef>
              <a:spcPct val="0"/>
            </a:spcBef>
            <a:spcAft>
              <a:spcPct val="35000"/>
            </a:spcAft>
            <a:buClr>
              <a:schemeClr val="dk1"/>
            </a:buClr>
            <a:buSzPts val="1100"/>
            <a:buFont typeface="Arial"/>
            <a:buNone/>
          </a:pPr>
          <a:r>
            <a:rPr lang="en-US" sz="700" b="0" kern="1200">
              <a:solidFill>
                <a:schemeClr val="bg1"/>
              </a:solidFill>
              <a:latin typeface="Roboto"/>
              <a:ea typeface="Roboto"/>
              <a:cs typeface="Roboto"/>
              <a:sym typeface="Roboto"/>
            </a:rPr>
            <a:t>Scenarios portfolio development with technical and economic analysis</a:t>
          </a:r>
          <a:endParaRPr lang="it-IT" sz="700" b="0" kern="1200">
            <a:solidFill>
              <a:schemeClr val="bg1"/>
            </a:solidFill>
          </a:endParaRPr>
        </a:p>
      </dsp:txBody>
      <dsp:txXfrm>
        <a:off x="4359303" y="203739"/>
        <a:ext cx="1263641" cy="4602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9CB46-1CEA-45F1-BB5D-62A8067FDE48}">
      <dsp:nvSpPr>
        <dsp:cNvPr id="0" name=""/>
        <dsp:cNvSpPr/>
      </dsp:nvSpPr>
      <dsp:spPr>
        <a:xfrm>
          <a:off x="0" y="0"/>
          <a:ext cx="2413849" cy="479604"/>
        </a:xfrm>
        <a:prstGeom prst="homePlate">
          <a:avLst/>
        </a:prstGeom>
        <a:solidFill>
          <a:srgbClr val="4285F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Clr>
              <a:schemeClr val="dk1"/>
            </a:buClr>
            <a:buSzPts val="1100"/>
            <a:buFont typeface="Arial"/>
            <a:buNone/>
          </a:pPr>
          <a:r>
            <a:rPr lang="en" sz="800" b="0" kern="1200">
              <a:solidFill>
                <a:srgbClr val="FFFFFF"/>
              </a:solidFill>
              <a:latin typeface="Roboto"/>
              <a:ea typeface="Roboto"/>
              <a:cs typeface="Roboto"/>
              <a:sym typeface="Roboto"/>
            </a:rPr>
            <a:t>Selection of the best renewable </a:t>
          </a:r>
        </a:p>
        <a:p>
          <a:pPr marL="0" lvl="0" indent="0" algn="ctr" defTabSz="355600">
            <a:lnSpc>
              <a:spcPct val="90000"/>
            </a:lnSpc>
            <a:spcBef>
              <a:spcPct val="0"/>
            </a:spcBef>
            <a:spcAft>
              <a:spcPct val="35000"/>
            </a:spcAft>
            <a:buClr>
              <a:schemeClr val="dk1"/>
            </a:buClr>
            <a:buSzPts val="1100"/>
            <a:buFont typeface="Arial"/>
            <a:buNone/>
          </a:pPr>
          <a:r>
            <a:rPr lang="en" sz="800" b="0" kern="1200">
              <a:solidFill>
                <a:srgbClr val="FFFFFF"/>
              </a:solidFill>
              <a:latin typeface="Roboto"/>
              <a:ea typeface="Roboto"/>
              <a:cs typeface="Roboto"/>
              <a:sym typeface="Roboto"/>
            </a:rPr>
            <a:t>energy mix scenario </a:t>
          </a:r>
          <a:endParaRPr lang="it-IT" sz="800" b="0" kern="1200">
            <a:solidFill>
              <a:srgbClr val="FFFFFF"/>
            </a:solidFill>
            <a:latin typeface="Roboto"/>
            <a:ea typeface="Roboto"/>
            <a:cs typeface="Roboto"/>
          </a:endParaRPr>
        </a:p>
      </dsp:txBody>
      <dsp:txXfrm>
        <a:off x="0" y="0"/>
        <a:ext cx="2293948" cy="479604"/>
      </dsp:txXfrm>
    </dsp:sp>
    <dsp:sp modelId="{F964C392-5F82-49D9-A2C2-ED26FE42C1FC}">
      <dsp:nvSpPr>
        <dsp:cNvPr id="0" name=""/>
        <dsp:cNvSpPr/>
      </dsp:nvSpPr>
      <dsp:spPr>
        <a:xfrm>
          <a:off x="2029630" y="0"/>
          <a:ext cx="2135699" cy="479604"/>
        </a:xfrm>
        <a:prstGeom prst="chevron">
          <a:avLst/>
        </a:prstGeom>
        <a:solidFill>
          <a:srgbClr val="4285F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Clr>
              <a:schemeClr val="dk1"/>
            </a:buClr>
            <a:buSzPts val="1100"/>
            <a:buFont typeface="Arial"/>
            <a:buNone/>
          </a:pPr>
          <a:r>
            <a:rPr lang="en" sz="800" b="0" kern="1200">
              <a:solidFill>
                <a:srgbClr val="FFFFFF"/>
              </a:solidFill>
              <a:latin typeface="Roboto"/>
              <a:ea typeface="Roboto"/>
              <a:cs typeface="Roboto"/>
              <a:sym typeface="Roboto"/>
            </a:rPr>
            <a:t>Definition of strategic roadmap</a:t>
          </a:r>
          <a:endParaRPr lang="en-US" sz="800" b="0" kern="1200">
            <a:solidFill>
              <a:srgbClr val="FFFFFF"/>
            </a:solidFill>
            <a:latin typeface="Roboto"/>
            <a:ea typeface="Roboto"/>
            <a:cs typeface="Roboto"/>
            <a:sym typeface="Roboto"/>
          </a:endParaRPr>
        </a:p>
      </dsp:txBody>
      <dsp:txXfrm>
        <a:off x="2269432" y="0"/>
        <a:ext cx="1656095" cy="479604"/>
      </dsp:txXfrm>
    </dsp:sp>
    <dsp:sp modelId="{40F1E5FC-CEFB-4C52-AE91-44AEE02D4B65}">
      <dsp:nvSpPr>
        <dsp:cNvPr id="0" name=""/>
        <dsp:cNvSpPr/>
      </dsp:nvSpPr>
      <dsp:spPr>
        <a:xfrm>
          <a:off x="3711967" y="0"/>
          <a:ext cx="2096083" cy="479604"/>
        </a:xfrm>
        <a:prstGeom prst="chevron">
          <a:avLst/>
        </a:prstGeom>
        <a:solidFill>
          <a:srgbClr val="4285F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400050">
            <a:lnSpc>
              <a:spcPct val="90000"/>
            </a:lnSpc>
            <a:spcBef>
              <a:spcPct val="0"/>
            </a:spcBef>
            <a:spcAft>
              <a:spcPct val="35000"/>
            </a:spcAft>
            <a:buClr>
              <a:srgbClr val="000000"/>
            </a:buClr>
            <a:buSzPts val="1100"/>
            <a:buFont typeface="Arial"/>
            <a:buNone/>
          </a:pPr>
          <a:r>
            <a:rPr lang="en" sz="800" b="0" kern="1200">
              <a:solidFill>
                <a:srgbClr val="FFFFFF"/>
              </a:solidFill>
              <a:latin typeface="Roboto"/>
              <a:ea typeface="Roboto"/>
              <a:cs typeface="Roboto"/>
              <a:sym typeface="Roboto"/>
            </a:rPr>
            <a:t>Island’s project teasers map</a:t>
          </a:r>
          <a:endParaRPr lang="it-IT" sz="800" b="0" kern="1200">
            <a:solidFill>
              <a:srgbClr val="FFFFFF"/>
            </a:solidFill>
            <a:latin typeface="Roboto"/>
            <a:ea typeface="Roboto"/>
            <a:cs typeface="Roboto"/>
          </a:endParaRPr>
        </a:p>
      </dsp:txBody>
      <dsp:txXfrm>
        <a:off x="3951769" y="0"/>
        <a:ext cx="1616479" cy="4796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D8D205F7-C6A0-82D4-2B25-697D1A664CB6}"/>
            </a:ext>
          </a:extLst>
        </p:cNvPr>
        <p:cNvGrpSpPr/>
        <p:nvPr/>
      </p:nvGrpSpPr>
      <p:grpSpPr>
        <a:xfrm>
          <a:off x="0" y="0"/>
          <a:ext cx="0" cy="0"/>
          <a:chOff x="0" y="0"/>
          <a:chExt cx="0" cy="0"/>
        </a:xfrm>
      </p:grpSpPr>
      <p:sp>
        <p:nvSpPr>
          <p:cNvPr id="146" name="Google Shape;146;g25d67bd8dab_2_93:notes">
            <a:extLst>
              <a:ext uri="{FF2B5EF4-FFF2-40B4-BE49-F238E27FC236}">
                <a16:creationId xmlns:a16="http://schemas.microsoft.com/office/drawing/2014/main" id="{9B51C676-ACF9-C202-E790-ACD65CACE0A2}"/>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d67bd8dab_2_93:notes">
            <a:extLst>
              <a:ext uri="{FF2B5EF4-FFF2-40B4-BE49-F238E27FC236}">
                <a16:creationId xmlns:a16="http://schemas.microsoft.com/office/drawing/2014/main" id="{5816935A-FE6D-2AB7-E90E-3FD40684EDDE}"/>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148" name="Google Shape;148;g25d67bd8dab_2_93:notes">
            <a:extLst>
              <a:ext uri="{FF2B5EF4-FFF2-40B4-BE49-F238E27FC236}">
                <a16:creationId xmlns:a16="http://schemas.microsoft.com/office/drawing/2014/main" id="{0C1FBBD5-7BF2-781B-8F46-D419FD11D2A6}"/>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defTabSz="966612">
              <a:buSzPts val="1400"/>
              <a:defRPr/>
            </a:pPr>
            <a:fld id="{00000000-1234-1234-1234-123412341234}" type="slidenum">
              <a:rPr lang="en" sz="1500"/>
              <a:pPr algn="r" defTabSz="966612">
                <a:buSzPts val="1400"/>
                <a:defRPr/>
              </a:pPr>
              <a:t>2</a:t>
            </a:fld>
            <a:endParaRPr sz="1500"/>
          </a:p>
        </p:txBody>
      </p:sp>
    </p:spTree>
    <p:extLst>
      <p:ext uri="{BB962C8B-B14F-4D97-AF65-F5344CB8AC3E}">
        <p14:creationId xmlns:p14="http://schemas.microsoft.com/office/powerpoint/2010/main" val="1788067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57698C9E-F984-1B32-DB91-F0D776AADCC6}"/>
            </a:ext>
          </a:extLst>
        </p:cNvPr>
        <p:cNvGrpSpPr/>
        <p:nvPr/>
      </p:nvGrpSpPr>
      <p:grpSpPr>
        <a:xfrm>
          <a:off x="0" y="0"/>
          <a:ext cx="0" cy="0"/>
          <a:chOff x="0" y="0"/>
          <a:chExt cx="0" cy="0"/>
        </a:xfrm>
      </p:grpSpPr>
      <p:sp>
        <p:nvSpPr>
          <p:cNvPr id="146" name="Google Shape;146;g25d67bd8dab_2_93:notes">
            <a:extLst>
              <a:ext uri="{FF2B5EF4-FFF2-40B4-BE49-F238E27FC236}">
                <a16:creationId xmlns:a16="http://schemas.microsoft.com/office/drawing/2014/main" id="{130DFC62-DC27-C28E-0044-5FB413EA269C}"/>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d67bd8dab_2_93:notes">
            <a:extLst>
              <a:ext uri="{FF2B5EF4-FFF2-40B4-BE49-F238E27FC236}">
                <a16:creationId xmlns:a16="http://schemas.microsoft.com/office/drawing/2014/main" id="{C77FFD12-CB75-CAF7-3AD6-EE3D5DB56CC6}"/>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148" name="Google Shape;148;g25d67bd8dab_2_93:notes">
            <a:extLst>
              <a:ext uri="{FF2B5EF4-FFF2-40B4-BE49-F238E27FC236}">
                <a16:creationId xmlns:a16="http://schemas.microsoft.com/office/drawing/2014/main" id="{86CBF16A-5CA0-8FAE-5D75-BD39A86A0C16}"/>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defTabSz="966612">
              <a:buSzPts val="1400"/>
              <a:defRPr/>
            </a:pPr>
            <a:fld id="{00000000-1234-1234-1234-123412341234}" type="slidenum">
              <a:rPr lang="en" sz="1500"/>
              <a:pPr algn="r" defTabSz="966612">
                <a:buSzPts val="1400"/>
                <a:defRPr/>
              </a:pPr>
              <a:t>12</a:t>
            </a:fld>
            <a:endParaRPr sz="1500"/>
          </a:p>
        </p:txBody>
      </p:sp>
    </p:spTree>
    <p:extLst>
      <p:ext uri="{BB962C8B-B14F-4D97-AF65-F5344CB8AC3E}">
        <p14:creationId xmlns:p14="http://schemas.microsoft.com/office/powerpoint/2010/main" val="378031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DFB094AF-C92F-E399-ECBC-B336B89A21D6}"/>
            </a:ext>
          </a:extLst>
        </p:cNvPr>
        <p:cNvGrpSpPr/>
        <p:nvPr/>
      </p:nvGrpSpPr>
      <p:grpSpPr>
        <a:xfrm>
          <a:off x="0" y="0"/>
          <a:ext cx="0" cy="0"/>
          <a:chOff x="0" y="0"/>
          <a:chExt cx="0" cy="0"/>
        </a:xfrm>
      </p:grpSpPr>
      <p:sp>
        <p:nvSpPr>
          <p:cNvPr id="146" name="Google Shape;146;g25d67bd8dab_2_93:notes">
            <a:extLst>
              <a:ext uri="{FF2B5EF4-FFF2-40B4-BE49-F238E27FC236}">
                <a16:creationId xmlns:a16="http://schemas.microsoft.com/office/drawing/2014/main" id="{B1E20276-BC18-B342-BD30-78180E79E31E}"/>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d67bd8dab_2_93:notes">
            <a:extLst>
              <a:ext uri="{FF2B5EF4-FFF2-40B4-BE49-F238E27FC236}">
                <a16:creationId xmlns:a16="http://schemas.microsoft.com/office/drawing/2014/main" id="{5D47CC06-345C-A9EF-55F1-FA0FD10BC6F1}"/>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148" name="Google Shape;148;g25d67bd8dab_2_93:notes">
            <a:extLst>
              <a:ext uri="{FF2B5EF4-FFF2-40B4-BE49-F238E27FC236}">
                <a16:creationId xmlns:a16="http://schemas.microsoft.com/office/drawing/2014/main" id="{D6993C60-40C1-DD58-ACBB-7910D4BAF1AC}"/>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defTabSz="966612">
              <a:buSzPts val="1400"/>
              <a:defRPr/>
            </a:pPr>
            <a:fld id="{00000000-1234-1234-1234-123412341234}" type="slidenum">
              <a:rPr lang="en" sz="1500"/>
              <a:pPr algn="r" defTabSz="966612">
                <a:buSzPts val="1400"/>
                <a:defRPr/>
              </a:pPr>
              <a:t>13</a:t>
            </a:fld>
            <a:endParaRPr sz="1500"/>
          </a:p>
        </p:txBody>
      </p:sp>
    </p:spTree>
    <p:extLst>
      <p:ext uri="{BB962C8B-B14F-4D97-AF65-F5344CB8AC3E}">
        <p14:creationId xmlns:p14="http://schemas.microsoft.com/office/powerpoint/2010/main" val="30029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7FD7096A-AC12-40B7-E82B-E30EF159722D}"/>
            </a:ext>
          </a:extLst>
        </p:cNvPr>
        <p:cNvGrpSpPr/>
        <p:nvPr/>
      </p:nvGrpSpPr>
      <p:grpSpPr>
        <a:xfrm>
          <a:off x="0" y="0"/>
          <a:ext cx="0" cy="0"/>
          <a:chOff x="0" y="0"/>
          <a:chExt cx="0" cy="0"/>
        </a:xfrm>
      </p:grpSpPr>
      <p:sp>
        <p:nvSpPr>
          <p:cNvPr id="146" name="Google Shape;146;g25d67bd8dab_2_93:notes">
            <a:extLst>
              <a:ext uri="{FF2B5EF4-FFF2-40B4-BE49-F238E27FC236}">
                <a16:creationId xmlns:a16="http://schemas.microsoft.com/office/drawing/2014/main" id="{3558795D-64D8-D4AF-ACF3-E4A7E04A43C3}"/>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d67bd8dab_2_93:notes">
            <a:extLst>
              <a:ext uri="{FF2B5EF4-FFF2-40B4-BE49-F238E27FC236}">
                <a16:creationId xmlns:a16="http://schemas.microsoft.com/office/drawing/2014/main" id="{0E705E42-04E8-70E5-6CA7-5AC1BE3E9D90}"/>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148" name="Google Shape;148;g25d67bd8dab_2_93:notes">
            <a:extLst>
              <a:ext uri="{FF2B5EF4-FFF2-40B4-BE49-F238E27FC236}">
                <a16:creationId xmlns:a16="http://schemas.microsoft.com/office/drawing/2014/main" id="{61BB47DA-8C79-124A-25DA-64ED855BE687}"/>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defTabSz="966612">
              <a:buSzPts val="1400"/>
              <a:defRPr/>
            </a:pPr>
            <a:fld id="{00000000-1234-1234-1234-123412341234}" type="slidenum">
              <a:rPr lang="en" sz="1500"/>
              <a:pPr algn="r" defTabSz="966612">
                <a:buSzPts val="1400"/>
                <a:defRPr/>
              </a:pPr>
              <a:t>14</a:t>
            </a:fld>
            <a:endParaRPr sz="1500"/>
          </a:p>
        </p:txBody>
      </p:sp>
    </p:spTree>
    <p:extLst>
      <p:ext uri="{BB962C8B-B14F-4D97-AF65-F5344CB8AC3E}">
        <p14:creationId xmlns:p14="http://schemas.microsoft.com/office/powerpoint/2010/main" val="2973823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4F853C60-5026-1C84-5D0E-FBD8B67FBAFA}"/>
            </a:ext>
          </a:extLst>
        </p:cNvPr>
        <p:cNvGrpSpPr/>
        <p:nvPr/>
      </p:nvGrpSpPr>
      <p:grpSpPr>
        <a:xfrm>
          <a:off x="0" y="0"/>
          <a:ext cx="0" cy="0"/>
          <a:chOff x="0" y="0"/>
          <a:chExt cx="0" cy="0"/>
        </a:xfrm>
      </p:grpSpPr>
      <p:sp>
        <p:nvSpPr>
          <p:cNvPr id="146" name="Google Shape;146;g25d67bd8dab_2_93:notes">
            <a:extLst>
              <a:ext uri="{FF2B5EF4-FFF2-40B4-BE49-F238E27FC236}">
                <a16:creationId xmlns:a16="http://schemas.microsoft.com/office/drawing/2014/main" id="{19F4CE35-9931-757D-E49C-E586661D9CA8}"/>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d67bd8dab_2_93:notes">
            <a:extLst>
              <a:ext uri="{FF2B5EF4-FFF2-40B4-BE49-F238E27FC236}">
                <a16:creationId xmlns:a16="http://schemas.microsoft.com/office/drawing/2014/main" id="{4A04FCAE-7C07-A25B-3E86-F34F69A4A505}"/>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148" name="Google Shape;148;g25d67bd8dab_2_93:notes">
            <a:extLst>
              <a:ext uri="{FF2B5EF4-FFF2-40B4-BE49-F238E27FC236}">
                <a16:creationId xmlns:a16="http://schemas.microsoft.com/office/drawing/2014/main" id="{4B3931FA-560B-EE91-E2AA-48F4F0071CEE}"/>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defTabSz="966612">
              <a:buSzPts val="1400"/>
              <a:defRPr/>
            </a:pPr>
            <a:fld id="{00000000-1234-1234-1234-123412341234}" type="slidenum">
              <a:rPr lang="en" sz="1500"/>
              <a:pPr algn="r" defTabSz="966612">
                <a:buSzPts val="1400"/>
                <a:defRPr/>
              </a:pPr>
              <a:t>15</a:t>
            </a:fld>
            <a:endParaRPr sz="1500"/>
          </a:p>
        </p:txBody>
      </p:sp>
    </p:spTree>
    <p:extLst>
      <p:ext uri="{BB962C8B-B14F-4D97-AF65-F5344CB8AC3E}">
        <p14:creationId xmlns:p14="http://schemas.microsoft.com/office/powerpoint/2010/main" val="3082321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4F17561B-2E4D-DA8A-4E8E-117938D6096C}"/>
            </a:ext>
          </a:extLst>
        </p:cNvPr>
        <p:cNvGrpSpPr/>
        <p:nvPr/>
      </p:nvGrpSpPr>
      <p:grpSpPr>
        <a:xfrm>
          <a:off x="0" y="0"/>
          <a:ext cx="0" cy="0"/>
          <a:chOff x="0" y="0"/>
          <a:chExt cx="0" cy="0"/>
        </a:xfrm>
      </p:grpSpPr>
      <p:sp>
        <p:nvSpPr>
          <p:cNvPr id="146" name="Google Shape;146;g25d67bd8dab_2_93:notes">
            <a:extLst>
              <a:ext uri="{FF2B5EF4-FFF2-40B4-BE49-F238E27FC236}">
                <a16:creationId xmlns:a16="http://schemas.microsoft.com/office/drawing/2014/main" id="{01B7DCC9-90E3-7AA4-5F3C-297C783F03B2}"/>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d67bd8dab_2_93:notes">
            <a:extLst>
              <a:ext uri="{FF2B5EF4-FFF2-40B4-BE49-F238E27FC236}">
                <a16:creationId xmlns:a16="http://schemas.microsoft.com/office/drawing/2014/main" id="{BE357767-6271-AAFB-BB2E-E63DA52D727A}"/>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148" name="Google Shape;148;g25d67bd8dab_2_93:notes">
            <a:extLst>
              <a:ext uri="{FF2B5EF4-FFF2-40B4-BE49-F238E27FC236}">
                <a16:creationId xmlns:a16="http://schemas.microsoft.com/office/drawing/2014/main" id="{03F7F6EB-AA39-B974-71D6-42303808D9A2}"/>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defTabSz="966612">
              <a:buSzPts val="1400"/>
              <a:defRPr/>
            </a:pPr>
            <a:fld id="{00000000-1234-1234-1234-123412341234}" type="slidenum">
              <a:rPr lang="en" sz="1500"/>
              <a:pPr algn="r" defTabSz="966612">
                <a:buSzPts val="1400"/>
                <a:defRPr/>
              </a:pPr>
              <a:t>16</a:t>
            </a:fld>
            <a:endParaRPr sz="1500"/>
          </a:p>
        </p:txBody>
      </p:sp>
    </p:spTree>
    <p:extLst>
      <p:ext uri="{BB962C8B-B14F-4D97-AF65-F5344CB8AC3E}">
        <p14:creationId xmlns:p14="http://schemas.microsoft.com/office/powerpoint/2010/main" val="2524734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847AE26C-29DB-11AD-5800-36DEA81551F0}"/>
            </a:ext>
          </a:extLst>
        </p:cNvPr>
        <p:cNvGrpSpPr/>
        <p:nvPr/>
      </p:nvGrpSpPr>
      <p:grpSpPr>
        <a:xfrm>
          <a:off x="0" y="0"/>
          <a:ext cx="0" cy="0"/>
          <a:chOff x="0" y="0"/>
          <a:chExt cx="0" cy="0"/>
        </a:xfrm>
      </p:grpSpPr>
      <p:sp>
        <p:nvSpPr>
          <p:cNvPr id="146" name="Google Shape;146;g25d67bd8dab_2_93:notes">
            <a:extLst>
              <a:ext uri="{FF2B5EF4-FFF2-40B4-BE49-F238E27FC236}">
                <a16:creationId xmlns:a16="http://schemas.microsoft.com/office/drawing/2014/main" id="{6FD0AE0D-7C8C-289D-FF6A-D80F617AC561}"/>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d67bd8dab_2_93:notes">
            <a:extLst>
              <a:ext uri="{FF2B5EF4-FFF2-40B4-BE49-F238E27FC236}">
                <a16:creationId xmlns:a16="http://schemas.microsoft.com/office/drawing/2014/main" id="{B5F7DF62-8A9B-E661-F1B7-9E9991BFC8F3}"/>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148" name="Google Shape;148;g25d67bd8dab_2_93:notes">
            <a:extLst>
              <a:ext uri="{FF2B5EF4-FFF2-40B4-BE49-F238E27FC236}">
                <a16:creationId xmlns:a16="http://schemas.microsoft.com/office/drawing/2014/main" id="{5A2F1B1B-BD58-07DD-5AF0-A8FD19A38AA2}"/>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defTabSz="966612">
              <a:buSzPts val="1400"/>
              <a:defRPr/>
            </a:pPr>
            <a:fld id="{00000000-1234-1234-1234-123412341234}" type="slidenum">
              <a:rPr lang="en" sz="1500"/>
              <a:pPr algn="r" defTabSz="966612">
                <a:buSzPts val="1400"/>
                <a:defRPr/>
              </a:pPr>
              <a:t>17</a:t>
            </a:fld>
            <a:endParaRPr sz="1500"/>
          </a:p>
        </p:txBody>
      </p:sp>
    </p:spTree>
    <p:extLst>
      <p:ext uri="{BB962C8B-B14F-4D97-AF65-F5344CB8AC3E}">
        <p14:creationId xmlns:p14="http://schemas.microsoft.com/office/powerpoint/2010/main" val="3252962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BDC9C652-0005-0051-3BC2-CCA0323AE1FD}"/>
            </a:ext>
          </a:extLst>
        </p:cNvPr>
        <p:cNvGrpSpPr/>
        <p:nvPr/>
      </p:nvGrpSpPr>
      <p:grpSpPr>
        <a:xfrm>
          <a:off x="0" y="0"/>
          <a:ext cx="0" cy="0"/>
          <a:chOff x="0" y="0"/>
          <a:chExt cx="0" cy="0"/>
        </a:xfrm>
      </p:grpSpPr>
      <p:sp>
        <p:nvSpPr>
          <p:cNvPr id="146" name="Google Shape;146;g25d67bd8dab_2_93:notes">
            <a:extLst>
              <a:ext uri="{FF2B5EF4-FFF2-40B4-BE49-F238E27FC236}">
                <a16:creationId xmlns:a16="http://schemas.microsoft.com/office/drawing/2014/main" id="{0590B1C3-EC04-8D6B-01FA-0C417F418610}"/>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d67bd8dab_2_93:notes">
            <a:extLst>
              <a:ext uri="{FF2B5EF4-FFF2-40B4-BE49-F238E27FC236}">
                <a16:creationId xmlns:a16="http://schemas.microsoft.com/office/drawing/2014/main" id="{5A44DDA7-4797-B309-4E2B-50970D83342D}"/>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148" name="Google Shape;148;g25d67bd8dab_2_93:notes">
            <a:extLst>
              <a:ext uri="{FF2B5EF4-FFF2-40B4-BE49-F238E27FC236}">
                <a16:creationId xmlns:a16="http://schemas.microsoft.com/office/drawing/2014/main" id="{51C40482-B2FF-3A72-0860-29731C66971C}"/>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defTabSz="966612">
              <a:buSzPts val="1400"/>
              <a:defRPr/>
            </a:pPr>
            <a:fld id="{00000000-1234-1234-1234-123412341234}" type="slidenum">
              <a:rPr lang="en" sz="1500"/>
              <a:pPr algn="r" defTabSz="966612">
                <a:buSzPts val="1400"/>
                <a:defRPr/>
              </a:pPr>
              <a:t>18</a:t>
            </a:fld>
            <a:endParaRPr sz="1500"/>
          </a:p>
        </p:txBody>
      </p:sp>
    </p:spTree>
    <p:extLst>
      <p:ext uri="{BB962C8B-B14F-4D97-AF65-F5344CB8AC3E}">
        <p14:creationId xmlns:p14="http://schemas.microsoft.com/office/powerpoint/2010/main" val="2240248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Tree>
    <p:extLst>
      <p:ext uri="{BB962C8B-B14F-4D97-AF65-F5344CB8AC3E}">
        <p14:creationId xmlns:p14="http://schemas.microsoft.com/office/powerpoint/2010/main" val="2828793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746db2b01b_2_95: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2746db2b01b_2_95:notes"/>
          <p:cNvSpPr txBox="1">
            <a:spLocks noGrp="1"/>
          </p:cNvSpPr>
          <p:nvPr>
            <p:ph type="body" idx="1"/>
          </p:nvPr>
        </p:nvSpPr>
        <p:spPr>
          <a:xfrm>
            <a:off x="780288" y="4851606"/>
            <a:ext cx="6242304" cy="3969497"/>
          </a:xfrm>
          <a:prstGeom prst="rect">
            <a:avLst/>
          </a:prstGeom>
          <a:noFill/>
          <a:ln>
            <a:noFill/>
          </a:ln>
        </p:spPr>
        <p:txBody>
          <a:bodyPr spcFirstLastPara="1" wrap="square" lIns="102163" tIns="51067" rIns="102163" bIns="51067" anchor="t" anchorCtr="0">
            <a:noAutofit/>
          </a:bodyPr>
          <a:lstStyle/>
          <a:p>
            <a:pPr marL="0" indent="0">
              <a:buClr>
                <a:schemeClr val="dk1"/>
              </a:buClr>
              <a:buNone/>
            </a:pPr>
            <a:endParaRPr/>
          </a:p>
          <a:p>
            <a:pPr marL="0" indent="0">
              <a:buClr>
                <a:schemeClr val="dk1"/>
              </a:buClr>
              <a:buNone/>
            </a:pPr>
            <a:endParaRPr/>
          </a:p>
        </p:txBody>
      </p:sp>
      <p:sp>
        <p:nvSpPr>
          <p:cNvPr id="210" name="Google Shape;210;g2746db2b01b_2_95:notes"/>
          <p:cNvSpPr txBox="1">
            <a:spLocks noGrp="1"/>
          </p:cNvSpPr>
          <p:nvPr>
            <p:ph type="sldNum" idx="12"/>
          </p:nvPr>
        </p:nvSpPr>
        <p:spPr>
          <a:xfrm>
            <a:off x="4419826" y="9575448"/>
            <a:ext cx="3381248" cy="505812"/>
          </a:xfrm>
          <a:prstGeom prst="rect">
            <a:avLst/>
          </a:prstGeom>
          <a:noFill/>
          <a:ln>
            <a:noFill/>
          </a:ln>
        </p:spPr>
        <p:txBody>
          <a:bodyPr spcFirstLastPara="1" wrap="square" lIns="102163" tIns="51067" rIns="102163" bIns="51067" anchor="b" anchorCtr="0">
            <a:noAutofit/>
          </a:bodyPr>
          <a:lstStyle/>
          <a:p>
            <a:pPr algn="r">
              <a:buSzPts val="1200"/>
            </a:pPr>
            <a:fld id="{00000000-1234-1234-1234-123412341234}" type="slidenum">
              <a:rPr lang="en">
                <a:latin typeface="Calibri"/>
                <a:ea typeface="Calibri"/>
                <a:cs typeface="Calibri"/>
                <a:sym typeface="Calibri"/>
              </a:rPr>
              <a:pPr algn="r">
                <a:buSzPts val="1200"/>
              </a:pPr>
              <a:t>3</a:t>
            </a:fld>
            <a:endParaRPr>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1D81BCAD-A152-DBA3-CF10-C6801AC9F26E}"/>
            </a:ext>
          </a:extLst>
        </p:cNvPr>
        <p:cNvGrpSpPr/>
        <p:nvPr/>
      </p:nvGrpSpPr>
      <p:grpSpPr>
        <a:xfrm>
          <a:off x="0" y="0"/>
          <a:ext cx="0" cy="0"/>
          <a:chOff x="0" y="0"/>
          <a:chExt cx="0" cy="0"/>
        </a:xfrm>
      </p:grpSpPr>
      <p:sp>
        <p:nvSpPr>
          <p:cNvPr id="146" name="Google Shape;146;g25d67bd8dab_2_93:notes">
            <a:extLst>
              <a:ext uri="{FF2B5EF4-FFF2-40B4-BE49-F238E27FC236}">
                <a16:creationId xmlns:a16="http://schemas.microsoft.com/office/drawing/2014/main" id="{E71305E7-8E5E-D70B-49DB-37150F372F1F}"/>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d67bd8dab_2_93:notes">
            <a:extLst>
              <a:ext uri="{FF2B5EF4-FFF2-40B4-BE49-F238E27FC236}">
                <a16:creationId xmlns:a16="http://schemas.microsoft.com/office/drawing/2014/main" id="{CEEF8459-814A-E8C7-7A25-53A042208F2B}"/>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148" name="Google Shape;148;g25d67bd8dab_2_93:notes">
            <a:extLst>
              <a:ext uri="{FF2B5EF4-FFF2-40B4-BE49-F238E27FC236}">
                <a16:creationId xmlns:a16="http://schemas.microsoft.com/office/drawing/2014/main" id="{6356EE6F-44E0-8D77-D877-E5DE91787281}"/>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defTabSz="966612">
              <a:buSzPts val="1400"/>
              <a:defRPr/>
            </a:pPr>
            <a:fld id="{00000000-1234-1234-1234-123412341234}" type="slidenum">
              <a:rPr lang="en" sz="1500"/>
              <a:pPr algn="r" defTabSz="966612">
                <a:buSzPts val="1400"/>
                <a:defRPr/>
              </a:pPr>
              <a:t>4</a:t>
            </a:fld>
            <a:endParaRPr sz="1500"/>
          </a:p>
        </p:txBody>
      </p:sp>
    </p:spTree>
    <p:extLst>
      <p:ext uri="{BB962C8B-B14F-4D97-AF65-F5344CB8AC3E}">
        <p14:creationId xmlns:p14="http://schemas.microsoft.com/office/powerpoint/2010/main" val="2841141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DA223E1E-2A32-7D9A-CB6E-8B809E68D2EB}"/>
            </a:ext>
          </a:extLst>
        </p:cNvPr>
        <p:cNvGrpSpPr/>
        <p:nvPr/>
      </p:nvGrpSpPr>
      <p:grpSpPr>
        <a:xfrm>
          <a:off x="0" y="0"/>
          <a:ext cx="0" cy="0"/>
          <a:chOff x="0" y="0"/>
          <a:chExt cx="0" cy="0"/>
        </a:xfrm>
      </p:grpSpPr>
      <p:sp>
        <p:nvSpPr>
          <p:cNvPr id="146" name="Google Shape;146;g25d67bd8dab_2_93:notes">
            <a:extLst>
              <a:ext uri="{FF2B5EF4-FFF2-40B4-BE49-F238E27FC236}">
                <a16:creationId xmlns:a16="http://schemas.microsoft.com/office/drawing/2014/main" id="{F29BC435-55DB-E4BA-6558-7D85EC377906}"/>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d67bd8dab_2_93:notes">
            <a:extLst>
              <a:ext uri="{FF2B5EF4-FFF2-40B4-BE49-F238E27FC236}">
                <a16:creationId xmlns:a16="http://schemas.microsoft.com/office/drawing/2014/main" id="{7878A9F9-C968-BDA5-B904-81805895DE3E}"/>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148" name="Google Shape;148;g25d67bd8dab_2_93:notes">
            <a:extLst>
              <a:ext uri="{FF2B5EF4-FFF2-40B4-BE49-F238E27FC236}">
                <a16:creationId xmlns:a16="http://schemas.microsoft.com/office/drawing/2014/main" id="{5AAE9C39-6363-572D-BB78-FA41828A043C}"/>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defTabSz="966612">
              <a:buSzPts val="1400"/>
              <a:defRPr/>
            </a:pPr>
            <a:fld id="{00000000-1234-1234-1234-123412341234}" type="slidenum">
              <a:rPr lang="en" sz="1500"/>
              <a:pPr algn="r" defTabSz="966612">
                <a:buSzPts val="1400"/>
                <a:defRPr/>
              </a:pPr>
              <a:t>5</a:t>
            </a:fld>
            <a:endParaRPr sz="1500"/>
          </a:p>
        </p:txBody>
      </p:sp>
    </p:spTree>
    <p:extLst>
      <p:ext uri="{BB962C8B-B14F-4D97-AF65-F5344CB8AC3E}">
        <p14:creationId xmlns:p14="http://schemas.microsoft.com/office/powerpoint/2010/main" val="1335916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746db2b01b_2_207: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746db2b01b_2_207:notes"/>
          <p:cNvSpPr txBox="1">
            <a:spLocks noGrp="1"/>
          </p:cNvSpPr>
          <p:nvPr>
            <p:ph type="body" idx="1"/>
          </p:nvPr>
        </p:nvSpPr>
        <p:spPr>
          <a:xfrm>
            <a:off x="780288" y="4851606"/>
            <a:ext cx="6242304" cy="3969497"/>
          </a:xfrm>
          <a:prstGeom prst="rect">
            <a:avLst/>
          </a:prstGeom>
          <a:noFill/>
          <a:ln>
            <a:noFill/>
          </a:ln>
        </p:spPr>
        <p:txBody>
          <a:bodyPr spcFirstLastPara="1" wrap="square" lIns="102163" tIns="51067" rIns="102163" bIns="51067" anchor="t" anchorCtr="0">
            <a:noAutofit/>
          </a:bodyPr>
          <a:lstStyle/>
          <a:p>
            <a:pPr marL="0" indent="0">
              <a:buNone/>
            </a:pPr>
            <a:endParaRPr dirty="0"/>
          </a:p>
        </p:txBody>
      </p:sp>
      <p:sp>
        <p:nvSpPr>
          <p:cNvPr id="267" name="Google Shape;267;g2746db2b01b_2_207:notes"/>
          <p:cNvSpPr txBox="1">
            <a:spLocks noGrp="1"/>
          </p:cNvSpPr>
          <p:nvPr>
            <p:ph type="sldNum" idx="12"/>
          </p:nvPr>
        </p:nvSpPr>
        <p:spPr>
          <a:xfrm>
            <a:off x="4419826" y="9575448"/>
            <a:ext cx="3381248" cy="505812"/>
          </a:xfrm>
          <a:prstGeom prst="rect">
            <a:avLst/>
          </a:prstGeom>
          <a:noFill/>
          <a:ln>
            <a:noFill/>
          </a:ln>
        </p:spPr>
        <p:txBody>
          <a:bodyPr spcFirstLastPara="1" wrap="square" lIns="102163" tIns="51067" rIns="102163" bIns="51067" anchor="b" anchorCtr="0">
            <a:noAutofit/>
          </a:bodyPr>
          <a:lstStyle/>
          <a:p>
            <a:pPr algn="r"/>
            <a:fld id="{00000000-1234-1234-1234-123412341234}" type="slidenum">
              <a:rPr lang="en"/>
              <a:pPr algn="r"/>
              <a:t>6</a:t>
            </a:fld>
            <a:endParaRPr/>
          </a:p>
        </p:txBody>
      </p:sp>
    </p:spTree>
    <p:extLst>
      <p:ext uri="{BB962C8B-B14F-4D97-AF65-F5344CB8AC3E}">
        <p14:creationId xmlns:p14="http://schemas.microsoft.com/office/powerpoint/2010/main" val="2380230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95cdeb7639_0_22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95cdeb7639_0_22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46db2b01b_2_19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2746db2b01b_2_196: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Clr>
                <a:schemeClr val="dk1"/>
              </a:buClr>
              <a:buNone/>
            </a:pPr>
            <a:endParaRPr dirty="0"/>
          </a:p>
        </p:txBody>
      </p:sp>
      <p:sp>
        <p:nvSpPr>
          <p:cNvPr id="255" name="Google Shape;255;g2746db2b01b_2_196: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 sz="1300">
                <a:latin typeface="Calibri"/>
                <a:ea typeface="Calibri"/>
                <a:cs typeface="Calibri"/>
                <a:sym typeface="Calibri"/>
              </a:rPr>
              <a:pPr algn="r">
                <a:buSzPts val="1200"/>
              </a:pPr>
              <a:t>9</a:t>
            </a:fld>
            <a:endParaRPr sz="13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2068CA32-72F2-77BF-A797-B8827F2A6FCB}"/>
            </a:ext>
          </a:extLst>
        </p:cNvPr>
        <p:cNvGrpSpPr/>
        <p:nvPr/>
      </p:nvGrpSpPr>
      <p:grpSpPr>
        <a:xfrm>
          <a:off x="0" y="0"/>
          <a:ext cx="0" cy="0"/>
          <a:chOff x="0" y="0"/>
          <a:chExt cx="0" cy="0"/>
        </a:xfrm>
      </p:grpSpPr>
      <p:sp>
        <p:nvSpPr>
          <p:cNvPr id="253" name="Google Shape;253;g2746db2b01b_2_196:notes">
            <a:extLst>
              <a:ext uri="{FF2B5EF4-FFF2-40B4-BE49-F238E27FC236}">
                <a16:creationId xmlns:a16="http://schemas.microsoft.com/office/drawing/2014/main" id="{D6F75A56-A2FB-74DB-90D2-E255B2AE2DA1}"/>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2746db2b01b_2_196:notes">
            <a:extLst>
              <a:ext uri="{FF2B5EF4-FFF2-40B4-BE49-F238E27FC236}">
                <a16:creationId xmlns:a16="http://schemas.microsoft.com/office/drawing/2014/main" id="{B5B7BDFE-859F-F2B5-B2BC-6E378B0405E0}"/>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Clr>
                <a:schemeClr val="dk1"/>
              </a:buClr>
              <a:buNone/>
            </a:pPr>
            <a:endParaRPr/>
          </a:p>
        </p:txBody>
      </p:sp>
      <p:sp>
        <p:nvSpPr>
          <p:cNvPr id="255" name="Google Shape;255;g2746db2b01b_2_196:notes">
            <a:extLst>
              <a:ext uri="{FF2B5EF4-FFF2-40B4-BE49-F238E27FC236}">
                <a16:creationId xmlns:a16="http://schemas.microsoft.com/office/drawing/2014/main" id="{D39F58B9-99EF-C642-366D-875F058736C8}"/>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 sz="1300">
                <a:latin typeface="Calibri"/>
                <a:ea typeface="Calibri"/>
                <a:cs typeface="Calibri"/>
                <a:sym typeface="Calibri"/>
              </a:rPr>
              <a:pPr algn="r">
                <a:buSzPts val="1200"/>
              </a:pPr>
              <a:t>10</a:t>
            </a:fld>
            <a:endParaRPr sz="1300">
              <a:latin typeface="Calibri"/>
              <a:ea typeface="Calibri"/>
              <a:cs typeface="Calibri"/>
              <a:sym typeface="Calibri"/>
            </a:endParaRPr>
          </a:p>
        </p:txBody>
      </p:sp>
    </p:spTree>
    <p:extLst>
      <p:ext uri="{BB962C8B-B14F-4D97-AF65-F5344CB8AC3E}">
        <p14:creationId xmlns:p14="http://schemas.microsoft.com/office/powerpoint/2010/main" val="3188090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84A53FCB-B047-F2AD-A815-58DE8116FFB7}"/>
            </a:ext>
          </a:extLst>
        </p:cNvPr>
        <p:cNvGrpSpPr/>
        <p:nvPr/>
      </p:nvGrpSpPr>
      <p:grpSpPr>
        <a:xfrm>
          <a:off x="0" y="0"/>
          <a:ext cx="0" cy="0"/>
          <a:chOff x="0" y="0"/>
          <a:chExt cx="0" cy="0"/>
        </a:xfrm>
      </p:grpSpPr>
      <p:sp>
        <p:nvSpPr>
          <p:cNvPr id="146" name="Google Shape;146;g25d67bd8dab_2_93:notes">
            <a:extLst>
              <a:ext uri="{FF2B5EF4-FFF2-40B4-BE49-F238E27FC236}">
                <a16:creationId xmlns:a16="http://schemas.microsoft.com/office/drawing/2014/main" id="{A51E5010-BD48-6113-CCA7-A90CD85C69E8}"/>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d67bd8dab_2_93:notes">
            <a:extLst>
              <a:ext uri="{FF2B5EF4-FFF2-40B4-BE49-F238E27FC236}">
                <a16:creationId xmlns:a16="http://schemas.microsoft.com/office/drawing/2014/main" id="{79E7CC83-9486-A039-BFF5-7C0BA50CBE35}"/>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148" name="Google Shape;148;g25d67bd8dab_2_93:notes">
            <a:extLst>
              <a:ext uri="{FF2B5EF4-FFF2-40B4-BE49-F238E27FC236}">
                <a16:creationId xmlns:a16="http://schemas.microsoft.com/office/drawing/2014/main" id="{AF10CCE2-1240-96F3-06F1-CA5AE88EB992}"/>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defTabSz="966612">
              <a:buSzPts val="1400"/>
              <a:defRPr/>
            </a:pPr>
            <a:fld id="{00000000-1234-1234-1234-123412341234}" type="slidenum">
              <a:rPr lang="en" sz="1500"/>
              <a:pPr algn="r" defTabSz="966612">
                <a:buSzPts val="1400"/>
                <a:defRPr/>
              </a:pPr>
              <a:t>11</a:t>
            </a:fld>
            <a:endParaRPr sz="1500"/>
          </a:p>
        </p:txBody>
      </p:sp>
    </p:spTree>
    <p:extLst>
      <p:ext uri="{BB962C8B-B14F-4D97-AF65-F5344CB8AC3E}">
        <p14:creationId xmlns:p14="http://schemas.microsoft.com/office/powerpoint/2010/main" val="4230516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3" name="Holder 3"/>
          <p:cNvSpPr>
            <a:spLocks noGrp="1"/>
          </p:cNvSpPr>
          <p:nvPr>
            <p:ph type="dt" sz="half" idx="6"/>
          </p:nvPr>
        </p:nvSpPr>
        <p:spPr>
          <a:xfrm>
            <a:off x="3974319" y="5441845"/>
            <a:ext cx="1857754" cy="113593"/>
          </a:xfrm>
          <a:prstGeom prst="rect">
            <a:avLst/>
          </a:prstGeom>
        </p:spPr>
        <p:txBody>
          <a:bodyPr lIns="0" tIns="0" rIns="0" bIns="0"/>
          <a:lstStyle>
            <a:lvl1pPr>
              <a:defRPr sz="738" b="0" i="0">
                <a:solidFill>
                  <a:srgbClr val="707173"/>
                </a:solidFill>
                <a:latin typeface="Neris Thin"/>
                <a:cs typeface="Neris Thin"/>
              </a:defRPr>
            </a:lvl1pPr>
          </a:lstStyle>
          <a:p>
            <a:pPr marL="12500"/>
            <a:r>
              <a:rPr lang="en-US" spc="-15" err="1">
                <a:latin typeface="Roboto" panose="02000000000000000000" pitchFamily="2" charset="0"/>
              </a:rPr>
              <a:t>g</a:t>
            </a:r>
            <a:r>
              <a:rPr lang="en-US" spc="-10" err="1">
                <a:latin typeface="Roboto" panose="02000000000000000000" pitchFamily="2" charset="0"/>
              </a:rPr>
              <a:t>ian</a:t>
            </a:r>
            <a:r>
              <a:rPr lang="en-US" spc="-15" err="1">
                <a:latin typeface="Roboto" panose="02000000000000000000" pitchFamily="2" charset="0"/>
              </a:rPr>
              <a:t>n</a:t>
            </a:r>
            <a:r>
              <a:rPr lang="en-US" err="1">
                <a:latin typeface="Roboto" panose="02000000000000000000" pitchFamily="2" charset="0"/>
              </a:rPr>
              <a:t>i</a:t>
            </a:r>
            <a:r>
              <a:rPr lang="en-US" spc="-15">
                <a:latin typeface="Roboto" panose="02000000000000000000" pitchFamily="2" charset="0"/>
              </a:rPr>
              <a:t> </a:t>
            </a:r>
            <a:r>
              <a:rPr lang="en-US" spc="-10" err="1">
                <a:latin typeface="Roboto" panose="02000000000000000000" pitchFamily="2" charset="0"/>
              </a:rPr>
              <a:t>c</a:t>
            </a:r>
            <a:r>
              <a:rPr lang="en-US" spc="-15" err="1">
                <a:latin typeface="Roboto" panose="02000000000000000000" pitchFamily="2" charset="0"/>
              </a:rPr>
              <a:t>h</a:t>
            </a:r>
            <a:r>
              <a:rPr lang="en-US" spc="-10" err="1">
                <a:latin typeface="Roboto" panose="02000000000000000000" pitchFamily="2" charset="0"/>
              </a:rPr>
              <a:t>ian</a:t>
            </a:r>
            <a:r>
              <a:rPr lang="en-US" spc="-15" err="1">
                <a:latin typeface="Roboto" panose="02000000000000000000" pitchFamily="2" charset="0"/>
              </a:rPr>
              <a:t>e</a:t>
            </a:r>
            <a:r>
              <a:rPr lang="en-US" spc="-5" err="1">
                <a:latin typeface="Roboto" panose="02000000000000000000" pitchFamily="2" charset="0"/>
              </a:rPr>
              <a:t>t</a:t>
            </a:r>
            <a:r>
              <a:rPr lang="en-US" spc="-25" err="1">
                <a:latin typeface="Roboto" panose="02000000000000000000" pitchFamily="2" charset="0"/>
              </a:rPr>
              <a:t>t</a:t>
            </a:r>
            <a:r>
              <a:rPr lang="en-US" err="1">
                <a:latin typeface="Roboto" panose="02000000000000000000" pitchFamily="2" charset="0"/>
              </a:rPr>
              <a:t>a</a:t>
            </a:r>
            <a:endParaRPr lang="en-US">
              <a:latin typeface="Roboto" panose="02000000000000000000" pitchFamily="2" charset="0"/>
            </a:endParaRPr>
          </a:p>
        </p:txBody>
      </p:sp>
    </p:spTree>
    <p:extLst>
      <p:ext uri="{BB962C8B-B14F-4D97-AF65-F5344CB8AC3E}">
        <p14:creationId xmlns:p14="http://schemas.microsoft.com/office/powerpoint/2010/main" val="3518789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apositiva base">
  <p:cSld name="Diapositiva base">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2489379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Diapositiva base">
  <p:cSld name="1_Diapositiva base">
    <p:spTree>
      <p:nvGrpSpPr>
        <p:cNvPr id="1" name="Shape 119"/>
        <p:cNvGrpSpPr/>
        <p:nvPr/>
      </p:nvGrpSpPr>
      <p:grpSpPr>
        <a:xfrm>
          <a:off x="0" y="0"/>
          <a:ext cx="0" cy="0"/>
          <a:chOff x="0" y="0"/>
          <a:chExt cx="0" cy="0"/>
        </a:xfrm>
      </p:grpSpPr>
      <p:sp>
        <p:nvSpPr>
          <p:cNvPr id="120" name="Google Shape;120;p35"/>
          <p:cNvSpPr txBox="1">
            <a:spLocks noGrp="1"/>
          </p:cNvSpPr>
          <p:nvPr>
            <p:ph type="body" idx="1"/>
          </p:nvPr>
        </p:nvSpPr>
        <p:spPr>
          <a:xfrm>
            <a:off x="392096" y="294045"/>
            <a:ext cx="2562120" cy="36171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139D83"/>
              </a:buClr>
              <a:buSzPts val="2400"/>
              <a:buFont typeface="Arial"/>
              <a:buNone/>
              <a:defRPr sz="2400" b="0" i="0" u="none" strike="noStrike" cap="none">
                <a:solidFill>
                  <a:srgbClr val="139D83"/>
                </a:solidFill>
                <a:latin typeface="Open Sans"/>
                <a:ea typeface="Open Sans"/>
                <a:cs typeface="Open Sans"/>
                <a:sym typeface="Open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63890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de Título" preserve="1">
  <p:cSld name="1_Slide de Título">
    <p:spTree>
      <p:nvGrpSpPr>
        <p:cNvPr id="1" name="Shape 59"/>
        <p:cNvGrpSpPr/>
        <p:nvPr/>
      </p:nvGrpSpPr>
      <p:grpSpPr>
        <a:xfrm>
          <a:off x="0" y="0"/>
          <a:ext cx="0" cy="0"/>
          <a:chOff x="0" y="0"/>
          <a:chExt cx="0" cy="0"/>
        </a:xfrm>
      </p:grpSpPr>
      <p:pic>
        <p:nvPicPr>
          <p:cNvPr id="3" name="Elemento grafico 2">
            <a:extLst>
              <a:ext uri="{FF2B5EF4-FFF2-40B4-BE49-F238E27FC236}">
                <a16:creationId xmlns:a16="http://schemas.microsoft.com/office/drawing/2014/main" id="{734C2EBE-6A70-4CD1-F9CA-EF379D6EEC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16618" y="183432"/>
            <a:ext cx="816663" cy="552064"/>
          </a:xfrm>
          <a:prstGeom prst="rect">
            <a:avLst/>
          </a:prstGeom>
        </p:spPr>
      </p:pic>
      <p:pic>
        <p:nvPicPr>
          <p:cNvPr id="5" name="Google Shape;56;p13">
            <a:extLst>
              <a:ext uri="{FF2B5EF4-FFF2-40B4-BE49-F238E27FC236}">
                <a16:creationId xmlns:a16="http://schemas.microsoft.com/office/drawing/2014/main" id="{9840BF86-B77D-2C37-8BDB-DA85F6251E88}"/>
              </a:ext>
            </a:extLst>
          </p:cNvPr>
          <p:cNvPicPr preferRelativeResize="0"/>
          <p:nvPr userDrawn="1"/>
        </p:nvPicPr>
        <p:blipFill rotWithShape="1">
          <a:blip r:embed="rId4">
            <a:alphaModFix/>
          </a:blip>
          <a:srcRect l="-1100" b="1408"/>
          <a:stretch/>
        </p:blipFill>
        <p:spPr>
          <a:xfrm>
            <a:off x="-1" y="0"/>
            <a:ext cx="2111827" cy="892969"/>
          </a:xfrm>
          <a:prstGeom prst="rect">
            <a:avLst/>
          </a:prstGeom>
          <a:noFill/>
          <a:ln>
            <a:noFill/>
          </a:ln>
        </p:spPr>
      </p:pic>
      <p:sp>
        <p:nvSpPr>
          <p:cNvPr id="10" name="Rettangolo 9">
            <a:extLst>
              <a:ext uri="{FF2B5EF4-FFF2-40B4-BE49-F238E27FC236}">
                <a16:creationId xmlns:a16="http://schemas.microsoft.com/office/drawing/2014/main" id="{10AEBFBF-1075-32A5-862C-35050DA05B1A}"/>
              </a:ext>
            </a:extLst>
          </p:cNvPr>
          <p:cNvSpPr/>
          <p:nvPr userDrawn="1"/>
        </p:nvSpPr>
        <p:spPr>
          <a:xfrm>
            <a:off x="0" y="0"/>
            <a:ext cx="9144000" cy="5143500"/>
          </a:xfrm>
          <a:prstGeom prst="rect">
            <a:avLst/>
          </a:prstGeom>
          <a:noFill/>
          <a:ln w="38100">
            <a:solidFill>
              <a:srgbClr val="0068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E6A1E3ED-011A-90EA-B2E5-A77A0DA8976D}"/>
              </a:ext>
            </a:extLst>
          </p:cNvPr>
          <p:cNvSpPr/>
          <p:nvPr userDrawn="1"/>
        </p:nvSpPr>
        <p:spPr>
          <a:xfrm>
            <a:off x="8763553" y="-1"/>
            <a:ext cx="380447" cy="5143501"/>
          </a:xfrm>
          <a:prstGeom prst="rect">
            <a:avLst/>
          </a:prstGeom>
          <a:solidFill>
            <a:srgbClr val="0068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a16="http://schemas.microsoft.com/office/drawing/2014/main" id="{D7EF0F89-F96A-B523-2F3D-77C6E04DC20B}"/>
              </a:ext>
            </a:extLst>
          </p:cNvPr>
          <p:cNvCxnSpPr>
            <a:cxnSpLocks/>
          </p:cNvCxnSpPr>
          <p:nvPr userDrawn="1"/>
        </p:nvCxnSpPr>
        <p:spPr>
          <a:xfrm>
            <a:off x="381552" y="873091"/>
            <a:ext cx="8102601" cy="0"/>
          </a:xfrm>
          <a:prstGeom prst="line">
            <a:avLst/>
          </a:prstGeom>
          <a:ln w="12700">
            <a:solidFill>
              <a:srgbClr val="006871"/>
            </a:solidFill>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E2172B41-DB22-8ECE-AF18-D91D2B35E955}"/>
              </a:ext>
            </a:extLst>
          </p:cNvPr>
          <p:cNvSpPr txBox="1"/>
          <p:nvPr userDrawn="1"/>
        </p:nvSpPr>
        <p:spPr>
          <a:xfrm>
            <a:off x="5648669" y="338424"/>
            <a:ext cx="1311966" cy="338554"/>
          </a:xfrm>
          <a:prstGeom prst="rect">
            <a:avLst/>
          </a:prstGeom>
          <a:noFill/>
        </p:spPr>
        <p:txBody>
          <a:bodyPr wrap="square" rtlCol="0">
            <a:spAutoFit/>
          </a:bodyPr>
          <a:lstStyle/>
          <a:p>
            <a:pPr algn="r"/>
            <a:r>
              <a:rPr lang="it-IT" sz="800">
                <a:solidFill>
                  <a:srgbClr val="006871"/>
                </a:solidFill>
                <a:latin typeface="Roboto" panose="02000000000000000000" pitchFamily="2" charset="0"/>
                <a:ea typeface="Roboto" panose="02000000000000000000" pitchFamily="2" charset="0"/>
                <a:cs typeface="Roboto" panose="02000000000000000000" pitchFamily="2" charset="0"/>
              </a:rPr>
              <a:t>November 16</a:t>
            </a:r>
            <a:r>
              <a:rPr lang="it-IT" sz="800" baseline="30000">
                <a:solidFill>
                  <a:srgbClr val="006871"/>
                </a:solidFill>
                <a:latin typeface="Roboto" panose="02000000000000000000" pitchFamily="2" charset="0"/>
                <a:ea typeface="Roboto" panose="02000000000000000000" pitchFamily="2" charset="0"/>
                <a:cs typeface="Roboto" panose="02000000000000000000" pitchFamily="2" charset="0"/>
              </a:rPr>
              <a:t>th </a:t>
            </a:r>
            <a:r>
              <a:rPr lang="it-IT" sz="800" baseline="0">
                <a:solidFill>
                  <a:srgbClr val="006871"/>
                </a:solidFill>
                <a:latin typeface="Roboto" panose="02000000000000000000" pitchFamily="2" charset="0"/>
                <a:ea typeface="Roboto" panose="02000000000000000000" pitchFamily="2" charset="0"/>
                <a:cs typeface="Roboto" panose="02000000000000000000" pitchFamily="2" charset="0"/>
              </a:rPr>
              <a:t>2024</a:t>
            </a:r>
          </a:p>
          <a:p>
            <a:pPr algn="r"/>
            <a:endParaRPr lang="it-IT" sz="800">
              <a:solidFill>
                <a:srgbClr val="006871"/>
              </a:solidFill>
              <a:latin typeface="Roboto" panose="02000000000000000000" pitchFamily="2" charset="0"/>
              <a:ea typeface="Roboto" panose="02000000000000000000" pitchFamily="2" charset="0"/>
              <a:cs typeface="Roboto" panose="02000000000000000000" pitchFamily="2" charset="0"/>
            </a:endParaRPr>
          </a:p>
        </p:txBody>
      </p:sp>
      <p:sp>
        <p:nvSpPr>
          <p:cNvPr id="13" name="CasellaDiTesto 12">
            <a:extLst>
              <a:ext uri="{FF2B5EF4-FFF2-40B4-BE49-F238E27FC236}">
                <a16:creationId xmlns:a16="http://schemas.microsoft.com/office/drawing/2014/main" id="{ED0C83D7-9922-A733-E05D-3007BC61D6F5}"/>
              </a:ext>
            </a:extLst>
          </p:cNvPr>
          <p:cNvSpPr txBox="1"/>
          <p:nvPr userDrawn="1"/>
        </p:nvSpPr>
        <p:spPr>
          <a:xfrm>
            <a:off x="5648669" y="461534"/>
            <a:ext cx="1311966" cy="215444"/>
          </a:xfrm>
          <a:prstGeom prst="rect">
            <a:avLst/>
          </a:prstGeom>
          <a:noFill/>
        </p:spPr>
        <p:txBody>
          <a:bodyPr wrap="square" rtlCol="0">
            <a:spAutoFit/>
          </a:bodyPr>
          <a:lstStyle/>
          <a:p>
            <a:pPr algn="r"/>
            <a:r>
              <a:rPr lang="it-IT" sz="800">
                <a:solidFill>
                  <a:srgbClr val="006871"/>
                </a:solidFill>
                <a:latin typeface="Roboto" panose="02000000000000000000" pitchFamily="2" charset="0"/>
                <a:ea typeface="Roboto" panose="02000000000000000000" pitchFamily="2" charset="0"/>
                <a:cs typeface="Roboto" panose="02000000000000000000" pitchFamily="2" charset="0"/>
              </a:rPr>
              <a:t>Gianni </a:t>
            </a:r>
            <a:r>
              <a:rPr lang="it-IT" sz="800" err="1">
                <a:solidFill>
                  <a:srgbClr val="006871"/>
                </a:solidFill>
                <a:latin typeface="Roboto" panose="02000000000000000000" pitchFamily="2" charset="0"/>
                <a:ea typeface="Roboto" panose="02000000000000000000" pitchFamily="2" charset="0"/>
                <a:cs typeface="Roboto" panose="02000000000000000000" pitchFamily="2" charset="0"/>
              </a:rPr>
              <a:t>Chianetta</a:t>
            </a:r>
            <a:endParaRPr lang="it-IT" sz="800">
              <a:solidFill>
                <a:srgbClr val="006871"/>
              </a:solidFill>
              <a:latin typeface="Roboto" panose="02000000000000000000" pitchFamily="2" charset="0"/>
              <a:ea typeface="Roboto" panose="02000000000000000000" pitchFamily="2" charset="0"/>
              <a:cs typeface="Roboto" panose="02000000000000000000" pitchFamily="2" charset="0"/>
            </a:endParaRPr>
          </a:p>
        </p:txBody>
      </p:sp>
      <p:sp>
        <p:nvSpPr>
          <p:cNvPr id="14" name="CasellaDiTesto 13">
            <a:extLst>
              <a:ext uri="{FF2B5EF4-FFF2-40B4-BE49-F238E27FC236}">
                <a16:creationId xmlns:a16="http://schemas.microsoft.com/office/drawing/2014/main" id="{E22DBB10-08BB-72FD-F5D9-818129EA97E4}"/>
              </a:ext>
            </a:extLst>
          </p:cNvPr>
          <p:cNvSpPr txBox="1"/>
          <p:nvPr userDrawn="1"/>
        </p:nvSpPr>
        <p:spPr>
          <a:xfrm>
            <a:off x="2004460" y="338424"/>
            <a:ext cx="3203643" cy="338554"/>
          </a:xfrm>
          <a:prstGeom prst="rect">
            <a:avLst/>
          </a:prstGeom>
          <a:noFill/>
        </p:spPr>
        <p:txBody>
          <a:bodyPr wrap="square" rtlCol="0" anchor="b">
            <a:spAutoFit/>
          </a:bodyPr>
          <a:lstStyle/>
          <a:p>
            <a:r>
              <a:rPr lang="en-US" sz="800">
                <a:solidFill>
                  <a:srgbClr val="006871"/>
                </a:solidFill>
                <a:latin typeface="Roboto Medium" panose="02000000000000000000" pitchFamily="2" charset="0"/>
                <a:ea typeface="Roboto Medium" panose="02000000000000000000" pitchFamily="2" charset="0"/>
                <a:cs typeface="Roboto Medium" panose="02000000000000000000" pitchFamily="2" charset="0"/>
              </a:rPr>
              <a:t>100% RES Islands in the Mediterranean: championing climate diplomacy to accelerate the energy transition</a:t>
            </a:r>
            <a:endParaRPr lang="it-IT" sz="800">
              <a:solidFill>
                <a:srgbClr val="00687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5" name="CaixaDeTexto 12">
            <a:extLst>
              <a:ext uri="{FF2B5EF4-FFF2-40B4-BE49-F238E27FC236}">
                <a16:creationId xmlns:a16="http://schemas.microsoft.com/office/drawing/2014/main" id="{8961B082-4652-0182-F2F4-20044349CB95}"/>
              </a:ext>
            </a:extLst>
          </p:cNvPr>
          <p:cNvSpPr txBox="1"/>
          <p:nvPr userDrawn="1"/>
        </p:nvSpPr>
        <p:spPr>
          <a:xfrm rot="16200000">
            <a:off x="6955694" y="2967720"/>
            <a:ext cx="4010369" cy="261610"/>
          </a:xfrm>
          <a:prstGeom prst="rect">
            <a:avLst/>
          </a:prstGeom>
          <a:noFill/>
        </p:spPr>
        <p:txBody>
          <a:bodyPr wrap="square" rtlCol="0">
            <a:spAutoFit/>
          </a:bodyPr>
          <a:lstStyle/>
          <a:p>
            <a:r>
              <a:rPr lang="pt-BR" sz="1100" b="1">
                <a:solidFill>
                  <a:srgbClr val="FFFFFF"/>
                </a:solidFill>
                <a:latin typeface="Roboto" panose="02000000000000000000" pitchFamily="2" charset="0"/>
                <a:ea typeface="Roboto" panose="02000000000000000000" pitchFamily="2" charset="0"/>
              </a:rPr>
              <a:t>www.greeningtheislands.org</a:t>
            </a:r>
          </a:p>
        </p:txBody>
      </p:sp>
    </p:spTree>
    <p:extLst>
      <p:ext uri="{BB962C8B-B14F-4D97-AF65-F5344CB8AC3E}">
        <p14:creationId xmlns:p14="http://schemas.microsoft.com/office/powerpoint/2010/main" val="3801915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980855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3197191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3657529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2591377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4040897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2210664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532302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4052724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2754671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225731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444124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iapositiva bas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810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3" name="Holder 3"/>
          <p:cNvSpPr>
            <a:spLocks noGrp="1"/>
          </p:cNvSpPr>
          <p:nvPr>
            <p:ph type="dt" sz="half" idx="6"/>
          </p:nvPr>
        </p:nvSpPr>
        <p:spPr>
          <a:xfrm>
            <a:off x="3974319" y="5441845"/>
            <a:ext cx="1857754" cy="113593"/>
          </a:xfrm>
          <a:prstGeom prst="rect">
            <a:avLst/>
          </a:prstGeom>
        </p:spPr>
        <p:txBody>
          <a:bodyPr lIns="0" tIns="0" rIns="0" bIns="0"/>
          <a:lstStyle>
            <a:lvl1pPr>
              <a:defRPr sz="738" b="0" i="0">
                <a:solidFill>
                  <a:srgbClr val="707173"/>
                </a:solidFill>
                <a:latin typeface="Neris Thin"/>
                <a:cs typeface="Neris Thin"/>
              </a:defRPr>
            </a:lvl1pPr>
          </a:lstStyle>
          <a:p>
            <a:pPr marL="12500"/>
            <a:r>
              <a:rPr lang="en-US" spc="-15" dirty="0" err="1">
                <a:latin typeface="Roboto" panose="02000000000000000000" pitchFamily="2" charset="0"/>
              </a:rPr>
              <a:t>g</a:t>
            </a:r>
            <a:r>
              <a:rPr lang="en-US" spc="-10" dirty="0" err="1">
                <a:latin typeface="Roboto" panose="02000000000000000000" pitchFamily="2" charset="0"/>
              </a:rPr>
              <a:t>ian</a:t>
            </a:r>
            <a:r>
              <a:rPr lang="en-US" spc="-15" dirty="0" err="1">
                <a:latin typeface="Roboto" panose="02000000000000000000" pitchFamily="2" charset="0"/>
              </a:rPr>
              <a:t>n</a:t>
            </a:r>
            <a:r>
              <a:rPr lang="en-US" dirty="0" err="1">
                <a:latin typeface="Roboto" panose="02000000000000000000" pitchFamily="2" charset="0"/>
              </a:rPr>
              <a:t>i</a:t>
            </a:r>
            <a:r>
              <a:rPr lang="en-US" spc="-15" dirty="0">
                <a:latin typeface="Roboto" panose="02000000000000000000" pitchFamily="2" charset="0"/>
              </a:rPr>
              <a:t> </a:t>
            </a:r>
            <a:r>
              <a:rPr lang="en-US" spc="-10" dirty="0" err="1">
                <a:latin typeface="Roboto" panose="02000000000000000000" pitchFamily="2" charset="0"/>
              </a:rPr>
              <a:t>c</a:t>
            </a:r>
            <a:r>
              <a:rPr lang="en-US" spc="-15" dirty="0" err="1">
                <a:latin typeface="Roboto" panose="02000000000000000000" pitchFamily="2" charset="0"/>
              </a:rPr>
              <a:t>h</a:t>
            </a:r>
            <a:r>
              <a:rPr lang="en-US" spc="-10" dirty="0" err="1">
                <a:latin typeface="Roboto" panose="02000000000000000000" pitchFamily="2" charset="0"/>
              </a:rPr>
              <a:t>ian</a:t>
            </a:r>
            <a:r>
              <a:rPr lang="en-US" spc="-15" dirty="0" err="1">
                <a:latin typeface="Roboto" panose="02000000000000000000" pitchFamily="2" charset="0"/>
              </a:rPr>
              <a:t>e</a:t>
            </a:r>
            <a:r>
              <a:rPr lang="en-US" spc="-5" dirty="0" err="1">
                <a:latin typeface="Roboto" panose="02000000000000000000" pitchFamily="2" charset="0"/>
              </a:rPr>
              <a:t>t</a:t>
            </a:r>
            <a:r>
              <a:rPr lang="en-US" spc="-25" dirty="0" err="1">
                <a:latin typeface="Roboto" panose="02000000000000000000" pitchFamily="2" charset="0"/>
              </a:rPr>
              <a:t>t</a:t>
            </a:r>
            <a:r>
              <a:rPr lang="en-US" dirty="0" err="1">
                <a:latin typeface="Roboto" panose="02000000000000000000" pitchFamily="2" charset="0"/>
              </a:rPr>
              <a:t>a</a:t>
            </a:r>
            <a:endParaRPr lang="en-US" dirty="0">
              <a:latin typeface="Roboto" panose="02000000000000000000" pitchFamily="2" charset="0"/>
            </a:endParaRPr>
          </a:p>
        </p:txBody>
      </p:sp>
    </p:spTree>
    <p:extLst>
      <p:ext uri="{BB962C8B-B14F-4D97-AF65-F5344CB8AC3E}">
        <p14:creationId xmlns:p14="http://schemas.microsoft.com/office/powerpoint/2010/main" val="4191662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apositiva base">
  <p:cSld name="Diapositiva base">
    <p:spTree>
      <p:nvGrpSpPr>
        <p:cNvPr id="1" name="Shape 96"/>
        <p:cNvGrpSpPr/>
        <p:nvPr/>
      </p:nvGrpSpPr>
      <p:grpSpPr>
        <a:xfrm>
          <a:off x="0" y="0"/>
          <a:ext cx="0" cy="0"/>
          <a:chOff x="0" y="0"/>
          <a:chExt cx="0" cy="0"/>
        </a:xfrm>
      </p:grpSpPr>
      <p:sp>
        <p:nvSpPr>
          <p:cNvPr id="97" name="Google Shape;97;p25"/>
          <p:cNvSpPr txBox="1">
            <a:spLocks noGrp="1"/>
          </p:cNvSpPr>
          <p:nvPr>
            <p:ph type="body" idx="1"/>
          </p:nvPr>
        </p:nvSpPr>
        <p:spPr>
          <a:xfrm>
            <a:off x="392096" y="294046"/>
            <a:ext cx="2562120" cy="361715"/>
          </a:xfrm>
          <a:prstGeom prst="rect">
            <a:avLst/>
          </a:prstGeom>
          <a:noFill/>
          <a:ln>
            <a:noFill/>
          </a:ln>
        </p:spPr>
        <p:txBody>
          <a:bodyPr spcFirstLastPara="1" wrap="square" lIns="68575" tIns="34275" rIns="68575" bIns="34275" anchor="t" anchorCtr="0">
            <a:noAutofit/>
          </a:bodyPr>
          <a:lstStyle>
            <a:lvl1pPr marL="457189" marR="0" lvl="0" indent="-228594" algn="l">
              <a:lnSpc>
                <a:spcPct val="90000"/>
              </a:lnSpc>
              <a:spcBef>
                <a:spcPts val="800"/>
              </a:spcBef>
              <a:spcAft>
                <a:spcPts val="0"/>
              </a:spcAft>
              <a:buClr>
                <a:srgbClr val="139D83"/>
              </a:buClr>
              <a:buSzPts val="2400"/>
              <a:buFont typeface="Arial"/>
              <a:buNone/>
              <a:defRPr sz="2400" b="0" i="0" u="none" strike="noStrike" cap="none">
                <a:solidFill>
                  <a:srgbClr val="139D83"/>
                </a:solidFill>
                <a:latin typeface="Open Sans"/>
                <a:ea typeface="Open Sans"/>
                <a:cs typeface="Open Sans"/>
                <a:sym typeface="Open Sans"/>
              </a:defRPr>
            </a:lvl1pPr>
            <a:lvl2pPr marL="914378" marR="0" lvl="1" indent="-342892"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566" marR="0" lvl="2" indent="-32384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754" marR="0" lvl="3" indent="-317492"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5943" marR="0" lvl="4" indent="-317492"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132" marR="0" lvl="5" indent="-317492"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5160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2" r:id="rId10"/>
    <p:sldLayoutId id="2147483664" r:id="rId11"/>
    <p:sldLayoutId id="2147483665" r:id="rId12"/>
    <p:sldLayoutId id="21474836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3902021440"/>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80" r:id="rId13"/>
    <p:sldLayoutId id="21474836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9.jpg"/><Relationship Id="rId5" Type="http://schemas.openxmlformats.org/officeDocument/2006/relationships/image" Target="../media/image88.jpeg"/><Relationship Id="rId4" Type="http://schemas.openxmlformats.org/officeDocument/2006/relationships/image" Target="../media/image87.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93.png"/><Relationship Id="rId3" Type="http://schemas.openxmlformats.org/officeDocument/2006/relationships/image" Target="../media/image6.png"/><Relationship Id="rId7" Type="http://schemas.openxmlformats.org/officeDocument/2006/relationships/diagramQuickStyle" Target="../diagrams/quickStyle1.xml"/><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9.xml"/><Relationship Id="rId16" Type="http://schemas.openxmlformats.org/officeDocument/2006/relationships/image" Target="../media/image96.png"/><Relationship Id="rId1" Type="http://schemas.openxmlformats.org/officeDocument/2006/relationships/slideLayout" Target="../slideLayouts/slideLayout14.xml"/><Relationship Id="rId6" Type="http://schemas.openxmlformats.org/officeDocument/2006/relationships/diagramLayout" Target="../diagrams/layout1.xml"/><Relationship Id="rId11" Type="http://schemas.openxmlformats.org/officeDocument/2006/relationships/image" Target="../media/image91.png"/><Relationship Id="rId5" Type="http://schemas.openxmlformats.org/officeDocument/2006/relationships/diagramData" Target="../diagrams/data1.xml"/><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image" Target="../media/image3.png"/><Relationship Id="rId9" Type="http://schemas.microsoft.com/office/2007/relationships/diagramDrawing" Target="../diagrams/drawing1.xml"/><Relationship Id="rId14" Type="http://schemas.openxmlformats.org/officeDocument/2006/relationships/image" Target="../media/image94.png"/></Relationships>
</file>

<file path=ppt/slides/_rels/slide1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3.png"/><Relationship Id="rId9" Type="http://schemas.openxmlformats.org/officeDocument/2006/relationships/image" Target="../media/image102.png"/></Relationships>
</file>

<file path=ppt/slides/_rels/slide1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6.png"/><Relationship Id="rId7"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06.emf"/><Relationship Id="rId5" Type="http://schemas.openxmlformats.org/officeDocument/2006/relationships/image" Target="../media/image10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5.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14.png"/><Relationship Id="rId2" Type="http://schemas.openxmlformats.org/officeDocument/2006/relationships/notesSlide" Target="../notesSlides/notesSlide12.xml"/><Relationship Id="rId16" Type="http://schemas.openxmlformats.org/officeDocument/2006/relationships/image" Target="../media/image118.png"/><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image" Target="../media/image113.png"/><Relationship Id="rId5" Type="http://schemas.openxmlformats.org/officeDocument/2006/relationships/diagramQuickStyle" Target="../diagrams/quickStyle2.xml"/><Relationship Id="rId15" Type="http://schemas.openxmlformats.org/officeDocument/2006/relationships/image" Target="../media/image117.png"/><Relationship Id="rId10" Type="http://schemas.openxmlformats.org/officeDocument/2006/relationships/image" Target="../media/image112.png"/><Relationship Id="rId4" Type="http://schemas.openxmlformats.org/officeDocument/2006/relationships/diagramLayout" Target="../diagrams/layout2.xml"/><Relationship Id="rId9" Type="http://schemas.openxmlformats.org/officeDocument/2006/relationships/image" Target="../media/image3.png"/><Relationship Id="rId14" Type="http://schemas.openxmlformats.org/officeDocument/2006/relationships/image" Target="../media/image116.png"/></Relationships>
</file>

<file path=ppt/slides/_rels/slide15.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7.png"/><Relationship Id="rId3" Type="http://schemas.openxmlformats.org/officeDocument/2006/relationships/image" Target="../media/image6.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3.xml"/><Relationship Id="rId16"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120.jpe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8.png"/><Relationship Id="rId10" Type="http://schemas.openxmlformats.org/officeDocument/2006/relationships/image" Target="../media/image124.png"/><Relationship Id="rId4" Type="http://schemas.openxmlformats.org/officeDocument/2006/relationships/image" Target="../media/image3.png"/><Relationship Id="rId9" Type="http://schemas.openxmlformats.org/officeDocument/2006/relationships/image" Target="../media/image123.pn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image" Target="../media/image133.png"/><Relationship Id="rId3" Type="http://schemas.openxmlformats.org/officeDocument/2006/relationships/image" Target="../media/image6.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image" Target="../media/image132.png"/><Relationship Id="rId2" Type="http://schemas.openxmlformats.org/officeDocument/2006/relationships/notesSlide" Target="../notesSlides/notesSlide14.xml"/><Relationship Id="rId16"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image" Target="../media/image130.png"/><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image" Target="../media/image134.jpeg"/><Relationship Id="rId4" Type="http://schemas.openxmlformats.org/officeDocument/2006/relationships/image" Target="../media/image3.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16.svg"/><Relationship Id="rId12" Type="http://schemas.openxmlformats.org/officeDocument/2006/relationships/image" Target="../media/image21.jpeg"/><Relationship Id="rId2" Type="http://schemas.openxmlformats.org/officeDocument/2006/relationships/notesSlide" Target="../notesSlides/notesSlide3.xml"/><Relationship Id="rId16" Type="http://schemas.openxmlformats.org/officeDocument/2006/relationships/image" Target="../media/image25.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jpe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30.jpeg"/><Relationship Id="rId12" Type="http://schemas.openxmlformats.org/officeDocument/2006/relationships/image" Target="../media/image25.svg"/><Relationship Id="rId17" Type="http://schemas.openxmlformats.org/officeDocument/2006/relationships/image" Target="../media/image6.png"/><Relationship Id="rId2" Type="http://schemas.openxmlformats.org/officeDocument/2006/relationships/notesSlide" Target="../notesSlides/notesSlide5.xml"/><Relationship Id="rId16" Type="http://schemas.openxmlformats.org/officeDocument/2006/relationships/image" Target="../media/image35.svg"/><Relationship Id="rId1" Type="http://schemas.openxmlformats.org/officeDocument/2006/relationships/slideLayout" Target="../slideLayouts/slideLayout11.xml"/><Relationship Id="rId6" Type="http://schemas.openxmlformats.org/officeDocument/2006/relationships/image" Target="../media/image29.jpeg"/><Relationship Id="rId11" Type="http://schemas.openxmlformats.org/officeDocument/2006/relationships/image" Target="../media/image24.png"/><Relationship Id="rId5" Type="http://schemas.openxmlformats.org/officeDocument/2006/relationships/image" Target="../media/image28.jpeg"/><Relationship Id="rId15" Type="http://schemas.openxmlformats.org/officeDocument/2006/relationships/image" Target="../media/image34.png"/><Relationship Id="rId10" Type="http://schemas.openxmlformats.org/officeDocument/2006/relationships/image" Target="../media/image33.sv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jpg"/><Relationship Id="rId26" Type="http://schemas.openxmlformats.org/officeDocument/2006/relationships/image" Target="../media/image58.png"/><Relationship Id="rId39" Type="http://schemas.openxmlformats.org/officeDocument/2006/relationships/image" Target="../media/image71.jpg"/><Relationship Id="rId21" Type="http://schemas.openxmlformats.org/officeDocument/2006/relationships/image" Target="../media/image54.png"/><Relationship Id="rId34" Type="http://schemas.openxmlformats.org/officeDocument/2006/relationships/image" Target="../media/image66.png"/><Relationship Id="rId7" Type="http://schemas.openxmlformats.org/officeDocument/2006/relationships/image" Target="../media/image40.jpg"/><Relationship Id="rId2" Type="http://schemas.openxmlformats.org/officeDocument/2006/relationships/notesSlide" Target="../notesSlides/notesSlide6.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1.jpg"/><Relationship Id="rId41"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3.png"/><Relationship Id="rId19" Type="http://schemas.openxmlformats.org/officeDocument/2006/relationships/image" Target="../media/image52.jpg"/><Relationship Id="rId31" Type="http://schemas.openxmlformats.org/officeDocument/2006/relationships/image" Target="../media/image63.png"/><Relationship Id="rId4" Type="http://schemas.openxmlformats.org/officeDocument/2006/relationships/image" Target="../media/image37.png"/><Relationship Id="rId9" Type="http://schemas.openxmlformats.org/officeDocument/2006/relationships/image" Target="../media/image42.jpg"/><Relationship Id="rId14" Type="http://schemas.openxmlformats.org/officeDocument/2006/relationships/image" Target="../media/image47.png"/><Relationship Id="rId22" Type="http://schemas.openxmlformats.org/officeDocument/2006/relationships/image" Target="../media/image6.png"/><Relationship Id="rId27" Type="http://schemas.openxmlformats.org/officeDocument/2006/relationships/image" Target="../media/image59.png"/><Relationship Id="rId30" Type="http://schemas.openxmlformats.org/officeDocument/2006/relationships/image" Target="../media/image62.jpg"/><Relationship Id="rId35" Type="http://schemas.openxmlformats.org/officeDocument/2006/relationships/image" Target="../media/image67.png"/><Relationship Id="rId8" Type="http://schemas.openxmlformats.org/officeDocument/2006/relationships/image" Target="../media/image41.png"/><Relationship Id="rId3" Type="http://schemas.openxmlformats.org/officeDocument/2006/relationships/image" Target="../media/image36.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s>
</file>

<file path=ppt/slides/_rels/slide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13.png"/><Relationship Id="rId7" Type="http://schemas.openxmlformats.org/officeDocument/2006/relationships/image" Target="../media/image78.jpe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7.jpeg"/><Relationship Id="rId11" Type="http://schemas.openxmlformats.org/officeDocument/2006/relationships/image" Target="../media/image6.pn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8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Lipari">
            <a:extLst>
              <a:ext uri="{FF2B5EF4-FFF2-40B4-BE49-F238E27FC236}">
                <a16:creationId xmlns:a16="http://schemas.microsoft.com/office/drawing/2014/main" id="{CD12BF13-1E14-3D60-F2DB-893AF24467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9" t="3826" b="12633"/>
          <a:stretch/>
        </p:blipFill>
        <p:spPr bwMode="auto">
          <a:xfrm>
            <a:off x="-195943" y="345"/>
            <a:ext cx="933994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object 9"/>
          <p:cNvPicPr/>
          <p:nvPr/>
        </p:nvPicPr>
        <p:blipFill>
          <a:blip r:embed="rId3" cstate="print"/>
          <a:stretch>
            <a:fillRect/>
          </a:stretch>
        </p:blipFill>
        <p:spPr>
          <a:xfrm>
            <a:off x="324103" y="295657"/>
            <a:ext cx="2025087" cy="841767"/>
          </a:xfrm>
          <a:prstGeom prst="rect">
            <a:avLst/>
          </a:prstGeom>
        </p:spPr>
      </p:pic>
      <p:sp>
        <p:nvSpPr>
          <p:cNvPr id="7" name="TextBox 6">
            <a:extLst>
              <a:ext uri="{FF2B5EF4-FFF2-40B4-BE49-F238E27FC236}">
                <a16:creationId xmlns:a16="http://schemas.microsoft.com/office/drawing/2014/main" id="{ABA6E3C8-6625-0A7C-7115-479188013AD5}"/>
              </a:ext>
            </a:extLst>
          </p:cNvPr>
          <p:cNvSpPr txBox="1"/>
          <p:nvPr/>
        </p:nvSpPr>
        <p:spPr>
          <a:xfrm>
            <a:off x="-1" y="1744211"/>
            <a:ext cx="9144000" cy="707886"/>
          </a:xfrm>
          <a:prstGeom prst="rect">
            <a:avLst/>
          </a:prstGeom>
          <a:noFill/>
        </p:spPr>
        <p:txBody>
          <a:bodyPr wrap="square" rtlCol="0">
            <a:spAutoFit/>
          </a:bodyPr>
          <a:lstStyle/>
          <a:p>
            <a:pPr algn="ctr"/>
            <a:r>
              <a:rPr lang="en-GB" sz="4000" b="1" dirty="0">
                <a:solidFill>
                  <a:schemeClr val="bg1"/>
                </a:solidFill>
                <a:latin typeface="Times New Roman" panose="02020603050405020304" pitchFamily="18" charset="0"/>
              </a:rPr>
              <a:t>Greening the Islands Observatory</a:t>
            </a:r>
            <a:endParaRPr lang="en-GB" sz="1200" b="1" spc="-115" dirty="0">
              <a:solidFill>
                <a:schemeClr val="bg1"/>
              </a:solidFill>
              <a:latin typeface="Times New Roman" panose="02020603050405020304" pitchFamily="18" charset="0"/>
              <a:cs typeface="Times New Roman" panose="02020603050405020304" pitchFamily="18" charset="0"/>
            </a:endParaRPr>
          </a:p>
        </p:txBody>
      </p:sp>
      <p:sp>
        <p:nvSpPr>
          <p:cNvPr id="10" name="Google Shape;56;p1">
            <a:extLst>
              <a:ext uri="{FF2B5EF4-FFF2-40B4-BE49-F238E27FC236}">
                <a16:creationId xmlns:a16="http://schemas.microsoft.com/office/drawing/2014/main" id="{CB1DB6B2-3D83-0F01-87CB-CD1585F41C89}"/>
              </a:ext>
            </a:extLst>
          </p:cNvPr>
          <p:cNvSpPr txBox="1"/>
          <p:nvPr/>
        </p:nvSpPr>
        <p:spPr>
          <a:xfrm>
            <a:off x="-1" y="2970021"/>
            <a:ext cx="9144000" cy="92329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2400" b="1" dirty="0">
                <a:solidFill>
                  <a:schemeClr val="bg1"/>
                </a:solidFill>
                <a:latin typeface="Times New Roman" panose="02020603050405020304" pitchFamily="18" charset="0"/>
                <a:ea typeface="Montserrat"/>
                <a:cs typeface="Times New Roman" panose="02020603050405020304" pitchFamily="18" charset="0"/>
                <a:sym typeface="Montserrat"/>
              </a:rPr>
              <a:t>Mr. Gianni Chianetta</a:t>
            </a:r>
          </a:p>
          <a:p>
            <a:pPr marL="0" marR="0" lvl="0" indent="0" algn="ctr" rtl="0">
              <a:lnSpc>
                <a:spcPct val="100000"/>
              </a:lnSpc>
              <a:spcBef>
                <a:spcPts val="0"/>
              </a:spcBef>
              <a:spcAft>
                <a:spcPts val="0"/>
              </a:spcAft>
              <a:buClr>
                <a:srgbClr val="000000"/>
              </a:buClr>
              <a:buSzPts val="1400"/>
              <a:buFont typeface="Arial"/>
              <a:buNone/>
            </a:pPr>
            <a:r>
              <a:rPr lang="es-ES" sz="2400" b="1" dirty="0" err="1">
                <a:solidFill>
                  <a:schemeClr val="bg1"/>
                </a:solidFill>
                <a:latin typeface="Times New Roman" panose="02020603050405020304" pitchFamily="18" charset="0"/>
                <a:ea typeface="Montserrat"/>
                <a:cs typeface="Times New Roman" panose="02020603050405020304" pitchFamily="18" charset="0"/>
                <a:sym typeface="Montserrat"/>
              </a:rPr>
              <a:t>Chair</a:t>
            </a:r>
            <a:endParaRPr lang="es-ES" sz="2400" b="1" dirty="0">
              <a:solidFill>
                <a:schemeClr val="bg1"/>
              </a:solidFill>
              <a:latin typeface="Times New Roman" panose="02020603050405020304" pitchFamily="18" charset="0"/>
              <a:ea typeface="Montserrat"/>
              <a:cs typeface="Times New Roman" panose="02020603050405020304" pitchFamily="18" charset="0"/>
              <a:sym typeface="Montserrat"/>
            </a:endParaRPr>
          </a:p>
        </p:txBody>
      </p:sp>
      <p:sp>
        <p:nvSpPr>
          <p:cNvPr id="11" name="Google Shape;57;p1">
            <a:extLst>
              <a:ext uri="{FF2B5EF4-FFF2-40B4-BE49-F238E27FC236}">
                <a16:creationId xmlns:a16="http://schemas.microsoft.com/office/drawing/2014/main" id="{92C5A416-2180-A393-A4AE-6F8B1F038676}"/>
              </a:ext>
            </a:extLst>
          </p:cNvPr>
          <p:cNvSpPr txBox="1"/>
          <p:nvPr/>
        </p:nvSpPr>
        <p:spPr>
          <a:xfrm>
            <a:off x="1" y="4125328"/>
            <a:ext cx="9143999" cy="800189"/>
          </a:xfrm>
          <a:prstGeom prst="rect">
            <a:avLst/>
          </a:prstGeom>
          <a:noFill/>
          <a:ln>
            <a:noFill/>
          </a:ln>
        </p:spPr>
        <p:txBody>
          <a:bodyPr spcFirstLastPara="1" wrap="square" lIns="91425" tIns="91425" rIns="91425" bIns="91425" anchor="t" anchorCtr="0">
            <a:spAutoFit/>
          </a:bodyPr>
          <a:lstStyle/>
          <a:p>
            <a:pPr algn="ctr">
              <a:buSzPts val="1000"/>
            </a:pPr>
            <a:r>
              <a:rPr lang="en-GB" sz="1400" b="1" i="0" dirty="0">
                <a:solidFill>
                  <a:schemeClr val="accent4">
                    <a:lumMod val="40000"/>
                    <a:lumOff val="60000"/>
                  </a:schemeClr>
                </a:solidFill>
                <a:effectLst/>
                <a:latin typeface="Times New Roman" panose="02020603050405020304" pitchFamily="18" charset="0"/>
                <a:ea typeface="Tahoma" panose="020B0604030504040204" pitchFamily="34" charset="0"/>
                <a:cs typeface="Times New Roman" panose="02020603050405020304" pitchFamily="18" charset="0"/>
              </a:rPr>
              <a:t>1</a:t>
            </a:r>
            <a:r>
              <a:rPr lang="en-GB" sz="1400" b="1" i="0" baseline="30000" dirty="0">
                <a:solidFill>
                  <a:schemeClr val="accent4">
                    <a:lumMod val="40000"/>
                    <a:lumOff val="60000"/>
                  </a:schemeClr>
                </a:solidFill>
                <a:effectLst/>
                <a:latin typeface="Times New Roman" panose="02020603050405020304" pitchFamily="18" charset="0"/>
                <a:ea typeface="Tahoma" panose="020B0604030504040204" pitchFamily="34" charset="0"/>
                <a:cs typeface="Times New Roman" panose="02020603050405020304" pitchFamily="18" charset="0"/>
              </a:rPr>
              <a:t>st</a:t>
            </a:r>
            <a:r>
              <a:rPr lang="en-GB" sz="1400" b="1" i="0" dirty="0">
                <a:solidFill>
                  <a:schemeClr val="accent4">
                    <a:lumMod val="40000"/>
                    <a:lumOff val="60000"/>
                  </a:schemeClr>
                </a:solidFill>
                <a:effectLst/>
                <a:latin typeface="Times New Roman" panose="02020603050405020304" pitchFamily="18" charset="0"/>
                <a:ea typeface="Tahoma" panose="020B0604030504040204" pitchFamily="34" charset="0"/>
                <a:cs typeface="Times New Roman" panose="02020603050405020304" pitchFamily="18" charset="0"/>
              </a:rPr>
              <a:t> Online Webinar – Interreg Euro Med - NSTO</a:t>
            </a:r>
          </a:p>
          <a:p>
            <a:pPr marL="0" marR="0" lvl="0" indent="0" algn="ctr" rtl="0">
              <a:lnSpc>
                <a:spcPct val="100000"/>
              </a:lnSpc>
              <a:spcBef>
                <a:spcPts val="0"/>
              </a:spcBef>
              <a:spcAft>
                <a:spcPts val="0"/>
              </a:spcAft>
              <a:buClr>
                <a:srgbClr val="000000"/>
              </a:buClr>
              <a:buSzPts val="1000"/>
              <a:buFont typeface="Arial"/>
              <a:buNone/>
            </a:pPr>
            <a:endParaRPr lang="es-ES" sz="1200" dirty="0">
              <a:solidFill>
                <a:schemeClr val="accent4">
                  <a:lumMod val="40000"/>
                  <a:lumOff val="60000"/>
                </a:schemeClr>
              </a:solidFill>
              <a:latin typeface="Montserrat" panose="00000500000000000000" pitchFamily="2" charset="0"/>
              <a:ea typeface="Montserrat"/>
              <a:cs typeface="Times New Roman" panose="02020603050405020304" pitchFamily="18" charset="0"/>
              <a:sym typeface="Montserrat"/>
            </a:endParaRPr>
          </a:p>
          <a:p>
            <a:pPr marL="0" marR="0" lvl="0" indent="0" algn="ctr" rtl="0">
              <a:lnSpc>
                <a:spcPct val="100000"/>
              </a:lnSpc>
              <a:spcBef>
                <a:spcPts val="0"/>
              </a:spcBef>
              <a:spcAft>
                <a:spcPts val="0"/>
              </a:spcAft>
              <a:buClr>
                <a:srgbClr val="000000"/>
              </a:buClr>
              <a:buSzPts val="1000"/>
              <a:buFont typeface="Arial"/>
              <a:buNone/>
            </a:pPr>
            <a:r>
              <a:rPr lang="es-ES" sz="1400" dirty="0">
                <a:solidFill>
                  <a:schemeClr val="accent4">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sym typeface="Montserrat"/>
              </a:rPr>
              <a:t>28 March 2025</a:t>
            </a:r>
            <a:endParaRPr sz="1400" dirty="0">
              <a:solidFill>
                <a:schemeClr val="accent4">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
          <a:extLst>
            <a:ext uri="{FF2B5EF4-FFF2-40B4-BE49-F238E27FC236}">
              <a16:creationId xmlns:a16="http://schemas.microsoft.com/office/drawing/2014/main" id="{50FC2E2A-6522-A5CB-415F-18BDD872FD80}"/>
            </a:ext>
          </a:extLst>
        </p:cNvPr>
        <p:cNvGrpSpPr/>
        <p:nvPr/>
      </p:nvGrpSpPr>
      <p:grpSpPr>
        <a:xfrm>
          <a:off x="0" y="0"/>
          <a:ext cx="0" cy="0"/>
          <a:chOff x="0" y="0"/>
          <a:chExt cx="0" cy="0"/>
        </a:xfrm>
      </p:grpSpPr>
      <p:sp>
        <p:nvSpPr>
          <p:cNvPr id="18" name="Google Shape;73;p14">
            <a:extLst>
              <a:ext uri="{FF2B5EF4-FFF2-40B4-BE49-F238E27FC236}">
                <a16:creationId xmlns:a16="http://schemas.microsoft.com/office/drawing/2014/main" id="{B6CFF49C-7041-0BA2-C80E-85EE9ACFD406}"/>
              </a:ext>
            </a:extLst>
          </p:cNvPr>
          <p:cNvSpPr txBox="1"/>
          <p:nvPr/>
        </p:nvSpPr>
        <p:spPr>
          <a:xfrm>
            <a:off x="-1" y="1"/>
            <a:ext cx="5556025" cy="988045"/>
          </a:xfrm>
          <a:prstGeom prst="rect">
            <a:avLst/>
          </a:prstGeom>
          <a:solidFill>
            <a:srgbClr val="004976"/>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259" name="Google Shape;259;p61">
            <a:extLst>
              <a:ext uri="{FF2B5EF4-FFF2-40B4-BE49-F238E27FC236}">
                <a16:creationId xmlns:a16="http://schemas.microsoft.com/office/drawing/2014/main" id="{E6879A58-33E6-973D-AC56-A9C6FD0260A9}"/>
              </a:ext>
            </a:extLst>
          </p:cNvPr>
          <p:cNvSpPr txBox="1"/>
          <p:nvPr/>
        </p:nvSpPr>
        <p:spPr>
          <a:xfrm>
            <a:off x="-1" y="208461"/>
            <a:ext cx="5556025" cy="638606"/>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50" b="1" dirty="0">
                <a:solidFill>
                  <a:schemeClr val="bg1"/>
                </a:solidFill>
                <a:latin typeface="Roboto"/>
                <a:ea typeface="Roboto"/>
                <a:cs typeface="Roboto"/>
                <a:sym typeface="Roboto"/>
              </a:rPr>
              <a:t>And we are active on the global scene</a:t>
            </a:r>
          </a:p>
          <a:p>
            <a:pPr marL="0" marR="0" lvl="0" indent="0" algn="ctr" rtl="0">
              <a:spcBef>
                <a:spcPts val="0"/>
              </a:spcBef>
              <a:spcAft>
                <a:spcPts val="0"/>
              </a:spcAft>
              <a:buNone/>
            </a:pPr>
            <a:r>
              <a:rPr lang="en-US" sz="1850" b="1" dirty="0">
                <a:solidFill>
                  <a:schemeClr val="bg1"/>
                </a:solidFill>
                <a:latin typeface="Roboto"/>
                <a:ea typeface="Roboto"/>
                <a:cs typeface="Roboto"/>
                <a:sym typeface="Roboto"/>
              </a:rPr>
              <a:t>at</a:t>
            </a:r>
            <a:r>
              <a:rPr lang="en" sz="1850" b="1" dirty="0">
                <a:solidFill>
                  <a:schemeClr val="bg1"/>
                </a:solidFill>
                <a:latin typeface="Roboto"/>
                <a:ea typeface="Roboto"/>
                <a:cs typeface="Roboto"/>
                <a:sym typeface="Roboto"/>
              </a:rPr>
              <a:t> the most prestigious climate events</a:t>
            </a:r>
            <a:endParaRPr sz="1850" b="1" dirty="0">
              <a:solidFill>
                <a:schemeClr val="bg1"/>
              </a:solidFill>
              <a:latin typeface="Roboto"/>
              <a:ea typeface="Roboto"/>
              <a:cs typeface="Roboto"/>
              <a:sym typeface="Roboto"/>
            </a:endParaRPr>
          </a:p>
        </p:txBody>
      </p:sp>
      <p:sp>
        <p:nvSpPr>
          <p:cNvPr id="260" name="Google Shape;260;p61">
            <a:extLst>
              <a:ext uri="{FF2B5EF4-FFF2-40B4-BE49-F238E27FC236}">
                <a16:creationId xmlns:a16="http://schemas.microsoft.com/office/drawing/2014/main" id="{4E8D87BE-25B7-8130-B0F6-16BF0FBE1239}"/>
              </a:ext>
            </a:extLst>
          </p:cNvPr>
          <p:cNvSpPr txBox="1"/>
          <p:nvPr/>
        </p:nvSpPr>
        <p:spPr>
          <a:xfrm>
            <a:off x="0" y="1082365"/>
            <a:ext cx="5556024" cy="62321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dirty="0">
                <a:solidFill>
                  <a:srgbClr val="004976"/>
                </a:solidFill>
                <a:latin typeface="Roboto"/>
                <a:ea typeface="Roboto"/>
                <a:cs typeface="Roboto"/>
                <a:sym typeface="Roboto"/>
              </a:rPr>
              <a:t>Inter-Solar, New York Climate Week, IRENA General Assembly and COP are amongst the key global events where GTI delivers its messages by giving voice to the islands and showcasing to the world islands’ best examples</a:t>
            </a:r>
            <a:endParaRPr sz="1100" b="1" dirty="0">
              <a:solidFill>
                <a:srgbClr val="004976"/>
              </a:solidFill>
              <a:latin typeface="Roboto"/>
              <a:ea typeface="Roboto"/>
              <a:cs typeface="Roboto"/>
              <a:sym typeface="Roboto"/>
            </a:endParaRPr>
          </a:p>
        </p:txBody>
      </p:sp>
      <p:sp>
        <p:nvSpPr>
          <p:cNvPr id="10" name="Google Shape;64;p14">
            <a:extLst>
              <a:ext uri="{FF2B5EF4-FFF2-40B4-BE49-F238E27FC236}">
                <a16:creationId xmlns:a16="http://schemas.microsoft.com/office/drawing/2014/main" id="{3C8F0C62-BEF4-76F2-E59A-3D0D0D85EDC7}"/>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dirty="0">
                <a:solidFill>
                  <a:schemeClr val="lt1"/>
                </a:solidFill>
                <a:latin typeface="Roboto Medium"/>
                <a:ea typeface="Roboto Medium"/>
                <a:cs typeface="Roboto Medium"/>
                <a:sym typeface="Roboto Medium"/>
              </a:rPr>
              <a:t>greeningtheislands.org</a:t>
            </a:r>
            <a:endParaRPr sz="700" dirty="0">
              <a:solidFill>
                <a:srgbClr val="FFFFFF"/>
              </a:solidFill>
              <a:latin typeface="Roboto Medium"/>
              <a:ea typeface="Roboto Medium"/>
              <a:cs typeface="Roboto Medium"/>
              <a:sym typeface="Roboto Medium"/>
            </a:endParaRPr>
          </a:p>
        </p:txBody>
      </p:sp>
      <p:grpSp>
        <p:nvGrpSpPr>
          <p:cNvPr id="264" name="Group 263">
            <a:extLst>
              <a:ext uri="{FF2B5EF4-FFF2-40B4-BE49-F238E27FC236}">
                <a16:creationId xmlns:a16="http://schemas.microsoft.com/office/drawing/2014/main" id="{058C4BD0-592C-553D-BC76-A11D0E168B6F}"/>
              </a:ext>
            </a:extLst>
          </p:cNvPr>
          <p:cNvGrpSpPr/>
          <p:nvPr/>
        </p:nvGrpSpPr>
        <p:grpSpPr>
          <a:xfrm>
            <a:off x="5507241" y="3128007"/>
            <a:ext cx="2374364" cy="1966549"/>
            <a:chOff x="-4" y="-22859"/>
            <a:chExt cx="9144004" cy="5166357"/>
          </a:xfrm>
        </p:grpSpPr>
        <p:sp>
          <p:nvSpPr>
            <p:cNvPr id="29" name="Google Shape;73;p14">
              <a:extLst>
                <a:ext uri="{FF2B5EF4-FFF2-40B4-BE49-F238E27FC236}">
                  <a16:creationId xmlns:a16="http://schemas.microsoft.com/office/drawing/2014/main" id="{E0CD5BC4-4E2C-264E-DA8E-D3049D0ADD26}"/>
                </a:ext>
              </a:extLst>
            </p:cNvPr>
            <p:cNvSpPr txBox="1"/>
            <p:nvPr/>
          </p:nvSpPr>
          <p:spPr>
            <a:xfrm>
              <a:off x="-2" y="0"/>
              <a:ext cx="45719" cy="5143498"/>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30" name="Google Shape;73;p14">
              <a:extLst>
                <a:ext uri="{FF2B5EF4-FFF2-40B4-BE49-F238E27FC236}">
                  <a16:creationId xmlns:a16="http://schemas.microsoft.com/office/drawing/2014/main" id="{6870976B-9305-6491-DAE2-4F697545C624}"/>
                </a:ext>
              </a:extLst>
            </p:cNvPr>
            <p:cNvSpPr txBox="1"/>
            <p:nvPr/>
          </p:nvSpPr>
          <p:spPr>
            <a:xfrm>
              <a:off x="9098281" y="-17431"/>
              <a:ext cx="45719" cy="5160929"/>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31" name="Google Shape;73;p14">
              <a:extLst>
                <a:ext uri="{FF2B5EF4-FFF2-40B4-BE49-F238E27FC236}">
                  <a16:creationId xmlns:a16="http://schemas.microsoft.com/office/drawing/2014/main" id="{3ED9B40F-DDEA-48F2-3144-211EE0CDDC2C}"/>
                </a:ext>
              </a:extLst>
            </p:cNvPr>
            <p:cNvSpPr txBox="1"/>
            <p:nvPr/>
          </p:nvSpPr>
          <p:spPr>
            <a:xfrm>
              <a:off x="5552208" y="-17432"/>
              <a:ext cx="45719" cy="5160929"/>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256" name="Google Shape;73;p14">
              <a:extLst>
                <a:ext uri="{FF2B5EF4-FFF2-40B4-BE49-F238E27FC236}">
                  <a16:creationId xmlns:a16="http://schemas.microsoft.com/office/drawing/2014/main" id="{1A8040AD-D054-52AA-A3D7-F23546927884}"/>
                </a:ext>
              </a:extLst>
            </p:cNvPr>
            <p:cNvSpPr txBox="1"/>
            <p:nvPr/>
          </p:nvSpPr>
          <p:spPr>
            <a:xfrm rot="5400000">
              <a:off x="4549138" y="548636"/>
              <a:ext cx="45719" cy="9144003"/>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258" name="Google Shape;73;p14">
              <a:extLst>
                <a:ext uri="{FF2B5EF4-FFF2-40B4-BE49-F238E27FC236}">
                  <a16:creationId xmlns:a16="http://schemas.microsoft.com/office/drawing/2014/main" id="{F54879F2-1157-0A90-39FD-9B621A9C8A6D}"/>
                </a:ext>
              </a:extLst>
            </p:cNvPr>
            <p:cNvSpPr txBox="1"/>
            <p:nvPr/>
          </p:nvSpPr>
          <p:spPr>
            <a:xfrm rot="5400000">
              <a:off x="4549139" y="-4572000"/>
              <a:ext cx="45719" cy="9144001"/>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262" name="Google Shape;73;p14">
              <a:extLst>
                <a:ext uri="{FF2B5EF4-FFF2-40B4-BE49-F238E27FC236}">
                  <a16:creationId xmlns:a16="http://schemas.microsoft.com/office/drawing/2014/main" id="{AA2F8CDC-C0EB-1AF9-EE84-D959BE6BFBE1}"/>
                </a:ext>
              </a:extLst>
            </p:cNvPr>
            <p:cNvSpPr txBox="1"/>
            <p:nvPr/>
          </p:nvSpPr>
          <p:spPr>
            <a:xfrm rot="5400000">
              <a:off x="7324470" y="-93351"/>
              <a:ext cx="45720" cy="3593339"/>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263" name="Google Shape;73;p14">
              <a:extLst>
                <a:ext uri="{FF2B5EF4-FFF2-40B4-BE49-F238E27FC236}">
                  <a16:creationId xmlns:a16="http://schemas.microsoft.com/office/drawing/2014/main" id="{0DA71705-E792-794A-571A-EE504F52EF8E}"/>
                </a:ext>
              </a:extLst>
            </p:cNvPr>
            <p:cNvSpPr txBox="1"/>
            <p:nvPr/>
          </p:nvSpPr>
          <p:spPr>
            <a:xfrm rot="5400000">
              <a:off x="7327925" y="1640481"/>
              <a:ext cx="45719" cy="3586429"/>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grpSp>
      <p:pic>
        <p:nvPicPr>
          <p:cNvPr id="7172" name="Picture 4" descr="No alt text provided for this image">
            <a:extLst>
              <a:ext uri="{FF2B5EF4-FFF2-40B4-BE49-F238E27FC236}">
                <a16:creationId xmlns:a16="http://schemas.microsoft.com/office/drawing/2014/main" id="{E55B5D21-BA92-895E-1BBF-E7DE942B4E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37" b="7614"/>
          <a:stretch/>
        </p:blipFill>
        <p:spPr bwMode="auto">
          <a:xfrm>
            <a:off x="5637545" y="1379095"/>
            <a:ext cx="3468383" cy="20153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56A589F-EDA7-07DE-6172-2A7EA9C9122B}"/>
              </a:ext>
            </a:extLst>
          </p:cNvPr>
          <p:cNvSpPr/>
          <p:nvPr/>
        </p:nvSpPr>
        <p:spPr>
          <a:xfrm>
            <a:off x="5321508" y="5095756"/>
            <a:ext cx="377409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6" name="Picture 8" descr="No alt text provided for this image">
            <a:extLst>
              <a:ext uri="{FF2B5EF4-FFF2-40B4-BE49-F238E27FC236}">
                <a16:creationId xmlns:a16="http://schemas.microsoft.com/office/drawing/2014/main" id="{1F65CA21-A1DC-CB29-C7F4-628BE89403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288"/>
          <a:stretch/>
        </p:blipFill>
        <p:spPr bwMode="auto">
          <a:xfrm>
            <a:off x="5637544" y="48943"/>
            <a:ext cx="3468383" cy="149504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o alt text provided for this image">
            <a:extLst>
              <a:ext uri="{FF2B5EF4-FFF2-40B4-BE49-F238E27FC236}">
                <a16:creationId xmlns:a16="http://schemas.microsoft.com/office/drawing/2014/main" id="{DD518027-982F-F6A3-9F60-2F897F5C30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630"/>
          <a:stretch/>
        </p:blipFill>
        <p:spPr bwMode="auto">
          <a:xfrm>
            <a:off x="5637546" y="3437919"/>
            <a:ext cx="3506454" cy="16566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9F8292-56C0-17B1-F986-FBDA35E49CB2}"/>
              </a:ext>
            </a:extLst>
          </p:cNvPr>
          <p:cNvSpPr/>
          <p:nvPr/>
        </p:nvSpPr>
        <p:spPr>
          <a:xfrm>
            <a:off x="5369908" y="1515802"/>
            <a:ext cx="3774092" cy="27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C3F13E2-E005-9783-5C8C-9A944653AF57}"/>
              </a:ext>
            </a:extLst>
          </p:cNvPr>
          <p:cNvSpPr/>
          <p:nvPr/>
        </p:nvSpPr>
        <p:spPr>
          <a:xfrm>
            <a:off x="5786204" y="2932718"/>
            <a:ext cx="3312078" cy="546598"/>
          </a:xfrm>
          <a:prstGeom prst="round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1000" b="1" dirty="0">
                <a:solidFill>
                  <a:schemeClr val="bg1"/>
                </a:solidFill>
                <a:latin typeface="Calibri-Bold"/>
              </a:rPr>
              <a:t>COP29 event at Global Renewables Alliance – IRENA pavilion, November 2024, Baku (Azerbaijan)</a:t>
            </a:r>
          </a:p>
        </p:txBody>
      </p:sp>
      <p:sp>
        <p:nvSpPr>
          <p:cNvPr id="7" name="Rectangle: Rounded Corners 6">
            <a:extLst>
              <a:ext uri="{FF2B5EF4-FFF2-40B4-BE49-F238E27FC236}">
                <a16:creationId xmlns:a16="http://schemas.microsoft.com/office/drawing/2014/main" id="{E1A7E761-F83E-A8D5-167D-9CFA23ACA089}"/>
              </a:ext>
            </a:extLst>
          </p:cNvPr>
          <p:cNvSpPr/>
          <p:nvPr/>
        </p:nvSpPr>
        <p:spPr>
          <a:xfrm>
            <a:off x="5849489" y="4606989"/>
            <a:ext cx="3312078" cy="546598"/>
          </a:xfrm>
          <a:prstGeom prst="round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1000" b="1" dirty="0">
                <a:solidFill>
                  <a:schemeClr val="bg1"/>
                </a:solidFill>
                <a:latin typeface="Calibri-Bold"/>
              </a:rPr>
              <a:t>GTI event at Commonwealth office at New York Climate Week, September 2024</a:t>
            </a:r>
          </a:p>
        </p:txBody>
      </p:sp>
      <p:sp>
        <p:nvSpPr>
          <p:cNvPr id="8" name="Rectangle: Rounded Corners 7">
            <a:extLst>
              <a:ext uri="{FF2B5EF4-FFF2-40B4-BE49-F238E27FC236}">
                <a16:creationId xmlns:a16="http://schemas.microsoft.com/office/drawing/2014/main" id="{54BA6988-E403-66AA-C736-348189B9A2EB}"/>
              </a:ext>
            </a:extLst>
          </p:cNvPr>
          <p:cNvSpPr/>
          <p:nvPr/>
        </p:nvSpPr>
        <p:spPr>
          <a:xfrm>
            <a:off x="5831923" y="1118471"/>
            <a:ext cx="3312078" cy="546598"/>
          </a:xfrm>
          <a:prstGeom prst="round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1000" b="1" dirty="0">
                <a:solidFill>
                  <a:schemeClr val="bg1"/>
                </a:solidFill>
                <a:latin typeface="Calibri-Bold"/>
              </a:rPr>
              <a:t>GTI Global Summit in Curaçao, October 2024</a:t>
            </a:r>
          </a:p>
        </p:txBody>
      </p:sp>
      <p:pic>
        <p:nvPicPr>
          <p:cNvPr id="11" name="Picture 10" descr="A group of people in a room&#10;&#10;AI-generated content may be incorrect.">
            <a:extLst>
              <a:ext uri="{FF2B5EF4-FFF2-40B4-BE49-F238E27FC236}">
                <a16:creationId xmlns:a16="http://schemas.microsoft.com/office/drawing/2014/main" id="{5C38245F-3A3D-30EC-6D4D-A446391604ED}"/>
              </a:ext>
            </a:extLst>
          </p:cNvPr>
          <p:cNvPicPr>
            <a:picLocks noChangeAspect="1"/>
          </p:cNvPicPr>
          <p:nvPr/>
        </p:nvPicPr>
        <p:blipFill>
          <a:blip r:embed="rId6"/>
          <a:stretch>
            <a:fillRect/>
          </a:stretch>
        </p:blipFill>
        <p:spPr>
          <a:xfrm>
            <a:off x="45719" y="1682804"/>
            <a:ext cx="5526046" cy="3414706"/>
          </a:xfrm>
          <a:prstGeom prst="rect">
            <a:avLst/>
          </a:prstGeom>
        </p:spPr>
      </p:pic>
      <p:sp>
        <p:nvSpPr>
          <p:cNvPr id="12" name="Rectangle: Rounded Corners 11">
            <a:extLst>
              <a:ext uri="{FF2B5EF4-FFF2-40B4-BE49-F238E27FC236}">
                <a16:creationId xmlns:a16="http://schemas.microsoft.com/office/drawing/2014/main" id="{7E2EC584-751C-A6B7-3A1D-53EA3D8FFDD7}"/>
              </a:ext>
            </a:extLst>
          </p:cNvPr>
          <p:cNvSpPr/>
          <p:nvPr/>
        </p:nvSpPr>
        <p:spPr>
          <a:xfrm>
            <a:off x="911282" y="4606989"/>
            <a:ext cx="4653570" cy="546598"/>
          </a:xfrm>
          <a:prstGeom prst="round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1000" b="1" dirty="0">
                <a:solidFill>
                  <a:schemeClr val="bg1"/>
                </a:solidFill>
                <a:latin typeface="Calibri-Bold"/>
              </a:rPr>
              <a:t>GTI opening speech on 100% RES Islands initiative at off-grid session, </a:t>
            </a:r>
          </a:p>
          <a:p>
            <a:pPr algn="r"/>
            <a:r>
              <a:rPr lang="en-US" sz="1000" b="1" dirty="0">
                <a:solidFill>
                  <a:schemeClr val="bg1"/>
                </a:solidFill>
                <a:latin typeface="Calibri-Bold"/>
              </a:rPr>
              <a:t>Inter-Solar, Munich (Germany), June 2024</a:t>
            </a:r>
          </a:p>
        </p:txBody>
      </p:sp>
    </p:spTree>
    <p:extLst>
      <p:ext uri="{BB962C8B-B14F-4D97-AF65-F5344CB8AC3E}">
        <p14:creationId xmlns:p14="http://schemas.microsoft.com/office/powerpoint/2010/main" val="3501083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86AB266D-9545-39C5-DA59-1BA240AF40FB}"/>
            </a:ext>
          </a:extLst>
        </p:cNvPr>
        <p:cNvGrpSpPr/>
        <p:nvPr/>
      </p:nvGrpSpPr>
      <p:grpSpPr>
        <a:xfrm>
          <a:off x="0" y="0"/>
          <a:ext cx="0" cy="0"/>
          <a:chOff x="0" y="0"/>
          <a:chExt cx="0" cy="0"/>
        </a:xfrm>
      </p:grpSpPr>
      <p:sp>
        <p:nvSpPr>
          <p:cNvPr id="11" name="Google Shape;78;p15">
            <a:extLst>
              <a:ext uri="{FF2B5EF4-FFF2-40B4-BE49-F238E27FC236}">
                <a16:creationId xmlns:a16="http://schemas.microsoft.com/office/drawing/2014/main" id="{315E848C-39F2-47B9-36C4-301F3FBD982D}"/>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79;p15">
            <a:extLst>
              <a:ext uri="{FF2B5EF4-FFF2-40B4-BE49-F238E27FC236}">
                <a16:creationId xmlns:a16="http://schemas.microsoft.com/office/drawing/2014/main" id="{1EFBFEDE-B4BA-C35A-D65B-2FA69DBAB461}"/>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dirty="0">
                <a:solidFill>
                  <a:schemeClr val="lt1"/>
                </a:solidFill>
                <a:latin typeface="Roboto Medium"/>
                <a:ea typeface="Roboto Medium"/>
                <a:cs typeface="Roboto Medium"/>
                <a:sym typeface="Roboto Medium"/>
              </a:rPr>
              <a:t>greeningtheislands.org</a:t>
            </a:r>
            <a:endParaRPr sz="700" dirty="0">
              <a:solidFill>
                <a:srgbClr val="FFFFFF"/>
              </a:solidFill>
              <a:latin typeface="Roboto Medium"/>
              <a:ea typeface="Roboto Medium"/>
              <a:cs typeface="Roboto Medium"/>
              <a:sym typeface="Roboto Medium"/>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A8A7E47C-AA30-72CB-3B6A-715A83F1FAA1}"/>
              </a:ext>
            </a:extLst>
          </p:cNvPr>
          <p:cNvPicPr preferRelativeResize="0"/>
          <p:nvPr/>
        </p:nvPicPr>
        <p:blipFill rotWithShape="1">
          <a:blip r:embed="rId3">
            <a:alphaModFix/>
          </a:blip>
          <a:srcRect/>
          <a:stretch/>
        </p:blipFill>
        <p:spPr>
          <a:xfrm>
            <a:off x="570375" y="4890547"/>
            <a:ext cx="672252" cy="288075"/>
          </a:xfrm>
          <a:prstGeom prst="rect">
            <a:avLst/>
          </a:prstGeom>
          <a:noFill/>
          <a:ln>
            <a:noFill/>
          </a:ln>
        </p:spPr>
      </p:pic>
      <p:pic>
        <p:nvPicPr>
          <p:cNvPr id="15" name="Google Shape;56;p13">
            <a:extLst>
              <a:ext uri="{FF2B5EF4-FFF2-40B4-BE49-F238E27FC236}">
                <a16:creationId xmlns:a16="http://schemas.microsoft.com/office/drawing/2014/main" id="{6D40AF9D-3BA5-556C-A93F-CA566902E5A4}"/>
              </a:ext>
            </a:extLst>
          </p:cNvPr>
          <p:cNvPicPr preferRelativeResize="0"/>
          <p:nvPr/>
        </p:nvPicPr>
        <p:blipFill rotWithShape="1">
          <a:blip r:embed="rId4">
            <a:alphaModFix/>
          </a:blip>
          <a:srcRect l="16219" b="26610"/>
          <a:stretch/>
        </p:blipFill>
        <p:spPr>
          <a:xfrm>
            <a:off x="7752800" y="29374"/>
            <a:ext cx="1391200" cy="528407"/>
          </a:xfrm>
          <a:prstGeom prst="rect">
            <a:avLst/>
          </a:prstGeom>
          <a:noFill/>
          <a:ln>
            <a:noFill/>
          </a:ln>
        </p:spPr>
      </p:pic>
      <p:sp>
        <p:nvSpPr>
          <p:cNvPr id="2" name="Google Shape;79;p15">
            <a:extLst>
              <a:ext uri="{FF2B5EF4-FFF2-40B4-BE49-F238E27FC236}">
                <a16:creationId xmlns:a16="http://schemas.microsoft.com/office/drawing/2014/main" id="{80C7C08A-33BE-C8CB-A6A7-42D6AF32CE64}"/>
              </a:ext>
            </a:extLst>
          </p:cNvPr>
          <p:cNvSpPr txBox="1"/>
          <p:nvPr/>
        </p:nvSpPr>
        <p:spPr>
          <a:xfrm>
            <a:off x="2224634" y="4870906"/>
            <a:ext cx="4694727" cy="30774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dirty="0">
                <a:solidFill>
                  <a:schemeClr val="lt1"/>
                </a:solidFill>
                <a:latin typeface="Roboto" panose="02000000000000000000" pitchFamily="2" charset="0"/>
                <a:ea typeface="Roboto" panose="02000000000000000000" pitchFamily="2" charset="0"/>
                <a:cs typeface="Roboto" panose="02000000000000000000" pitchFamily="2" charset="0"/>
                <a:sym typeface="Roboto Medium"/>
              </a:rPr>
              <a:t>Monitoring</a:t>
            </a:r>
            <a:endParaRPr sz="800" b="1" dirty="0">
              <a:solidFill>
                <a:srgbClr val="FFFFFF"/>
              </a:solidFill>
              <a:latin typeface="Roboto" panose="02000000000000000000" pitchFamily="2" charset="0"/>
              <a:ea typeface="Roboto" panose="02000000000000000000" pitchFamily="2" charset="0"/>
              <a:cs typeface="Roboto" panose="02000000000000000000" pitchFamily="2" charset="0"/>
              <a:sym typeface="Roboto Medium"/>
            </a:endParaRPr>
          </a:p>
        </p:txBody>
      </p:sp>
      <p:sp>
        <p:nvSpPr>
          <p:cNvPr id="3" name="Google Shape;88;p15">
            <a:extLst>
              <a:ext uri="{FF2B5EF4-FFF2-40B4-BE49-F238E27FC236}">
                <a16:creationId xmlns:a16="http://schemas.microsoft.com/office/drawing/2014/main" id="{6ABC0801-CA0C-5B92-482C-431406E2A876}"/>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10" name="Google Shape;271;p62">
            <a:extLst>
              <a:ext uri="{FF2B5EF4-FFF2-40B4-BE49-F238E27FC236}">
                <a16:creationId xmlns:a16="http://schemas.microsoft.com/office/drawing/2014/main" id="{D8454A92-1690-463E-5E82-0C5CC46A0C31}"/>
              </a:ext>
            </a:extLst>
          </p:cNvPr>
          <p:cNvSpPr txBox="1">
            <a:spLocks/>
          </p:cNvSpPr>
          <p:nvPr/>
        </p:nvSpPr>
        <p:spPr>
          <a:xfrm>
            <a:off x="308218" y="405059"/>
            <a:ext cx="8159296"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90000"/>
              </a:lnSpc>
              <a:buClr>
                <a:schemeClr val="lt1"/>
              </a:buClr>
              <a:buSzPts val="2100"/>
            </a:pPr>
            <a:r>
              <a:rPr lang="en-US" sz="2100" b="1" dirty="0">
                <a:solidFill>
                  <a:srgbClr val="004976"/>
                </a:solidFill>
                <a:latin typeface="Roboto"/>
                <a:ea typeface="Roboto"/>
                <a:cs typeface="Calibri"/>
                <a:sym typeface="Calibri"/>
              </a:rPr>
              <a:t>GTI Global Sustainability Index</a:t>
            </a:r>
          </a:p>
        </p:txBody>
      </p:sp>
      <p:graphicFrame>
        <p:nvGraphicFramePr>
          <p:cNvPr id="4" name="Diagramma 27">
            <a:extLst>
              <a:ext uri="{FF2B5EF4-FFF2-40B4-BE49-F238E27FC236}">
                <a16:creationId xmlns:a16="http://schemas.microsoft.com/office/drawing/2014/main" id="{9023948E-1B55-6781-5B37-EE29DAD19A9D}"/>
              </a:ext>
            </a:extLst>
          </p:cNvPr>
          <p:cNvGraphicFramePr/>
          <p:nvPr>
            <p:extLst>
              <p:ext uri="{D42A27DB-BD31-4B8C-83A1-F6EECF244321}">
                <p14:modId xmlns:p14="http://schemas.microsoft.com/office/powerpoint/2010/main" val="1044521322"/>
              </p:ext>
            </p:extLst>
          </p:nvPr>
        </p:nvGraphicFramePr>
        <p:xfrm>
          <a:off x="4223537" y="1440388"/>
          <a:ext cx="6464105" cy="30252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uppo 25">
            <a:extLst>
              <a:ext uri="{FF2B5EF4-FFF2-40B4-BE49-F238E27FC236}">
                <a16:creationId xmlns:a16="http://schemas.microsoft.com/office/drawing/2014/main" id="{5A51CE93-DD20-868A-35A4-02B674B6E6C9}"/>
              </a:ext>
            </a:extLst>
          </p:cNvPr>
          <p:cNvGrpSpPr/>
          <p:nvPr/>
        </p:nvGrpSpPr>
        <p:grpSpPr>
          <a:xfrm>
            <a:off x="278238" y="1286266"/>
            <a:ext cx="4676845" cy="1440132"/>
            <a:chOff x="309600" y="1109825"/>
            <a:chExt cx="4676845" cy="1440132"/>
          </a:xfrm>
        </p:grpSpPr>
        <p:sp>
          <p:nvSpPr>
            <p:cNvPr id="7" name="CasellaDiTesto 12">
              <a:extLst>
                <a:ext uri="{FF2B5EF4-FFF2-40B4-BE49-F238E27FC236}">
                  <a16:creationId xmlns:a16="http://schemas.microsoft.com/office/drawing/2014/main" id="{E272C9C6-73D3-3052-C2D5-36FFC69F4D91}"/>
                </a:ext>
              </a:extLst>
            </p:cNvPr>
            <p:cNvSpPr txBox="1"/>
            <p:nvPr/>
          </p:nvSpPr>
          <p:spPr>
            <a:xfrm>
              <a:off x="309600" y="1109825"/>
              <a:ext cx="4572000"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4976"/>
                  </a:solidFill>
                  <a:effectLst/>
                  <a:uLnTx/>
                  <a:uFillTx/>
                  <a:latin typeface="Roboto"/>
                  <a:ea typeface="Roboto"/>
                  <a:cs typeface="Roboto"/>
                  <a:sym typeface="Arial"/>
                </a:rPr>
                <a:t>GTIO Global Index overview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4976"/>
                </a:solidFill>
                <a:effectLst/>
                <a:uLnTx/>
                <a:uFillTx/>
                <a:latin typeface="Roboto"/>
                <a:ea typeface="Roboto"/>
                <a:cs typeface="Roboto"/>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4976"/>
                  </a:solidFill>
                  <a:effectLst/>
                  <a:uLnTx/>
                  <a:uFillTx/>
                  <a:latin typeface="Roboto"/>
                  <a:ea typeface="Roboto"/>
                  <a:cs typeface="Roboto"/>
                  <a:sym typeface="Arial"/>
                </a:rPr>
                <a:t>Measure</a:t>
              </a:r>
              <a:r>
                <a:rPr kumimoji="0" lang="en-US"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12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small islands’ sustainability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Convert data into </a:t>
              </a:r>
              <a:r>
                <a:rPr kumimoji="0" lang="en-US" sz="1200" b="1" i="0" u="none" strike="noStrike" kern="0" cap="none" spc="0" normalizeH="0" baseline="0" noProof="0" dirty="0">
                  <a:ln>
                    <a:noFill/>
                  </a:ln>
                  <a:solidFill>
                    <a:srgbClr val="004976"/>
                  </a:solidFill>
                  <a:effectLst/>
                  <a:uLnTx/>
                  <a:uFillTx/>
                  <a:latin typeface="Roboto"/>
                  <a:ea typeface="Roboto"/>
                  <a:cs typeface="Roboto"/>
                  <a:sym typeface="Arial"/>
                </a:rPr>
                <a:t>visual grading factors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4976"/>
                  </a:solidFill>
                  <a:effectLst/>
                  <a:uLnTx/>
                  <a:uFillTx/>
                  <a:latin typeface="Roboto"/>
                  <a:ea typeface="Roboto"/>
                  <a:cs typeface="Roboto"/>
                  <a:sym typeface="Arial"/>
                </a:rPr>
                <a:t>Record</a:t>
              </a:r>
              <a:r>
                <a:rPr kumimoji="0" lang="en-US"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12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periodical sustainable development metrics</a:t>
              </a:r>
              <a:endParaRPr kumimoji="0" lang="it-IT" sz="12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endParaRPr>
            </a:p>
          </p:txBody>
        </p:sp>
        <p:pic>
          <p:nvPicPr>
            <p:cNvPr id="8" name="Immagine 18" descr="Immagine che contiene clipart, Elementi grafici, simbolo, cartone animato&#10;&#10;Descrizione generata automaticamente">
              <a:extLst>
                <a:ext uri="{FF2B5EF4-FFF2-40B4-BE49-F238E27FC236}">
                  <a16:creationId xmlns:a16="http://schemas.microsoft.com/office/drawing/2014/main" id="{030E6B0A-0FC7-3EC6-12C7-9A9A5E40420E}"/>
                </a:ext>
              </a:extLst>
            </p:cNvPr>
            <p:cNvPicPr>
              <a:picLocks noChangeAspect="1"/>
            </p:cNvPicPr>
            <p:nvPr/>
          </p:nvPicPr>
          <p:blipFill>
            <a:blip r:embed="rId10"/>
            <a:stretch>
              <a:fillRect/>
            </a:stretch>
          </p:blipFill>
          <p:spPr>
            <a:xfrm>
              <a:off x="3306421" y="1371749"/>
              <a:ext cx="366599" cy="366599"/>
            </a:xfrm>
            <a:prstGeom prst="rect">
              <a:avLst/>
            </a:prstGeom>
          </p:spPr>
        </p:pic>
        <p:pic>
          <p:nvPicPr>
            <p:cNvPr id="9" name="Immagine 20" descr="Immagine che contiene Blu elettrico, Elementi grafici, schermata, logo&#10;&#10;Descrizione generata automaticamente">
              <a:extLst>
                <a:ext uri="{FF2B5EF4-FFF2-40B4-BE49-F238E27FC236}">
                  <a16:creationId xmlns:a16="http://schemas.microsoft.com/office/drawing/2014/main" id="{54819B60-DBA4-B664-938B-670680F5405D}"/>
                </a:ext>
              </a:extLst>
            </p:cNvPr>
            <p:cNvPicPr>
              <a:picLocks noChangeAspect="1"/>
            </p:cNvPicPr>
            <p:nvPr/>
          </p:nvPicPr>
          <p:blipFill>
            <a:blip r:embed="rId11"/>
            <a:stretch>
              <a:fillRect/>
            </a:stretch>
          </p:blipFill>
          <p:spPr>
            <a:xfrm>
              <a:off x="3489721" y="1714871"/>
              <a:ext cx="452774" cy="452774"/>
            </a:xfrm>
            <a:prstGeom prst="rect">
              <a:avLst/>
            </a:prstGeom>
          </p:spPr>
        </p:pic>
        <p:pic>
          <p:nvPicPr>
            <p:cNvPr id="14" name="Picture 10" descr="Icon, circle&#10;&#10;Description automatically generated with medium confidence">
              <a:extLst>
                <a:ext uri="{FF2B5EF4-FFF2-40B4-BE49-F238E27FC236}">
                  <a16:creationId xmlns:a16="http://schemas.microsoft.com/office/drawing/2014/main" id="{49EEA58B-50B8-3DEE-E3C5-8F710BD878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92825" y="1740327"/>
              <a:ext cx="393620" cy="374471"/>
            </a:xfrm>
            <a:prstGeom prst="rect">
              <a:avLst/>
            </a:prstGeom>
          </p:spPr>
        </p:pic>
        <p:sp>
          <p:nvSpPr>
            <p:cNvPr id="16" name="Freccia a destra 22">
              <a:extLst>
                <a:ext uri="{FF2B5EF4-FFF2-40B4-BE49-F238E27FC236}">
                  <a16:creationId xmlns:a16="http://schemas.microsoft.com/office/drawing/2014/main" id="{02A5DF63-ABEF-B8F4-A3E9-29BAAAC69702}"/>
                </a:ext>
              </a:extLst>
            </p:cNvPr>
            <p:cNvSpPr/>
            <p:nvPr/>
          </p:nvSpPr>
          <p:spPr>
            <a:xfrm>
              <a:off x="4107766" y="1904704"/>
              <a:ext cx="393620"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Immagine 24" descr="Immagine che contiene schermata, giallo, design&#10;&#10;Descrizione generata automaticamente">
              <a:extLst>
                <a:ext uri="{FF2B5EF4-FFF2-40B4-BE49-F238E27FC236}">
                  <a16:creationId xmlns:a16="http://schemas.microsoft.com/office/drawing/2014/main" id="{E78134E5-84C0-0370-4196-27A849E86141}"/>
                </a:ext>
              </a:extLst>
            </p:cNvPr>
            <p:cNvPicPr>
              <a:picLocks noChangeAspect="1"/>
            </p:cNvPicPr>
            <p:nvPr/>
          </p:nvPicPr>
          <p:blipFill>
            <a:blip r:embed="rId13"/>
            <a:stretch>
              <a:fillRect/>
            </a:stretch>
          </p:blipFill>
          <p:spPr>
            <a:xfrm>
              <a:off x="4224564" y="2171549"/>
              <a:ext cx="378408" cy="378408"/>
            </a:xfrm>
            <a:prstGeom prst="rect">
              <a:avLst/>
            </a:prstGeom>
          </p:spPr>
        </p:pic>
      </p:grpSp>
      <p:sp>
        <p:nvSpPr>
          <p:cNvPr id="18" name="CasellaDiTesto 26">
            <a:extLst>
              <a:ext uri="{FF2B5EF4-FFF2-40B4-BE49-F238E27FC236}">
                <a16:creationId xmlns:a16="http://schemas.microsoft.com/office/drawing/2014/main" id="{B471038B-01D2-58F5-367D-7A138371DF02}"/>
              </a:ext>
            </a:extLst>
          </p:cNvPr>
          <p:cNvSpPr txBox="1"/>
          <p:nvPr/>
        </p:nvSpPr>
        <p:spPr>
          <a:xfrm>
            <a:off x="286639" y="2949120"/>
            <a:ext cx="4572000" cy="17235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4976"/>
                </a:solidFill>
                <a:effectLst/>
                <a:uLnTx/>
                <a:uFillTx/>
                <a:latin typeface="Roboto"/>
                <a:ea typeface="Roboto"/>
                <a:cs typeface="Roboto"/>
                <a:sym typeface="Arial"/>
              </a:rPr>
              <a:t>Objectives</a:t>
            </a:r>
            <a:endParaRPr kumimoji="0" lang="en-US" sz="12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Enable quick</a:t>
            </a:r>
            <a:r>
              <a:rPr kumimoji="0" lang="en-US"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1200" b="1" i="0" u="none" strike="noStrike" kern="0" cap="none" spc="0" normalizeH="0" baseline="0" noProof="0" dirty="0">
                <a:ln>
                  <a:noFill/>
                </a:ln>
                <a:solidFill>
                  <a:srgbClr val="004976"/>
                </a:solidFill>
                <a:effectLst/>
                <a:uLnTx/>
                <a:uFillTx/>
                <a:latin typeface="Roboto"/>
                <a:ea typeface="Roboto"/>
                <a:cs typeface="Roboto"/>
                <a:sym typeface="Arial"/>
              </a:rPr>
              <a:t>perception of sustainability progress</a:t>
            </a:r>
            <a:endParaRPr kumimoji="0" lang="en-US"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Support </a:t>
            </a:r>
            <a:r>
              <a:rPr kumimoji="0" lang="en-US" sz="1200" b="1" i="0" u="none" strike="noStrike" kern="0" cap="none" spc="0" normalizeH="0" baseline="0" noProof="0" dirty="0">
                <a:ln>
                  <a:noFill/>
                </a:ln>
                <a:solidFill>
                  <a:srgbClr val="004976"/>
                </a:solidFill>
                <a:effectLst/>
                <a:uLnTx/>
                <a:uFillTx/>
                <a:latin typeface="Roboto"/>
                <a:ea typeface="Roboto"/>
                <a:cs typeface="Roboto"/>
                <a:sym typeface="Arial"/>
              </a:rPr>
              <a:t>comparative analysis </a:t>
            </a:r>
            <a:r>
              <a:rPr kumimoji="0" lang="en-US" sz="12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and</a:t>
            </a:r>
            <a:r>
              <a:rPr kumimoji="0" lang="en-US"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1200" b="1" i="0" u="none" strike="noStrike" kern="0" cap="none" spc="0" normalizeH="0" baseline="0" noProof="0" dirty="0">
                <a:ln>
                  <a:noFill/>
                </a:ln>
                <a:solidFill>
                  <a:srgbClr val="004976"/>
                </a:solidFill>
                <a:effectLst/>
                <a:uLnTx/>
                <a:uFillTx/>
                <a:latin typeface="Roboto"/>
                <a:ea typeface="Roboto"/>
                <a:cs typeface="Roboto"/>
                <a:sym typeface="Arial"/>
              </a:rPr>
              <a:t>database creation </a:t>
            </a:r>
            <a:endParaRPr kumimoji="0" lang="en-US"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Group islands with </a:t>
            </a:r>
            <a:r>
              <a:rPr kumimoji="0" lang="en-US" sz="1200" b="1" i="0" u="none" strike="noStrike" kern="0" cap="none" spc="0" normalizeH="0" baseline="0" noProof="0" dirty="0">
                <a:ln>
                  <a:noFill/>
                </a:ln>
                <a:solidFill>
                  <a:srgbClr val="004976"/>
                </a:solidFill>
                <a:effectLst/>
                <a:uLnTx/>
                <a:uFillTx/>
                <a:latin typeface="Roboto"/>
                <a:ea typeface="Roboto"/>
                <a:cs typeface="Roboto"/>
                <a:sym typeface="Arial"/>
              </a:rPr>
              <a:t>similar needs </a:t>
            </a:r>
            <a:r>
              <a:rPr kumimoji="0" lang="en-US" sz="1200" b="0" i="0" u="none" strike="noStrike" kern="0" cap="none" spc="0" normalizeH="0" baseline="0" noProof="0" dirty="0">
                <a:ln>
                  <a:noFill/>
                </a:ln>
                <a:solidFill>
                  <a:srgbClr val="004976"/>
                </a:solidFill>
                <a:effectLst/>
                <a:uLnTx/>
                <a:uFillTx/>
                <a:latin typeface="Roboto"/>
                <a:ea typeface="Roboto"/>
                <a:cs typeface="Roboto"/>
                <a:sym typeface="Arial"/>
              </a:rPr>
              <a:t>to find synergies </a:t>
            </a:r>
            <a:endParaRPr kumimoji="0" lang="en-US" sz="1200" b="1" i="0" u="none" strike="noStrike" kern="0" cap="none" spc="0" normalizeH="0" baseline="0" noProof="0" dirty="0">
              <a:ln>
                <a:noFill/>
              </a:ln>
              <a:solidFill>
                <a:srgbClr val="004976"/>
              </a:solidFill>
              <a:effectLst/>
              <a:uLnTx/>
              <a:uFillTx/>
              <a:latin typeface="Roboto"/>
              <a:ea typeface="Roboto"/>
              <a:cs typeface="Roboto"/>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1" i="0" u="none" strike="noStrike" kern="0" cap="none" spc="0" normalizeH="0" baseline="0" noProof="0" dirty="0">
              <a:ln>
                <a:noFill/>
              </a:ln>
              <a:solidFill>
                <a:srgbClr val="004976"/>
              </a:solidFill>
              <a:effectLst/>
              <a:uLnTx/>
              <a:uFillTx/>
              <a:latin typeface="Roboto"/>
              <a:ea typeface="Roboto"/>
              <a:cs typeface="Roboto"/>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4976"/>
                </a:solidFill>
                <a:effectLst/>
                <a:uLnTx/>
                <a:uFillTx/>
                <a:latin typeface="Roboto"/>
                <a:ea typeface="Roboto"/>
                <a:cs typeface="Roboto"/>
                <a:sym typeface="Arial"/>
              </a:rPr>
              <a:t>Support islands’ </a:t>
            </a:r>
            <a:r>
              <a:rPr kumimoji="0" lang="en-US" sz="1200" b="1" i="0" u="none" strike="noStrike" kern="0" cap="none" spc="0" normalizeH="0" baseline="0" noProof="0" dirty="0">
                <a:ln>
                  <a:noFill/>
                </a:ln>
                <a:solidFill>
                  <a:srgbClr val="004976"/>
                </a:solidFill>
                <a:effectLst/>
                <a:uLnTx/>
                <a:uFillTx/>
                <a:latin typeface="Roboto"/>
                <a:ea typeface="Roboto"/>
                <a:cs typeface="Roboto"/>
                <a:sym typeface="Arial"/>
              </a:rPr>
              <a:t>decarbonization strategies </a:t>
            </a:r>
            <a:endParaRPr kumimoji="0" lang="it-IT" sz="1200" b="1" i="0" u="none" strike="noStrike" kern="0" cap="none" spc="0" normalizeH="0" baseline="0" noProof="0" dirty="0">
              <a:ln>
                <a:noFill/>
              </a:ln>
              <a:solidFill>
                <a:srgbClr val="004976"/>
              </a:solidFill>
              <a:effectLst/>
              <a:uLnTx/>
              <a:uFillTx/>
              <a:latin typeface="Roboto"/>
              <a:ea typeface="Roboto"/>
              <a:cs typeface="Roboto"/>
              <a:sym typeface="Arial"/>
            </a:endParaRPr>
          </a:p>
        </p:txBody>
      </p:sp>
      <p:sp>
        <p:nvSpPr>
          <p:cNvPr id="19" name="CasellaDiTesto 29">
            <a:extLst>
              <a:ext uri="{FF2B5EF4-FFF2-40B4-BE49-F238E27FC236}">
                <a16:creationId xmlns:a16="http://schemas.microsoft.com/office/drawing/2014/main" id="{4C494A0E-97B4-432A-8C81-0495073C16F7}"/>
              </a:ext>
            </a:extLst>
          </p:cNvPr>
          <p:cNvSpPr txBox="1"/>
          <p:nvPr/>
        </p:nvSpPr>
        <p:spPr>
          <a:xfrm>
            <a:off x="5462919" y="1727458"/>
            <a:ext cx="9845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4976"/>
                </a:solidFill>
                <a:effectLst/>
                <a:uLnTx/>
                <a:uFillTx/>
                <a:latin typeface="Roboto"/>
                <a:ea typeface="Roboto"/>
                <a:cs typeface="Roboto"/>
                <a:sym typeface="Arial"/>
              </a:rPr>
              <a:t>Step 1</a:t>
            </a:r>
            <a:endParaRPr kumimoji="0" lang="it-IT"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CasellaDiTesto 31">
            <a:extLst>
              <a:ext uri="{FF2B5EF4-FFF2-40B4-BE49-F238E27FC236}">
                <a16:creationId xmlns:a16="http://schemas.microsoft.com/office/drawing/2014/main" id="{E090ECDA-CB42-4C4D-D045-04B428B0DA22}"/>
              </a:ext>
            </a:extLst>
          </p:cNvPr>
          <p:cNvSpPr txBox="1"/>
          <p:nvPr/>
        </p:nvSpPr>
        <p:spPr>
          <a:xfrm>
            <a:off x="5462918" y="2875502"/>
            <a:ext cx="9845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4976"/>
                </a:solidFill>
                <a:effectLst/>
                <a:uLnTx/>
                <a:uFillTx/>
                <a:latin typeface="Roboto"/>
                <a:ea typeface="Roboto"/>
                <a:cs typeface="Roboto"/>
                <a:sym typeface="Arial"/>
              </a:rPr>
              <a:t>Step 2</a:t>
            </a:r>
            <a:endParaRPr kumimoji="0" lang="it-IT"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CasellaDiTesto 41">
            <a:extLst>
              <a:ext uri="{FF2B5EF4-FFF2-40B4-BE49-F238E27FC236}">
                <a16:creationId xmlns:a16="http://schemas.microsoft.com/office/drawing/2014/main" id="{5588FE23-5FD2-C3DF-6F09-935960049A93}"/>
              </a:ext>
            </a:extLst>
          </p:cNvPr>
          <p:cNvSpPr txBox="1"/>
          <p:nvPr/>
        </p:nvSpPr>
        <p:spPr>
          <a:xfrm>
            <a:off x="5464955" y="3956846"/>
            <a:ext cx="9845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4976"/>
                </a:solidFill>
                <a:effectLst/>
                <a:uLnTx/>
                <a:uFillTx/>
                <a:latin typeface="Roboto"/>
                <a:ea typeface="Roboto"/>
                <a:cs typeface="Roboto"/>
                <a:sym typeface="Arial"/>
              </a:rPr>
              <a:t>Step 3</a:t>
            </a:r>
            <a:endParaRPr kumimoji="0" lang="it-IT"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2" name="Immagine 53" descr="Immagine che contiene simbolo, logo, Elementi grafici, grafica&#10;&#10;Descrizione generata automaticamente">
            <a:extLst>
              <a:ext uri="{FF2B5EF4-FFF2-40B4-BE49-F238E27FC236}">
                <a16:creationId xmlns:a16="http://schemas.microsoft.com/office/drawing/2014/main" id="{40216300-D116-9072-E0B2-71EDE49320BA}"/>
              </a:ext>
            </a:extLst>
          </p:cNvPr>
          <p:cNvPicPr>
            <a:picLocks noChangeAspect="1"/>
          </p:cNvPicPr>
          <p:nvPr/>
        </p:nvPicPr>
        <p:blipFill>
          <a:blip r:embed="rId14"/>
          <a:stretch>
            <a:fillRect/>
          </a:stretch>
        </p:blipFill>
        <p:spPr>
          <a:xfrm>
            <a:off x="4357064" y="3626228"/>
            <a:ext cx="366599" cy="366599"/>
          </a:xfrm>
          <a:prstGeom prst="rect">
            <a:avLst/>
          </a:prstGeom>
        </p:spPr>
      </p:pic>
      <p:pic>
        <p:nvPicPr>
          <p:cNvPr id="23" name="Immagine 56" descr="Immagine che contiene schermata, Elementi grafici, Policromia, design&#10;&#10;Descrizione generata automaticamente">
            <a:extLst>
              <a:ext uri="{FF2B5EF4-FFF2-40B4-BE49-F238E27FC236}">
                <a16:creationId xmlns:a16="http://schemas.microsoft.com/office/drawing/2014/main" id="{CB1363F0-89E8-746D-10AF-799E71569105}"/>
              </a:ext>
            </a:extLst>
          </p:cNvPr>
          <p:cNvPicPr>
            <a:picLocks noChangeAspect="1"/>
          </p:cNvPicPr>
          <p:nvPr/>
        </p:nvPicPr>
        <p:blipFill>
          <a:blip r:embed="rId15"/>
          <a:stretch>
            <a:fillRect/>
          </a:stretch>
        </p:blipFill>
        <p:spPr>
          <a:xfrm>
            <a:off x="4161956" y="3245367"/>
            <a:ext cx="316910" cy="316910"/>
          </a:xfrm>
          <a:prstGeom prst="rect">
            <a:avLst/>
          </a:prstGeom>
        </p:spPr>
      </p:pic>
      <p:pic>
        <p:nvPicPr>
          <p:cNvPr id="24" name="Immagine 58" descr="Immagine che contiene arte&#10;&#10;Descrizione generata automaticamente con attendibilità bassa">
            <a:extLst>
              <a:ext uri="{FF2B5EF4-FFF2-40B4-BE49-F238E27FC236}">
                <a16:creationId xmlns:a16="http://schemas.microsoft.com/office/drawing/2014/main" id="{029D93B9-E1AE-4C30-9B44-C1F583EF04A0}"/>
              </a:ext>
            </a:extLst>
          </p:cNvPr>
          <p:cNvPicPr>
            <a:picLocks noChangeAspect="1"/>
          </p:cNvPicPr>
          <p:nvPr/>
        </p:nvPicPr>
        <p:blipFill>
          <a:blip r:embed="rId16"/>
          <a:stretch>
            <a:fillRect/>
          </a:stretch>
        </p:blipFill>
        <p:spPr>
          <a:xfrm>
            <a:off x="4144236" y="3976347"/>
            <a:ext cx="366599" cy="366599"/>
          </a:xfrm>
          <a:prstGeom prst="rect">
            <a:avLst/>
          </a:prstGeom>
        </p:spPr>
      </p:pic>
      <p:sp>
        <p:nvSpPr>
          <p:cNvPr id="25" name="CasellaDiTesto 60">
            <a:extLst>
              <a:ext uri="{FF2B5EF4-FFF2-40B4-BE49-F238E27FC236}">
                <a16:creationId xmlns:a16="http://schemas.microsoft.com/office/drawing/2014/main" id="{F60C68E4-7F9B-C62D-5BF0-3D71AA669847}"/>
              </a:ext>
            </a:extLst>
          </p:cNvPr>
          <p:cNvSpPr txBox="1"/>
          <p:nvPr/>
        </p:nvSpPr>
        <p:spPr>
          <a:xfrm>
            <a:off x="283549" y="802048"/>
            <a:ext cx="534220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04976"/>
                </a:solidFill>
                <a:effectLst/>
                <a:uLnTx/>
                <a:uFillTx/>
                <a:latin typeface="Roboto"/>
                <a:ea typeface="Roboto"/>
                <a:cs typeface="Roboto"/>
                <a:sym typeface="Roboto"/>
              </a:rPr>
              <a:t> A </a:t>
            </a:r>
            <a:r>
              <a:rPr kumimoji="0" lang="en-US" sz="1400" b="1" i="1" u="none" strike="noStrike" kern="0" cap="none" spc="0" normalizeH="0" baseline="0" noProof="0" dirty="0" err="1">
                <a:ln>
                  <a:noFill/>
                </a:ln>
                <a:solidFill>
                  <a:srgbClr val="004976"/>
                </a:solidFill>
                <a:effectLst/>
                <a:uLnTx/>
                <a:uFillTx/>
                <a:latin typeface="Roboto"/>
                <a:ea typeface="Roboto"/>
                <a:cs typeface="Roboto"/>
                <a:sym typeface="Roboto"/>
              </a:rPr>
              <a:t>monitorin</a:t>
            </a:r>
            <a:r>
              <a:rPr kumimoji="0" lang="en-US" sz="1400" b="1" i="1" u="none" strike="noStrike" kern="0" cap="none" spc="0" normalizeH="0" baseline="0" noProof="0" dirty="0">
                <a:ln>
                  <a:noFill/>
                </a:ln>
                <a:solidFill>
                  <a:srgbClr val="004976"/>
                </a:solidFill>
                <a:effectLst/>
                <a:uLnTx/>
                <a:uFillTx/>
                <a:latin typeface="Roboto"/>
                <a:ea typeface="Roboto"/>
                <a:cs typeface="Roboto"/>
                <a:sym typeface="Roboto"/>
              </a:rPr>
              <a:t>g tool for s</a:t>
            </a:r>
            <a:r>
              <a:rPr kumimoji="0" lang="en-US" sz="1400" b="1" i="1" u="none" strike="noStrike" kern="0" cap="none" spc="0" normalizeH="0" baseline="0" noProof="0" dirty="0" err="1">
                <a:ln>
                  <a:noFill/>
                </a:ln>
                <a:solidFill>
                  <a:srgbClr val="004976"/>
                </a:solidFill>
                <a:effectLst/>
                <a:uLnTx/>
                <a:uFillTx/>
                <a:latin typeface="Roboto"/>
                <a:ea typeface="Roboto"/>
                <a:cs typeface="Roboto"/>
                <a:sym typeface="Roboto"/>
              </a:rPr>
              <a:t>ustainability</a:t>
            </a:r>
            <a:r>
              <a:rPr kumimoji="0" lang="en-US" sz="1400" b="1" i="1" u="none" strike="noStrike" kern="0" cap="none" spc="0" normalizeH="0" baseline="0" noProof="0" dirty="0">
                <a:ln>
                  <a:noFill/>
                </a:ln>
                <a:solidFill>
                  <a:srgbClr val="004976"/>
                </a:solidFill>
                <a:effectLst/>
                <a:uLnTx/>
                <a:uFillTx/>
                <a:latin typeface="Roboto"/>
                <a:ea typeface="Roboto"/>
                <a:cs typeface="Roboto"/>
                <a:sym typeface="Roboto"/>
              </a:rPr>
              <a:t> of small </a:t>
            </a:r>
            <a:r>
              <a:rPr kumimoji="0" lang="en-US" sz="1400" b="1" i="1" u="none" strike="noStrike" kern="0" cap="none" spc="0" normalizeH="0" baseline="0" noProof="0" dirty="0" err="1">
                <a:ln>
                  <a:noFill/>
                </a:ln>
                <a:solidFill>
                  <a:srgbClr val="004976"/>
                </a:solidFill>
                <a:effectLst/>
                <a:uLnTx/>
                <a:uFillTx/>
                <a:latin typeface="Roboto"/>
                <a:ea typeface="Roboto"/>
                <a:cs typeface="Roboto"/>
                <a:sym typeface="Roboto"/>
              </a:rPr>
              <a:t>islands</a:t>
            </a:r>
            <a:endParaRPr kumimoji="0" lang="it-IT" sz="1400" b="0" i="1" u="none" strike="noStrike" kern="0" cap="none" spc="0" normalizeH="0" baseline="0" noProof="0" dirty="0">
              <a:ln>
                <a:noFill/>
              </a:ln>
              <a:solidFill>
                <a:srgbClr val="000000"/>
              </a:solidFill>
              <a:effectLst/>
              <a:uLnTx/>
              <a:uFillTx/>
              <a:latin typeface="Arial"/>
              <a:cs typeface="Arial"/>
              <a:sym typeface="Arial"/>
            </a:endParaRPr>
          </a:p>
        </p:txBody>
      </p:sp>
      <p:pic>
        <p:nvPicPr>
          <p:cNvPr id="26" name="Immagine 13" descr="Immagine che contiene clipart, cartone animato&#10;&#10;Descrizione generata automaticamente">
            <a:extLst>
              <a:ext uri="{FF2B5EF4-FFF2-40B4-BE49-F238E27FC236}">
                <a16:creationId xmlns:a16="http://schemas.microsoft.com/office/drawing/2014/main" id="{7167A3EA-6726-3FEF-96AB-ECE1C4BD44D8}"/>
              </a:ext>
            </a:extLst>
          </p:cNvPr>
          <p:cNvPicPr>
            <a:picLocks noChangeAspect="1"/>
          </p:cNvPicPr>
          <p:nvPr/>
        </p:nvPicPr>
        <p:blipFill>
          <a:blip r:embed="rId17"/>
          <a:stretch>
            <a:fillRect/>
          </a:stretch>
        </p:blipFill>
        <p:spPr>
          <a:xfrm>
            <a:off x="3705348" y="4293436"/>
            <a:ext cx="494303" cy="494303"/>
          </a:xfrm>
          <a:prstGeom prst="rect">
            <a:avLst/>
          </a:prstGeom>
        </p:spPr>
      </p:pic>
    </p:spTree>
    <p:extLst>
      <p:ext uri="{BB962C8B-B14F-4D97-AF65-F5344CB8AC3E}">
        <p14:creationId xmlns:p14="http://schemas.microsoft.com/office/powerpoint/2010/main" val="2226097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ABEC2069-93B0-24EA-21F3-AC67B4AFA3F6}"/>
            </a:ext>
          </a:extLst>
        </p:cNvPr>
        <p:cNvGrpSpPr/>
        <p:nvPr/>
      </p:nvGrpSpPr>
      <p:grpSpPr>
        <a:xfrm>
          <a:off x="0" y="0"/>
          <a:ext cx="0" cy="0"/>
          <a:chOff x="0" y="0"/>
          <a:chExt cx="0" cy="0"/>
        </a:xfrm>
      </p:grpSpPr>
      <p:sp>
        <p:nvSpPr>
          <p:cNvPr id="11" name="Google Shape;78;p15">
            <a:extLst>
              <a:ext uri="{FF2B5EF4-FFF2-40B4-BE49-F238E27FC236}">
                <a16:creationId xmlns:a16="http://schemas.microsoft.com/office/drawing/2014/main" id="{B214F760-97C6-9551-A205-006487CA2D26}"/>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79;p15">
            <a:extLst>
              <a:ext uri="{FF2B5EF4-FFF2-40B4-BE49-F238E27FC236}">
                <a16:creationId xmlns:a16="http://schemas.microsoft.com/office/drawing/2014/main" id="{6A106114-A994-0C89-5863-7B222FD9A938}"/>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dirty="0">
                <a:solidFill>
                  <a:schemeClr val="lt1"/>
                </a:solidFill>
                <a:latin typeface="Roboto Medium"/>
                <a:ea typeface="Roboto Medium"/>
                <a:cs typeface="Roboto Medium"/>
                <a:sym typeface="Roboto Medium"/>
              </a:rPr>
              <a:t>greeningtheislands.org</a:t>
            </a:r>
            <a:endParaRPr sz="700" dirty="0">
              <a:solidFill>
                <a:srgbClr val="FFFFFF"/>
              </a:solidFill>
              <a:latin typeface="Roboto Medium"/>
              <a:ea typeface="Roboto Medium"/>
              <a:cs typeface="Roboto Medium"/>
              <a:sym typeface="Roboto Medium"/>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530CA7FE-703C-84A6-FAEE-0DF6F8286B14}"/>
              </a:ext>
            </a:extLst>
          </p:cNvPr>
          <p:cNvPicPr preferRelativeResize="0"/>
          <p:nvPr/>
        </p:nvPicPr>
        <p:blipFill rotWithShape="1">
          <a:blip r:embed="rId3">
            <a:alphaModFix/>
          </a:blip>
          <a:srcRect/>
          <a:stretch/>
        </p:blipFill>
        <p:spPr>
          <a:xfrm>
            <a:off x="570375" y="4890547"/>
            <a:ext cx="672252" cy="288075"/>
          </a:xfrm>
          <a:prstGeom prst="rect">
            <a:avLst/>
          </a:prstGeom>
          <a:noFill/>
          <a:ln>
            <a:noFill/>
          </a:ln>
        </p:spPr>
      </p:pic>
      <p:pic>
        <p:nvPicPr>
          <p:cNvPr id="15" name="Google Shape;56;p13">
            <a:extLst>
              <a:ext uri="{FF2B5EF4-FFF2-40B4-BE49-F238E27FC236}">
                <a16:creationId xmlns:a16="http://schemas.microsoft.com/office/drawing/2014/main" id="{710D61A0-F5EE-600D-D85B-6D1BA2BFD8CD}"/>
              </a:ext>
            </a:extLst>
          </p:cNvPr>
          <p:cNvPicPr preferRelativeResize="0"/>
          <p:nvPr/>
        </p:nvPicPr>
        <p:blipFill rotWithShape="1">
          <a:blip r:embed="rId4">
            <a:alphaModFix/>
          </a:blip>
          <a:srcRect l="16219" b="26610"/>
          <a:stretch/>
        </p:blipFill>
        <p:spPr>
          <a:xfrm>
            <a:off x="7752800" y="29374"/>
            <a:ext cx="1391200" cy="528407"/>
          </a:xfrm>
          <a:prstGeom prst="rect">
            <a:avLst/>
          </a:prstGeom>
          <a:noFill/>
          <a:ln>
            <a:noFill/>
          </a:ln>
        </p:spPr>
      </p:pic>
      <p:sp>
        <p:nvSpPr>
          <p:cNvPr id="2" name="Google Shape;79;p15">
            <a:extLst>
              <a:ext uri="{FF2B5EF4-FFF2-40B4-BE49-F238E27FC236}">
                <a16:creationId xmlns:a16="http://schemas.microsoft.com/office/drawing/2014/main" id="{FF905C41-1970-3780-4B89-4A7CA35368A6}"/>
              </a:ext>
            </a:extLst>
          </p:cNvPr>
          <p:cNvSpPr txBox="1"/>
          <p:nvPr/>
        </p:nvSpPr>
        <p:spPr>
          <a:xfrm>
            <a:off x="2224634" y="4870906"/>
            <a:ext cx="4694727" cy="30774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dirty="0">
                <a:solidFill>
                  <a:schemeClr val="lt1"/>
                </a:solidFill>
                <a:latin typeface="Roboto" panose="02000000000000000000" pitchFamily="2" charset="0"/>
                <a:ea typeface="Roboto" panose="02000000000000000000" pitchFamily="2" charset="0"/>
                <a:cs typeface="Roboto" panose="02000000000000000000" pitchFamily="2" charset="0"/>
                <a:sym typeface="Roboto Medium"/>
              </a:rPr>
              <a:t>Monitoring</a:t>
            </a:r>
            <a:endParaRPr sz="800" b="1" dirty="0">
              <a:solidFill>
                <a:srgbClr val="FFFFFF"/>
              </a:solidFill>
              <a:latin typeface="Roboto" panose="02000000000000000000" pitchFamily="2" charset="0"/>
              <a:ea typeface="Roboto" panose="02000000000000000000" pitchFamily="2" charset="0"/>
              <a:cs typeface="Roboto" panose="02000000000000000000" pitchFamily="2" charset="0"/>
              <a:sym typeface="Roboto Medium"/>
            </a:endParaRPr>
          </a:p>
        </p:txBody>
      </p:sp>
      <p:sp>
        <p:nvSpPr>
          <p:cNvPr id="3" name="Google Shape;88;p15">
            <a:extLst>
              <a:ext uri="{FF2B5EF4-FFF2-40B4-BE49-F238E27FC236}">
                <a16:creationId xmlns:a16="http://schemas.microsoft.com/office/drawing/2014/main" id="{A49E6657-EE29-AA1E-F905-F22CE622D245}"/>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10" name="Google Shape;271;p62">
            <a:extLst>
              <a:ext uri="{FF2B5EF4-FFF2-40B4-BE49-F238E27FC236}">
                <a16:creationId xmlns:a16="http://schemas.microsoft.com/office/drawing/2014/main" id="{DB787124-7070-00DC-A003-097E4504538B}"/>
              </a:ext>
            </a:extLst>
          </p:cNvPr>
          <p:cNvSpPr txBox="1">
            <a:spLocks/>
          </p:cNvSpPr>
          <p:nvPr/>
        </p:nvSpPr>
        <p:spPr>
          <a:xfrm>
            <a:off x="308218" y="405059"/>
            <a:ext cx="8159296"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90000"/>
              </a:lnSpc>
              <a:buClr>
                <a:schemeClr val="lt1"/>
              </a:buClr>
              <a:buSzPts val="2100"/>
            </a:pPr>
            <a:r>
              <a:rPr lang="en-US" sz="2100" b="1" dirty="0">
                <a:solidFill>
                  <a:srgbClr val="004976"/>
                </a:solidFill>
                <a:latin typeface="Roboto"/>
                <a:ea typeface="Roboto"/>
                <a:cs typeface="Calibri"/>
                <a:sym typeface="Calibri"/>
              </a:rPr>
              <a:t>GTI Global Sustainability Index – Key Areas</a:t>
            </a:r>
          </a:p>
        </p:txBody>
      </p:sp>
      <p:pic>
        <p:nvPicPr>
          <p:cNvPr id="32" name="Imagem 1">
            <a:extLst>
              <a:ext uri="{FF2B5EF4-FFF2-40B4-BE49-F238E27FC236}">
                <a16:creationId xmlns:a16="http://schemas.microsoft.com/office/drawing/2014/main" id="{454EDF0C-4643-986B-9F58-2590912A9505}"/>
              </a:ext>
            </a:extLst>
          </p:cNvPr>
          <p:cNvPicPr>
            <a:picLocks noChangeAspect="1"/>
          </p:cNvPicPr>
          <p:nvPr/>
        </p:nvPicPr>
        <p:blipFill>
          <a:blip r:embed="rId5"/>
          <a:srcRect/>
          <a:stretch/>
        </p:blipFill>
        <p:spPr>
          <a:xfrm>
            <a:off x="314652" y="856053"/>
            <a:ext cx="927975" cy="830289"/>
          </a:xfrm>
          <a:prstGeom prst="rect">
            <a:avLst/>
          </a:prstGeom>
        </p:spPr>
      </p:pic>
      <p:pic>
        <p:nvPicPr>
          <p:cNvPr id="33" name="Imagem 5">
            <a:extLst>
              <a:ext uri="{FF2B5EF4-FFF2-40B4-BE49-F238E27FC236}">
                <a16:creationId xmlns:a16="http://schemas.microsoft.com/office/drawing/2014/main" id="{1610D1CC-5D06-112F-5C0F-B31320E6CAD1}"/>
              </a:ext>
            </a:extLst>
          </p:cNvPr>
          <p:cNvPicPr>
            <a:picLocks noChangeAspect="1"/>
          </p:cNvPicPr>
          <p:nvPr/>
        </p:nvPicPr>
        <p:blipFill>
          <a:blip r:embed="rId6"/>
          <a:srcRect/>
          <a:stretch/>
        </p:blipFill>
        <p:spPr>
          <a:xfrm>
            <a:off x="1496037" y="856053"/>
            <a:ext cx="928650" cy="851027"/>
          </a:xfrm>
          <a:prstGeom prst="rect">
            <a:avLst/>
          </a:prstGeom>
        </p:spPr>
      </p:pic>
      <p:pic>
        <p:nvPicPr>
          <p:cNvPr id="34" name="Imagem 5">
            <a:extLst>
              <a:ext uri="{FF2B5EF4-FFF2-40B4-BE49-F238E27FC236}">
                <a16:creationId xmlns:a16="http://schemas.microsoft.com/office/drawing/2014/main" id="{0EA7E67E-A954-BC91-856A-CE7A66427DE9}"/>
              </a:ext>
            </a:extLst>
          </p:cNvPr>
          <p:cNvPicPr>
            <a:picLocks noChangeAspect="1"/>
          </p:cNvPicPr>
          <p:nvPr/>
        </p:nvPicPr>
        <p:blipFill>
          <a:blip r:embed="rId7"/>
          <a:srcRect/>
          <a:stretch/>
        </p:blipFill>
        <p:spPr>
          <a:xfrm>
            <a:off x="2770026" y="866280"/>
            <a:ext cx="932599" cy="854647"/>
          </a:xfrm>
          <a:prstGeom prst="rect">
            <a:avLst/>
          </a:prstGeom>
        </p:spPr>
      </p:pic>
      <p:pic>
        <p:nvPicPr>
          <p:cNvPr id="35" name="Immagine 11">
            <a:extLst>
              <a:ext uri="{FF2B5EF4-FFF2-40B4-BE49-F238E27FC236}">
                <a16:creationId xmlns:a16="http://schemas.microsoft.com/office/drawing/2014/main" id="{EE8D76BD-40CC-071F-F906-60E203100629}"/>
              </a:ext>
            </a:extLst>
          </p:cNvPr>
          <p:cNvPicPr>
            <a:picLocks noChangeAspect="1"/>
          </p:cNvPicPr>
          <p:nvPr/>
        </p:nvPicPr>
        <p:blipFill>
          <a:blip r:embed="rId8"/>
          <a:stretch>
            <a:fillRect/>
          </a:stretch>
        </p:blipFill>
        <p:spPr>
          <a:xfrm>
            <a:off x="5453294" y="911142"/>
            <a:ext cx="843363" cy="733596"/>
          </a:xfrm>
          <a:prstGeom prst="rect">
            <a:avLst/>
          </a:prstGeom>
        </p:spPr>
      </p:pic>
      <p:sp>
        <p:nvSpPr>
          <p:cNvPr id="36" name="Rettangolo 12">
            <a:extLst>
              <a:ext uri="{FF2B5EF4-FFF2-40B4-BE49-F238E27FC236}">
                <a16:creationId xmlns:a16="http://schemas.microsoft.com/office/drawing/2014/main" id="{DBC474E9-DC74-1BF9-2C0A-9E08EB877EFF}"/>
              </a:ext>
            </a:extLst>
          </p:cNvPr>
          <p:cNvSpPr/>
          <p:nvPr/>
        </p:nvSpPr>
        <p:spPr>
          <a:xfrm>
            <a:off x="332489" y="849459"/>
            <a:ext cx="6088947" cy="864217"/>
          </a:xfrm>
          <a:prstGeom prst="rect">
            <a:avLst/>
          </a:prstGeom>
          <a:noFill/>
          <a:ln w="12700" cap="flat" cmpd="sng" algn="ctr">
            <a:solidFill>
              <a:srgbClr val="2B5384"/>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37" name="Freccia a gallone 50">
            <a:extLst>
              <a:ext uri="{FF2B5EF4-FFF2-40B4-BE49-F238E27FC236}">
                <a16:creationId xmlns:a16="http://schemas.microsoft.com/office/drawing/2014/main" id="{79C87B61-7DC7-A200-E7F7-3D9C37972DD6}"/>
              </a:ext>
            </a:extLst>
          </p:cNvPr>
          <p:cNvSpPr/>
          <p:nvPr/>
        </p:nvSpPr>
        <p:spPr>
          <a:xfrm>
            <a:off x="6556465" y="1128343"/>
            <a:ext cx="355515" cy="361715"/>
          </a:xfrm>
          <a:prstGeom prst="chevron">
            <a:avLst/>
          </a:prstGeom>
          <a:solidFill>
            <a:srgbClr val="1F4E79"/>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0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cxnSp>
        <p:nvCxnSpPr>
          <p:cNvPr id="38" name="Connettore 2 11">
            <a:extLst>
              <a:ext uri="{FF2B5EF4-FFF2-40B4-BE49-F238E27FC236}">
                <a16:creationId xmlns:a16="http://schemas.microsoft.com/office/drawing/2014/main" id="{01645448-ED02-B434-F090-382BD6148F5F}"/>
              </a:ext>
            </a:extLst>
          </p:cNvPr>
          <p:cNvCxnSpPr>
            <a:cxnSpLocks/>
          </p:cNvCxnSpPr>
          <p:nvPr/>
        </p:nvCxnSpPr>
        <p:spPr>
          <a:xfrm>
            <a:off x="770626" y="1976643"/>
            <a:ext cx="0" cy="344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12">
            <a:extLst>
              <a:ext uri="{FF2B5EF4-FFF2-40B4-BE49-F238E27FC236}">
                <a16:creationId xmlns:a16="http://schemas.microsoft.com/office/drawing/2014/main" id="{063565A5-CDC5-F287-6A49-65E475B64A49}"/>
              </a:ext>
            </a:extLst>
          </p:cNvPr>
          <p:cNvCxnSpPr>
            <a:cxnSpLocks/>
          </p:cNvCxnSpPr>
          <p:nvPr/>
        </p:nvCxnSpPr>
        <p:spPr>
          <a:xfrm flipH="1">
            <a:off x="1953504" y="1976643"/>
            <a:ext cx="6858" cy="1436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13">
            <a:extLst>
              <a:ext uri="{FF2B5EF4-FFF2-40B4-BE49-F238E27FC236}">
                <a16:creationId xmlns:a16="http://schemas.microsoft.com/office/drawing/2014/main" id="{7C5456E3-C95C-BB09-C5A6-C7F3AE9A620C}"/>
              </a:ext>
            </a:extLst>
          </p:cNvPr>
          <p:cNvCxnSpPr>
            <a:cxnSpLocks/>
          </p:cNvCxnSpPr>
          <p:nvPr/>
        </p:nvCxnSpPr>
        <p:spPr>
          <a:xfrm>
            <a:off x="3236325" y="1976643"/>
            <a:ext cx="0" cy="322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14">
            <a:extLst>
              <a:ext uri="{FF2B5EF4-FFF2-40B4-BE49-F238E27FC236}">
                <a16:creationId xmlns:a16="http://schemas.microsoft.com/office/drawing/2014/main" id="{D5124895-EF05-D1E8-E797-4DC9F9E7E896}"/>
              </a:ext>
            </a:extLst>
          </p:cNvPr>
          <p:cNvCxnSpPr>
            <a:cxnSpLocks/>
            <a:endCxn id="45" idx="0"/>
          </p:cNvCxnSpPr>
          <p:nvPr/>
        </p:nvCxnSpPr>
        <p:spPr>
          <a:xfrm>
            <a:off x="4418061" y="1976643"/>
            <a:ext cx="0" cy="1463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15">
            <a:extLst>
              <a:ext uri="{FF2B5EF4-FFF2-40B4-BE49-F238E27FC236}">
                <a16:creationId xmlns:a16="http://schemas.microsoft.com/office/drawing/2014/main" id="{9C03BF58-43F9-7A1D-EE4E-7B2A70BFBCE8}"/>
              </a:ext>
            </a:extLst>
          </p:cNvPr>
          <p:cNvCxnSpPr>
            <a:cxnSpLocks/>
            <a:stCxn id="54" idx="2"/>
          </p:cNvCxnSpPr>
          <p:nvPr/>
        </p:nvCxnSpPr>
        <p:spPr>
          <a:xfrm>
            <a:off x="5901540" y="2001425"/>
            <a:ext cx="0" cy="567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CasellaDiTesto 21">
            <a:extLst>
              <a:ext uri="{FF2B5EF4-FFF2-40B4-BE49-F238E27FC236}">
                <a16:creationId xmlns:a16="http://schemas.microsoft.com/office/drawing/2014/main" id="{46230794-E94E-AB30-6DEF-B3FEA173836F}"/>
              </a:ext>
            </a:extLst>
          </p:cNvPr>
          <p:cNvSpPr txBox="1"/>
          <p:nvPr/>
        </p:nvSpPr>
        <p:spPr>
          <a:xfrm>
            <a:off x="535626" y="2299260"/>
            <a:ext cx="470000" cy="2616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72BD"/>
                </a:solidFill>
                <a:effectLst/>
                <a:uLnTx/>
                <a:uFillTx/>
                <a:latin typeface="Roboto" panose="02000000000000000000" pitchFamily="2" charset="0"/>
                <a:ea typeface="Roboto" panose="02000000000000000000" pitchFamily="2" charset="0"/>
                <a:cs typeface="Roboto" panose="02000000000000000000" pitchFamily="2" charset="0"/>
                <a:sym typeface="Arial"/>
              </a:rPr>
              <a:t>50%</a:t>
            </a:r>
          </a:p>
        </p:txBody>
      </p:sp>
      <p:sp>
        <p:nvSpPr>
          <p:cNvPr id="44" name="CasellaDiTesto 22">
            <a:extLst>
              <a:ext uri="{FF2B5EF4-FFF2-40B4-BE49-F238E27FC236}">
                <a16:creationId xmlns:a16="http://schemas.microsoft.com/office/drawing/2014/main" id="{A7E67098-F503-885C-F1FA-DA9F17D125F9}"/>
              </a:ext>
            </a:extLst>
          </p:cNvPr>
          <p:cNvSpPr txBox="1"/>
          <p:nvPr/>
        </p:nvSpPr>
        <p:spPr>
          <a:xfrm>
            <a:off x="1660371" y="3440460"/>
            <a:ext cx="586265"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GB" sz="1100" b="1" i="0" u="none" strike="noStrike" kern="1200" cap="none" spc="0" normalizeH="0" baseline="0" noProof="0" dirty="0">
                <a:ln>
                  <a:noFill/>
                </a:ln>
                <a:solidFill>
                  <a:srgbClr val="0072BD"/>
                </a:solidFill>
                <a:effectLst/>
                <a:uLnTx/>
                <a:uFillTx/>
                <a:latin typeface="Roboto" panose="02000000000000000000" pitchFamily="2" charset="0"/>
                <a:ea typeface="Roboto" panose="02000000000000000000" pitchFamily="2" charset="0"/>
                <a:cs typeface="Roboto" panose="02000000000000000000" pitchFamily="2" charset="0"/>
                <a:sym typeface="Arial"/>
              </a:rPr>
              <a:t>12,5%</a:t>
            </a:r>
          </a:p>
        </p:txBody>
      </p:sp>
      <p:sp>
        <p:nvSpPr>
          <p:cNvPr id="45" name="CasellaDiTesto 23">
            <a:extLst>
              <a:ext uri="{FF2B5EF4-FFF2-40B4-BE49-F238E27FC236}">
                <a16:creationId xmlns:a16="http://schemas.microsoft.com/office/drawing/2014/main" id="{2B927162-D668-64E5-6A2D-68E3E427ABAF}"/>
              </a:ext>
            </a:extLst>
          </p:cNvPr>
          <p:cNvSpPr txBox="1"/>
          <p:nvPr/>
        </p:nvSpPr>
        <p:spPr>
          <a:xfrm>
            <a:off x="4195293" y="3440460"/>
            <a:ext cx="445536" cy="2616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72BD"/>
                </a:solidFill>
                <a:effectLst/>
                <a:uLnTx/>
                <a:uFillTx/>
                <a:latin typeface="Roboto" panose="02000000000000000000" pitchFamily="2" charset="0"/>
                <a:ea typeface="Roboto" panose="02000000000000000000" pitchFamily="2" charset="0"/>
                <a:cs typeface="Roboto" panose="02000000000000000000" pitchFamily="2" charset="0"/>
                <a:sym typeface="Arial"/>
              </a:rPr>
              <a:t>25%</a:t>
            </a:r>
          </a:p>
        </p:txBody>
      </p:sp>
      <p:sp>
        <p:nvSpPr>
          <p:cNvPr id="46" name="CasellaDiTesto 24">
            <a:extLst>
              <a:ext uri="{FF2B5EF4-FFF2-40B4-BE49-F238E27FC236}">
                <a16:creationId xmlns:a16="http://schemas.microsoft.com/office/drawing/2014/main" id="{0038F783-A979-705F-2A62-1EAB23CA11DE}"/>
              </a:ext>
            </a:extLst>
          </p:cNvPr>
          <p:cNvSpPr txBox="1"/>
          <p:nvPr/>
        </p:nvSpPr>
        <p:spPr>
          <a:xfrm>
            <a:off x="2957764" y="2291194"/>
            <a:ext cx="595843"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72BD"/>
                </a:solidFill>
                <a:effectLst/>
                <a:uLnTx/>
                <a:uFillTx/>
                <a:latin typeface="Roboto" panose="02000000000000000000" pitchFamily="2" charset="0"/>
                <a:ea typeface="Roboto" panose="02000000000000000000" pitchFamily="2" charset="0"/>
                <a:cs typeface="Roboto" panose="02000000000000000000" pitchFamily="2" charset="0"/>
                <a:sym typeface="Arial"/>
              </a:rPr>
              <a:t>12,5%</a:t>
            </a:r>
          </a:p>
        </p:txBody>
      </p:sp>
      <p:sp>
        <p:nvSpPr>
          <p:cNvPr id="47" name="CasellaDiTesto 28">
            <a:extLst>
              <a:ext uri="{FF2B5EF4-FFF2-40B4-BE49-F238E27FC236}">
                <a16:creationId xmlns:a16="http://schemas.microsoft.com/office/drawing/2014/main" id="{F1CF02E2-1415-6FDD-223C-3C7449C338C9}"/>
              </a:ext>
            </a:extLst>
          </p:cNvPr>
          <p:cNvSpPr txBox="1"/>
          <p:nvPr/>
        </p:nvSpPr>
        <p:spPr>
          <a:xfrm>
            <a:off x="84242" y="2522278"/>
            <a:ext cx="1375928"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Key for decarbonization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Accounts for both </a:t>
            </a:r>
            <a:r>
              <a:rPr kumimoji="0" lang="en-US" sz="1100" b="1"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Electricity and Thermal Power </a:t>
            </a:r>
            <a:r>
              <a:rPr kumimoji="0" lang="en-US"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contributions</a:t>
            </a:r>
            <a:endParaRPr kumimoji="0" lang="it-IT"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endParaRPr>
          </a:p>
        </p:txBody>
      </p:sp>
      <p:sp>
        <p:nvSpPr>
          <p:cNvPr id="48" name="CasellaDiTesto 31">
            <a:extLst>
              <a:ext uri="{FF2B5EF4-FFF2-40B4-BE49-F238E27FC236}">
                <a16:creationId xmlns:a16="http://schemas.microsoft.com/office/drawing/2014/main" id="{67B8660D-6DA6-CD92-A4AF-4534C17731A1}"/>
              </a:ext>
            </a:extLst>
          </p:cNvPr>
          <p:cNvSpPr txBox="1"/>
          <p:nvPr/>
        </p:nvSpPr>
        <p:spPr>
          <a:xfrm>
            <a:off x="1158831" y="3611705"/>
            <a:ext cx="1589343"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Focus on </a:t>
            </a:r>
            <a:r>
              <a:rPr kumimoji="0" lang="it-IT" sz="1100" b="0" i="0" u="none" strike="noStrike" kern="0" cap="none" spc="0" normalizeH="0" baseline="0" noProof="0" dirty="0" err="1">
                <a:ln>
                  <a:noFill/>
                </a:ln>
                <a:solidFill>
                  <a:srgbClr val="004976"/>
                </a:solidFill>
                <a:effectLst/>
                <a:uLnTx/>
                <a:uFillTx/>
                <a:latin typeface="Roboto" panose="02000000000000000000" pitchFamily="2" charset="0"/>
                <a:ea typeface="Roboto" panose="02000000000000000000" pitchFamily="2" charset="0"/>
                <a:cs typeface="Arial"/>
                <a:sym typeface="Arial"/>
              </a:rPr>
              <a:t>sustainable</a:t>
            </a:r>
            <a:r>
              <a:rPr kumimoji="0" lang="it-IT"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 water management </a:t>
            </a:r>
            <a:r>
              <a:rPr kumimoji="0" lang="it-IT" sz="1100" b="0" i="0" u="none" strike="noStrike" kern="0" cap="none" spc="0" normalizeH="0" baseline="0" noProof="0" dirty="0" err="1">
                <a:ln>
                  <a:noFill/>
                </a:ln>
                <a:solidFill>
                  <a:srgbClr val="004976"/>
                </a:solidFill>
                <a:effectLst/>
                <a:uLnTx/>
                <a:uFillTx/>
                <a:latin typeface="Roboto" panose="02000000000000000000" pitchFamily="2" charset="0"/>
                <a:ea typeface="Roboto" panose="02000000000000000000" pitchFamily="2" charset="0"/>
                <a:cs typeface="Arial"/>
                <a:sym typeface="Arial"/>
              </a:rPr>
              <a:t>considering</a:t>
            </a:r>
            <a:r>
              <a:rPr kumimoji="0" lang="it-IT"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 </a:t>
            </a:r>
            <a:r>
              <a:rPr kumimoji="0" lang="it-IT" sz="1100" b="1"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production</a:t>
            </a:r>
            <a:r>
              <a:rPr kumimoji="0" lang="it-IT"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 </a:t>
            </a:r>
            <a:r>
              <a:rPr kumimoji="0" lang="it-IT" sz="1100" b="1" i="0" u="none" strike="noStrike" kern="0" cap="none" spc="0" normalizeH="0" baseline="0" noProof="0" dirty="0" err="1">
                <a:ln>
                  <a:noFill/>
                </a:ln>
                <a:solidFill>
                  <a:srgbClr val="004976"/>
                </a:solidFill>
                <a:effectLst/>
                <a:uLnTx/>
                <a:uFillTx/>
                <a:latin typeface="Roboto" panose="02000000000000000000" pitchFamily="2" charset="0"/>
                <a:ea typeface="Roboto" panose="02000000000000000000" pitchFamily="2" charset="0"/>
                <a:cs typeface="Arial"/>
                <a:sym typeface="Arial"/>
              </a:rPr>
              <a:t>distribution</a:t>
            </a:r>
            <a:r>
              <a:rPr kumimoji="0" lang="it-IT"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 and </a:t>
            </a:r>
            <a:r>
              <a:rPr kumimoji="0" lang="it-IT" sz="1100" b="1"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treatment</a:t>
            </a:r>
          </a:p>
        </p:txBody>
      </p:sp>
      <p:sp>
        <p:nvSpPr>
          <p:cNvPr id="49" name="CasellaDiTesto 57">
            <a:extLst>
              <a:ext uri="{FF2B5EF4-FFF2-40B4-BE49-F238E27FC236}">
                <a16:creationId xmlns:a16="http://schemas.microsoft.com/office/drawing/2014/main" id="{4AC82128-70F3-2D2B-87AE-235E3FBAD9E2}"/>
              </a:ext>
            </a:extLst>
          </p:cNvPr>
          <p:cNvSpPr txBox="1"/>
          <p:nvPr/>
        </p:nvSpPr>
        <p:spPr>
          <a:xfrm>
            <a:off x="2611882" y="2522278"/>
            <a:ext cx="123913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Efficient </a:t>
            </a:r>
            <a:r>
              <a:rPr kumimoji="0" lang="en-US" sz="1100" b="1"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waste management </a:t>
            </a:r>
            <a:r>
              <a:rPr kumimoji="0" lang="en-US"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practices are based on the advancement of </a:t>
            </a:r>
            <a:r>
              <a:rPr kumimoji="0" lang="en-US" sz="1100" b="1"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separate collection </a:t>
            </a:r>
            <a:r>
              <a:rPr kumimoji="0" lang="en-US"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systems</a:t>
            </a:r>
            <a:endParaRPr kumimoji="0" lang="it-IT"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endParaRPr>
          </a:p>
        </p:txBody>
      </p:sp>
      <p:sp>
        <p:nvSpPr>
          <p:cNvPr id="50" name="CasellaDiTesto 62">
            <a:extLst>
              <a:ext uri="{FF2B5EF4-FFF2-40B4-BE49-F238E27FC236}">
                <a16:creationId xmlns:a16="http://schemas.microsoft.com/office/drawing/2014/main" id="{DAC28DCA-142F-97A4-5446-A70EFC660736}"/>
              </a:ext>
            </a:extLst>
          </p:cNvPr>
          <p:cNvSpPr txBox="1"/>
          <p:nvPr/>
        </p:nvSpPr>
        <p:spPr>
          <a:xfrm>
            <a:off x="3674628" y="3611705"/>
            <a:ext cx="1486866" cy="1277273"/>
          </a:xfrm>
          <a:prstGeom prst="rect">
            <a:avLst/>
          </a:prstGeom>
          <a:noFill/>
        </p:spPr>
        <p:txBody>
          <a:bodyPr wrap="square">
            <a:spAutoFit/>
          </a:bodyPr>
          <a:lstStyle/>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Solutions for sustainable transportation include </a:t>
            </a:r>
            <a:r>
              <a:rPr kumimoji="0" lang="en-US" sz="1100" b="1"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EV</a:t>
            </a:r>
            <a:r>
              <a:rPr kumimoji="0" lang="en-US"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 share, </a:t>
            </a:r>
            <a:r>
              <a:rPr kumimoji="0" lang="en-US" sz="1100" b="1"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public transport</a:t>
            </a:r>
            <a:r>
              <a:rPr kumimoji="0" lang="en-US"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 and </a:t>
            </a:r>
            <a:r>
              <a:rPr kumimoji="0" lang="en-US" sz="1100" b="1"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charging infrastructure</a:t>
            </a:r>
          </a:p>
        </p:txBody>
      </p:sp>
      <p:sp>
        <p:nvSpPr>
          <p:cNvPr id="51" name="CasellaDiTesto 576">
            <a:extLst>
              <a:ext uri="{FF2B5EF4-FFF2-40B4-BE49-F238E27FC236}">
                <a16:creationId xmlns:a16="http://schemas.microsoft.com/office/drawing/2014/main" id="{CDC0CE99-DAB2-E3F4-1F4C-41AA16969C0D}"/>
              </a:ext>
            </a:extLst>
          </p:cNvPr>
          <p:cNvSpPr txBox="1"/>
          <p:nvPr/>
        </p:nvSpPr>
        <p:spPr>
          <a:xfrm>
            <a:off x="4950292" y="2529529"/>
            <a:ext cx="1899931" cy="1277273"/>
          </a:xfrm>
          <a:prstGeom prst="rect">
            <a:avLst/>
          </a:prstGeom>
          <a:noFill/>
        </p:spPr>
        <p:txBody>
          <a:bodyPr wrap="square">
            <a:spAutoFit/>
          </a:bodyPr>
          <a:lstStyle/>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1100" b="1"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Qualitative</a:t>
            </a:r>
            <a:r>
              <a:rPr kumimoji="0" lang="en-US"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 assessment of initiatives for </a:t>
            </a:r>
            <a:r>
              <a:rPr kumimoji="0" lang="en-US" sz="1100" b="1"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environmental concerns </a:t>
            </a:r>
            <a:r>
              <a:rPr kumimoji="0" lang="en-US" sz="1100" b="0" i="0"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(e.g., energy/environmental planning tools, protected natural areas) and their implementation status</a:t>
            </a:r>
            <a:endParaRPr kumimoji="0" lang="it-IT"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52" name="Parentesi quadra chiusa 596">
            <a:extLst>
              <a:ext uri="{FF2B5EF4-FFF2-40B4-BE49-F238E27FC236}">
                <a16:creationId xmlns:a16="http://schemas.microsoft.com/office/drawing/2014/main" id="{A14F5A78-D2C5-ED07-681E-5C37896FB474}"/>
              </a:ext>
            </a:extLst>
          </p:cNvPr>
          <p:cNvSpPr/>
          <p:nvPr/>
        </p:nvSpPr>
        <p:spPr>
          <a:xfrm rot="5400000">
            <a:off x="2571301" y="-454300"/>
            <a:ext cx="254317" cy="45770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CasellaDiTesto 600">
            <a:extLst>
              <a:ext uri="{FF2B5EF4-FFF2-40B4-BE49-F238E27FC236}">
                <a16:creationId xmlns:a16="http://schemas.microsoft.com/office/drawing/2014/main" id="{5B829977-571E-CF9C-9138-B40E278A16EA}"/>
              </a:ext>
            </a:extLst>
          </p:cNvPr>
          <p:cNvSpPr txBox="1"/>
          <p:nvPr/>
        </p:nvSpPr>
        <p:spPr>
          <a:xfrm>
            <a:off x="2342120" y="1704948"/>
            <a:ext cx="5458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sym typeface="Arial"/>
              </a:rPr>
              <a:t>80%</a:t>
            </a:r>
          </a:p>
        </p:txBody>
      </p:sp>
      <p:sp>
        <p:nvSpPr>
          <p:cNvPr id="54" name="CasellaDiTesto 602">
            <a:extLst>
              <a:ext uri="{FF2B5EF4-FFF2-40B4-BE49-F238E27FC236}">
                <a16:creationId xmlns:a16="http://schemas.microsoft.com/office/drawing/2014/main" id="{EFE451A9-7427-D77F-8B83-1D959127B694}"/>
              </a:ext>
            </a:extLst>
          </p:cNvPr>
          <p:cNvSpPr txBox="1"/>
          <p:nvPr/>
        </p:nvSpPr>
        <p:spPr>
          <a:xfrm>
            <a:off x="5628591" y="1693648"/>
            <a:ext cx="5458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sym typeface="Arial"/>
              </a:rPr>
              <a:t>20%</a:t>
            </a:r>
          </a:p>
        </p:txBody>
      </p:sp>
      <p:sp>
        <p:nvSpPr>
          <p:cNvPr id="55" name="Parentesi quadra chiusa 604">
            <a:extLst>
              <a:ext uri="{FF2B5EF4-FFF2-40B4-BE49-F238E27FC236}">
                <a16:creationId xmlns:a16="http://schemas.microsoft.com/office/drawing/2014/main" id="{CC1B1D3F-6937-77AF-96A9-FCD6411EBB43}"/>
              </a:ext>
            </a:extLst>
          </p:cNvPr>
          <p:cNvSpPr/>
          <p:nvPr/>
        </p:nvSpPr>
        <p:spPr>
          <a:xfrm rot="5400000">
            <a:off x="5743321" y="1339089"/>
            <a:ext cx="240472" cy="100414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6" name="CasellaDiTesto 32">
            <a:extLst>
              <a:ext uri="{FF2B5EF4-FFF2-40B4-BE49-F238E27FC236}">
                <a16:creationId xmlns:a16="http://schemas.microsoft.com/office/drawing/2014/main" id="{B8D84B05-8B26-C698-7BCA-0BEE713E2457}"/>
              </a:ext>
            </a:extLst>
          </p:cNvPr>
          <p:cNvSpPr txBox="1"/>
          <p:nvPr/>
        </p:nvSpPr>
        <p:spPr>
          <a:xfrm>
            <a:off x="7034183" y="4008716"/>
            <a:ext cx="1899931" cy="600164"/>
          </a:xfrm>
          <a:prstGeom prst="rect">
            <a:avLst/>
          </a:prstGeom>
          <a:noFill/>
          <a:ln w="12700">
            <a:solidFill>
              <a:srgbClr val="117FE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Weights are based on funds allocated within the </a:t>
            </a:r>
            <a:r>
              <a:rPr kumimoji="0" lang="en-US" sz="1100" b="1" i="1"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rPr>
              <a:t>Horizon 2020 framework</a:t>
            </a:r>
            <a:endParaRPr kumimoji="0" lang="it-IT" sz="1100" b="0" i="1" u="none" strike="noStrike" kern="0" cap="none" spc="0" normalizeH="0" baseline="0" noProof="0" dirty="0">
              <a:ln>
                <a:noFill/>
              </a:ln>
              <a:solidFill>
                <a:srgbClr val="004976"/>
              </a:solidFill>
              <a:effectLst/>
              <a:uLnTx/>
              <a:uFillTx/>
              <a:latin typeface="Roboto" panose="02000000000000000000" pitchFamily="2" charset="0"/>
              <a:ea typeface="Roboto" panose="02000000000000000000" pitchFamily="2" charset="0"/>
              <a:cs typeface="Arial"/>
              <a:sym typeface="Arial"/>
            </a:endParaRPr>
          </a:p>
        </p:txBody>
      </p:sp>
      <p:pic>
        <p:nvPicPr>
          <p:cNvPr id="57" name="Immagine 16" descr="Immagine che contiene logo, cerchio, simbolo, Elementi grafici&#10;&#10;Descrizione generata automaticamente">
            <a:extLst>
              <a:ext uri="{FF2B5EF4-FFF2-40B4-BE49-F238E27FC236}">
                <a16:creationId xmlns:a16="http://schemas.microsoft.com/office/drawing/2014/main" id="{1920AF61-F644-F2F7-4BD3-A478AFD7D185}"/>
              </a:ext>
            </a:extLst>
          </p:cNvPr>
          <p:cNvPicPr>
            <a:picLocks noChangeAspect="1"/>
          </p:cNvPicPr>
          <p:nvPr/>
        </p:nvPicPr>
        <p:blipFill>
          <a:blip r:embed="rId9"/>
          <a:stretch>
            <a:fillRect/>
          </a:stretch>
        </p:blipFill>
        <p:spPr>
          <a:xfrm>
            <a:off x="3954109" y="824080"/>
            <a:ext cx="927903" cy="854648"/>
          </a:xfrm>
          <a:prstGeom prst="rect">
            <a:avLst/>
          </a:prstGeom>
        </p:spPr>
      </p:pic>
      <p:grpSp>
        <p:nvGrpSpPr>
          <p:cNvPr id="6" name="Gruppo 581">
            <a:extLst>
              <a:ext uri="{FF2B5EF4-FFF2-40B4-BE49-F238E27FC236}">
                <a16:creationId xmlns:a16="http://schemas.microsoft.com/office/drawing/2014/main" id="{A7EBD7ED-D993-D6BB-0544-5E76441CF62B}"/>
              </a:ext>
            </a:extLst>
          </p:cNvPr>
          <p:cNvGrpSpPr/>
          <p:nvPr/>
        </p:nvGrpSpPr>
        <p:grpSpPr>
          <a:xfrm>
            <a:off x="7200386" y="843568"/>
            <a:ext cx="1628962" cy="1263397"/>
            <a:chOff x="6412024" y="682465"/>
            <a:chExt cx="1628962" cy="1263397"/>
          </a:xfrm>
        </p:grpSpPr>
        <p:grpSp>
          <p:nvGrpSpPr>
            <p:cNvPr id="27" name="Gruppo 9">
              <a:extLst>
                <a:ext uri="{FF2B5EF4-FFF2-40B4-BE49-F238E27FC236}">
                  <a16:creationId xmlns:a16="http://schemas.microsoft.com/office/drawing/2014/main" id="{A1049574-792C-0F98-98D0-EBB345EDAB4B}"/>
                </a:ext>
              </a:extLst>
            </p:cNvPr>
            <p:cNvGrpSpPr/>
            <p:nvPr/>
          </p:nvGrpSpPr>
          <p:grpSpPr>
            <a:xfrm>
              <a:off x="6412024" y="682465"/>
              <a:ext cx="1628961" cy="1263397"/>
              <a:chOff x="6060959" y="2335479"/>
              <a:chExt cx="1079828" cy="1098738"/>
            </a:xfrm>
          </p:grpSpPr>
          <p:sp>
            <p:nvSpPr>
              <p:cNvPr id="29" name="Rettangolo 12">
                <a:extLst>
                  <a:ext uri="{FF2B5EF4-FFF2-40B4-BE49-F238E27FC236}">
                    <a16:creationId xmlns:a16="http://schemas.microsoft.com/office/drawing/2014/main" id="{504DC0BB-C96A-FBA8-FE89-681227E2B78B}"/>
                  </a:ext>
                </a:extLst>
              </p:cNvPr>
              <p:cNvSpPr/>
              <p:nvPr/>
            </p:nvSpPr>
            <p:spPr>
              <a:xfrm>
                <a:off x="6068423" y="2346992"/>
                <a:ext cx="1064857" cy="1087225"/>
              </a:xfrm>
              <a:prstGeom prst="rect">
                <a:avLst/>
              </a:prstGeom>
              <a:noFill/>
              <a:ln w="12700" cap="flat" cmpd="sng" algn="ctr">
                <a:solidFill>
                  <a:srgbClr val="2B5384"/>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pic>
            <p:nvPicPr>
              <p:cNvPr id="30" name="Imagem 5">
                <a:extLst>
                  <a:ext uri="{FF2B5EF4-FFF2-40B4-BE49-F238E27FC236}">
                    <a16:creationId xmlns:a16="http://schemas.microsoft.com/office/drawing/2014/main" id="{3612F95C-8CB6-8C8C-93C5-849984EDA0AE}"/>
                  </a:ext>
                </a:extLst>
              </p:cNvPr>
              <p:cNvPicPr>
                <a:picLocks noChangeAspect="1"/>
              </p:cNvPicPr>
              <p:nvPr/>
            </p:nvPicPr>
            <p:blipFill>
              <a:blip r:embed="rId10"/>
              <a:srcRect/>
              <a:stretch/>
            </p:blipFill>
            <p:spPr>
              <a:xfrm>
                <a:off x="6069806" y="2688114"/>
                <a:ext cx="559991" cy="703197"/>
              </a:xfrm>
              <a:prstGeom prst="rect">
                <a:avLst/>
              </a:prstGeom>
            </p:spPr>
          </p:pic>
          <p:sp>
            <p:nvSpPr>
              <p:cNvPr id="31" name="CasellaDiTesto 5">
                <a:extLst>
                  <a:ext uri="{FF2B5EF4-FFF2-40B4-BE49-F238E27FC236}">
                    <a16:creationId xmlns:a16="http://schemas.microsoft.com/office/drawing/2014/main" id="{3A70F038-B8E4-2A67-529A-53A3BAA6987F}"/>
                  </a:ext>
                </a:extLst>
              </p:cNvPr>
              <p:cNvSpPr txBox="1"/>
              <p:nvPr/>
            </p:nvSpPr>
            <p:spPr>
              <a:xfrm>
                <a:off x="6060959" y="2335479"/>
                <a:ext cx="1079828" cy="327888"/>
              </a:xfrm>
              <a:prstGeom prst="rect">
                <a:avLst/>
              </a:prstGeom>
              <a:solidFill>
                <a:srgbClr val="2B5384"/>
              </a:solidFill>
            </p:spPr>
            <p:txBody>
              <a:bodyPr wrap="square" lIns="68580" tIns="34290" rIns="68580" bIns="3429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Roboto"/>
                    <a:ea typeface="Roboto"/>
                    <a:cs typeface="Arial"/>
                    <a:sym typeface="Arial"/>
                  </a:rPr>
                  <a:t>New areas under development</a:t>
                </a:r>
                <a:endParaRPr kumimoji="0" lang="it-IT" sz="10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grpSp>
        <p:pic>
          <p:nvPicPr>
            <p:cNvPr id="28" name="Imagem 1">
              <a:extLst>
                <a:ext uri="{FF2B5EF4-FFF2-40B4-BE49-F238E27FC236}">
                  <a16:creationId xmlns:a16="http://schemas.microsoft.com/office/drawing/2014/main" id="{5718C4C0-195B-095F-FE45-4FDAA0017D19}"/>
                </a:ext>
              </a:extLst>
            </p:cNvPr>
            <p:cNvPicPr>
              <a:picLocks noChangeAspect="1"/>
            </p:cNvPicPr>
            <p:nvPr/>
          </p:nvPicPr>
          <p:blipFill>
            <a:blip r:embed="rId11"/>
            <a:srcRect/>
            <a:stretch/>
          </p:blipFill>
          <p:spPr>
            <a:xfrm>
              <a:off x="7200690" y="1105298"/>
              <a:ext cx="840296" cy="793036"/>
            </a:xfrm>
            <a:prstGeom prst="rect">
              <a:avLst/>
            </a:prstGeom>
          </p:spPr>
        </p:pic>
      </p:grpSp>
    </p:spTree>
    <p:extLst>
      <p:ext uri="{BB962C8B-B14F-4D97-AF65-F5344CB8AC3E}">
        <p14:creationId xmlns:p14="http://schemas.microsoft.com/office/powerpoint/2010/main" val="2896159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C4B7C63A-0CEE-5F8E-4CE7-12A4589D08C1}"/>
            </a:ext>
          </a:extLst>
        </p:cNvPr>
        <p:cNvGrpSpPr/>
        <p:nvPr/>
      </p:nvGrpSpPr>
      <p:grpSpPr>
        <a:xfrm>
          <a:off x="0" y="0"/>
          <a:ext cx="0" cy="0"/>
          <a:chOff x="0" y="0"/>
          <a:chExt cx="0" cy="0"/>
        </a:xfrm>
      </p:grpSpPr>
      <p:sp>
        <p:nvSpPr>
          <p:cNvPr id="11" name="Google Shape;78;p15">
            <a:extLst>
              <a:ext uri="{FF2B5EF4-FFF2-40B4-BE49-F238E27FC236}">
                <a16:creationId xmlns:a16="http://schemas.microsoft.com/office/drawing/2014/main" id="{45819E66-7A5B-6F5B-7859-8652FF2175C0}"/>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79;p15">
            <a:extLst>
              <a:ext uri="{FF2B5EF4-FFF2-40B4-BE49-F238E27FC236}">
                <a16:creationId xmlns:a16="http://schemas.microsoft.com/office/drawing/2014/main" id="{0A643FBB-6F18-3E8D-A7E5-21B312E53417}"/>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dirty="0">
                <a:solidFill>
                  <a:schemeClr val="lt1"/>
                </a:solidFill>
                <a:latin typeface="Roboto Medium"/>
                <a:ea typeface="Roboto Medium"/>
                <a:cs typeface="Roboto Medium"/>
                <a:sym typeface="Roboto Medium"/>
              </a:rPr>
              <a:t>greeningtheislands.org</a:t>
            </a:r>
            <a:endParaRPr sz="700" dirty="0">
              <a:solidFill>
                <a:srgbClr val="FFFFFF"/>
              </a:solidFill>
              <a:latin typeface="Roboto Medium"/>
              <a:ea typeface="Roboto Medium"/>
              <a:cs typeface="Roboto Medium"/>
              <a:sym typeface="Roboto Medium"/>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FB7FD0ED-1689-52A9-9CE0-DB1D55E10FAD}"/>
              </a:ext>
            </a:extLst>
          </p:cNvPr>
          <p:cNvPicPr preferRelativeResize="0"/>
          <p:nvPr/>
        </p:nvPicPr>
        <p:blipFill rotWithShape="1">
          <a:blip r:embed="rId3">
            <a:alphaModFix/>
          </a:blip>
          <a:srcRect/>
          <a:stretch/>
        </p:blipFill>
        <p:spPr>
          <a:xfrm>
            <a:off x="570375" y="4890547"/>
            <a:ext cx="672252" cy="288075"/>
          </a:xfrm>
          <a:prstGeom prst="rect">
            <a:avLst/>
          </a:prstGeom>
          <a:noFill/>
          <a:ln>
            <a:noFill/>
          </a:ln>
        </p:spPr>
      </p:pic>
      <p:pic>
        <p:nvPicPr>
          <p:cNvPr id="15" name="Google Shape;56;p13">
            <a:extLst>
              <a:ext uri="{FF2B5EF4-FFF2-40B4-BE49-F238E27FC236}">
                <a16:creationId xmlns:a16="http://schemas.microsoft.com/office/drawing/2014/main" id="{C4B71C2A-3E5B-86C8-20F6-0C52BDB7BDDC}"/>
              </a:ext>
            </a:extLst>
          </p:cNvPr>
          <p:cNvPicPr preferRelativeResize="0"/>
          <p:nvPr/>
        </p:nvPicPr>
        <p:blipFill rotWithShape="1">
          <a:blip r:embed="rId4">
            <a:alphaModFix/>
          </a:blip>
          <a:srcRect l="16219" b="26610"/>
          <a:stretch/>
        </p:blipFill>
        <p:spPr>
          <a:xfrm>
            <a:off x="7752800" y="29374"/>
            <a:ext cx="1391200" cy="528407"/>
          </a:xfrm>
          <a:prstGeom prst="rect">
            <a:avLst/>
          </a:prstGeom>
          <a:noFill/>
          <a:ln>
            <a:noFill/>
          </a:ln>
        </p:spPr>
      </p:pic>
      <p:sp>
        <p:nvSpPr>
          <p:cNvPr id="2" name="Google Shape;79;p15">
            <a:extLst>
              <a:ext uri="{FF2B5EF4-FFF2-40B4-BE49-F238E27FC236}">
                <a16:creationId xmlns:a16="http://schemas.microsoft.com/office/drawing/2014/main" id="{6BE45E11-3FDD-F59D-8A40-A1795D90A558}"/>
              </a:ext>
            </a:extLst>
          </p:cNvPr>
          <p:cNvSpPr txBox="1"/>
          <p:nvPr/>
        </p:nvSpPr>
        <p:spPr>
          <a:xfrm>
            <a:off x="2224634" y="4870906"/>
            <a:ext cx="4694727" cy="30774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dirty="0">
                <a:solidFill>
                  <a:schemeClr val="lt1"/>
                </a:solidFill>
                <a:latin typeface="Roboto" panose="02000000000000000000" pitchFamily="2" charset="0"/>
                <a:ea typeface="Roboto" panose="02000000000000000000" pitchFamily="2" charset="0"/>
                <a:cs typeface="Roboto" panose="02000000000000000000" pitchFamily="2" charset="0"/>
                <a:sym typeface="Roboto Medium"/>
              </a:rPr>
              <a:t>Monitoring</a:t>
            </a:r>
            <a:endParaRPr sz="800" b="1" dirty="0">
              <a:solidFill>
                <a:srgbClr val="FFFFFF"/>
              </a:solidFill>
              <a:latin typeface="Roboto" panose="02000000000000000000" pitchFamily="2" charset="0"/>
              <a:ea typeface="Roboto" panose="02000000000000000000" pitchFamily="2" charset="0"/>
              <a:cs typeface="Roboto" panose="02000000000000000000" pitchFamily="2" charset="0"/>
              <a:sym typeface="Roboto Medium"/>
            </a:endParaRPr>
          </a:p>
        </p:txBody>
      </p:sp>
      <p:sp>
        <p:nvSpPr>
          <p:cNvPr id="3" name="Google Shape;88;p15">
            <a:extLst>
              <a:ext uri="{FF2B5EF4-FFF2-40B4-BE49-F238E27FC236}">
                <a16:creationId xmlns:a16="http://schemas.microsoft.com/office/drawing/2014/main" id="{F00A47E0-A636-A90C-BD50-3EA32910DF5B}"/>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10" name="Google Shape;271;p62">
            <a:extLst>
              <a:ext uri="{FF2B5EF4-FFF2-40B4-BE49-F238E27FC236}">
                <a16:creationId xmlns:a16="http://schemas.microsoft.com/office/drawing/2014/main" id="{2AADB5A1-4EF2-DBD0-4D4E-498A8D5324CD}"/>
              </a:ext>
            </a:extLst>
          </p:cNvPr>
          <p:cNvSpPr txBox="1">
            <a:spLocks/>
          </p:cNvSpPr>
          <p:nvPr/>
        </p:nvSpPr>
        <p:spPr>
          <a:xfrm>
            <a:off x="308218" y="405059"/>
            <a:ext cx="8159296"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90000"/>
              </a:lnSpc>
              <a:buClr>
                <a:schemeClr val="lt1"/>
              </a:buClr>
              <a:buSzPts val="2100"/>
            </a:pPr>
            <a:r>
              <a:rPr lang="en-US" sz="2100" b="1" dirty="0">
                <a:solidFill>
                  <a:srgbClr val="004976"/>
                </a:solidFill>
                <a:latin typeface="Roboto"/>
                <a:ea typeface="Roboto"/>
                <a:cs typeface="Calibri"/>
                <a:sym typeface="Calibri"/>
              </a:rPr>
              <a:t>GTI Global Sustainability Index – Case Study</a:t>
            </a:r>
          </a:p>
        </p:txBody>
      </p:sp>
      <p:pic>
        <p:nvPicPr>
          <p:cNvPr id="4" name="Immagine 50">
            <a:extLst>
              <a:ext uri="{FF2B5EF4-FFF2-40B4-BE49-F238E27FC236}">
                <a16:creationId xmlns:a16="http://schemas.microsoft.com/office/drawing/2014/main" id="{EE9EE21B-EB3B-6321-85EC-04A2656CB4AC}"/>
              </a:ext>
            </a:extLst>
          </p:cNvPr>
          <p:cNvPicPr>
            <a:picLocks noChangeAspect="1"/>
          </p:cNvPicPr>
          <p:nvPr/>
        </p:nvPicPr>
        <p:blipFill>
          <a:blip r:embed="rId5"/>
          <a:stretch>
            <a:fillRect/>
          </a:stretch>
        </p:blipFill>
        <p:spPr>
          <a:xfrm>
            <a:off x="366943" y="919271"/>
            <a:ext cx="4030932" cy="2267399"/>
          </a:xfrm>
          <a:prstGeom prst="rect">
            <a:avLst/>
          </a:prstGeom>
        </p:spPr>
      </p:pic>
      <p:sp>
        <p:nvSpPr>
          <p:cNvPr id="5" name="Rectangle: Rounded Corners 4">
            <a:extLst>
              <a:ext uri="{FF2B5EF4-FFF2-40B4-BE49-F238E27FC236}">
                <a16:creationId xmlns:a16="http://schemas.microsoft.com/office/drawing/2014/main" id="{FF83ADA4-DF8A-640D-8FB4-956F1737D82E}"/>
              </a:ext>
            </a:extLst>
          </p:cNvPr>
          <p:cNvSpPr/>
          <p:nvPr/>
        </p:nvSpPr>
        <p:spPr>
          <a:xfrm>
            <a:off x="366943" y="919271"/>
            <a:ext cx="4030932" cy="309922"/>
          </a:xfrm>
          <a:prstGeom prst="round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000" b="1" dirty="0">
                <a:solidFill>
                  <a:srgbClr val="0070C0"/>
                </a:solidFill>
                <a:latin typeface="Calibri-Bold"/>
              </a:rPr>
              <a:t>GTI Global Sustainability Index is being applied in 5 islands worldwide</a:t>
            </a:r>
          </a:p>
        </p:txBody>
      </p:sp>
      <p:sp>
        <p:nvSpPr>
          <p:cNvPr id="8" name="Rectangle 7">
            <a:extLst>
              <a:ext uri="{FF2B5EF4-FFF2-40B4-BE49-F238E27FC236}">
                <a16:creationId xmlns:a16="http://schemas.microsoft.com/office/drawing/2014/main" id="{EF6FE9CC-DE45-A93E-6307-F4A5D09BE3D6}"/>
              </a:ext>
            </a:extLst>
          </p:cNvPr>
          <p:cNvSpPr/>
          <p:nvPr/>
        </p:nvSpPr>
        <p:spPr>
          <a:xfrm>
            <a:off x="308218" y="3079564"/>
            <a:ext cx="4263782" cy="1071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F21A98-2EE4-F80B-EBE5-B1A687A073FB}"/>
              </a:ext>
            </a:extLst>
          </p:cNvPr>
          <p:cNvPicPr>
            <a:picLocks noChangeAspect="1"/>
          </p:cNvPicPr>
          <p:nvPr/>
        </p:nvPicPr>
        <p:blipFill>
          <a:blip r:embed="rId6"/>
          <a:stretch>
            <a:fillRect/>
          </a:stretch>
        </p:blipFill>
        <p:spPr>
          <a:xfrm>
            <a:off x="4403287" y="3121509"/>
            <a:ext cx="4591438" cy="1755153"/>
          </a:xfrm>
          <a:prstGeom prst="rect">
            <a:avLst/>
          </a:prstGeom>
        </p:spPr>
      </p:pic>
      <p:sp>
        <p:nvSpPr>
          <p:cNvPr id="9" name="Google Shape;156;p18">
            <a:extLst>
              <a:ext uri="{FF2B5EF4-FFF2-40B4-BE49-F238E27FC236}">
                <a16:creationId xmlns:a16="http://schemas.microsoft.com/office/drawing/2014/main" id="{9F660884-CCBD-0BE0-CE60-42A583E40B66}"/>
              </a:ext>
            </a:extLst>
          </p:cNvPr>
          <p:cNvSpPr txBox="1"/>
          <p:nvPr/>
        </p:nvSpPr>
        <p:spPr>
          <a:xfrm>
            <a:off x="361531" y="2986500"/>
            <a:ext cx="4060251" cy="2092850"/>
          </a:xfrm>
          <a:prstGeom prst="rect">
            <a:avLst/>
          </a:prstGeom>
          <a:noFill/>
          <a:ln>
            <a:noFill/>
          </a:ln>
        </p:spPr>
        <p:txBody>
          <a:bodyPr spcFirstLastPara="1" wrap="square" lIns="91425" tIns="91425" rIns="91425" bIns="91425" anchor="t" anchorCtr="0">
            <a:spAutoFit/>
          </a:bodyPr>
          <a:lstStyle/>
          <a:p>
            <a:pPr marL="360000" indent="-298450">
              <a:spcAft>
                <a:spcPts val="600"/>
              </a:spcAft>
              <a:buClrTx/>
              <a:buSzPts val="1100"/>
              <a:buFont typeface="Roboto"/>
              <a:buChar char="●"/>
              <a:defRPr/>
            </a:pPr>
            <a:r>
              <a:rPr kumimoji="0" lang="en-US" sz="1100" i="0" u="none" strike="noStrike" kern="0" cap="none" spc="0" normalizeH="0" baseline="0" noProof="0" dirty="0">
                <a:ln>
                  <a:noFill/>
                </a:ln>
                <a:solidFill>
                  <a:srgbClr val="002060"/>
                </a:solidFill>
                <a:effectLst/>
                <a:uLnTx/>
                <a:uFillTx/>
                <a:latin typeface="Roboto"/>
                <a:ea typeface="Roboto"/>
                <a:cs typeface="Arial"/>
                <a:sym typeface="Roboto"/>
              </a:rPr>
              <a:t>Aimed at defining the as-is situation and highlight opportunities for sustainability journey on islands</a:t>
            </a:r>
            <a:endParaRPr kumimoji="0" lang="en-GB" sz="1100" i="0" u="none" strike="noStrike" kern="0" cap="none" spc="0" normalizeH="0" baseline="0" noProof="0" dirty="0">
              <a:ln>
                <a:noFill/>
              </a:ln>
              <a:solidFill>
                <a:srgbClr val="002060"/>
              </a:solidFill>
              <a:effectLst/>
              <a:uLnTx/>
              <a:uFillTx/>
              <a:latin typeface="Roboto"/>
              <a:ea typeface="Roboto"/>
              <a:cs typeface="Arial"/>
              <a:sym typeface="Roboto"/>
            </a:endParaRPr>
          </a:p>
          <a:p>
            <a:pPr marL="360000" marR="0" lvl="0" indent="-298450" algn="l" defTabSz="914400" rtl="0" eaLnBrk="1" fontAlgn="auto" latinLnBrk="0" hangingPunct="1">
              <a:lnSpc>
                <a:spcPct val="100000"/>
              </a:lnSpc>
              <a:spcBef>
                <a:spcPts val="0"/>
              </a:spcBef>
              <a:spcAft>
                <a:spcPts val="600"/>
              </a:spcAft>
              <a:buClrTx/>
              <a:buSzPts val="1100"/>
              <a:buFont typeface="Roboto"/>
              <a:buChar char="●"/>
              <a:tabLst/>
              <a:defRPr/>
            </a:pPr>
            <a:r>
              <a:rPr lang="en-US" sz="1100" dirty="0">
                <a:solidFill>
                  <a:srgbClr val="002060"/>
                </a:solidFill>
                <a:latin typeface="Roboto" panose="02000000000000000000" pitchFamily="2" charset="0"/>
                <a:ea typeface="Roboto" panose="02000000000000000000" pitchFamily="2" charset="0"/>
                <a:sym typeface="Roboto"/>
              </a:rPr>
              <a:t>Quantitative results based on deep-dive questionnaires &amp; interviews on every specific topic</a:t>
            </a:r>
          </a:p>
          <a:p>
            <a:pPr marL="360000" marR="0" lvl="0" indent="-298450" algn="l" defTabSz="914400" rtl="0" eaLnBrk="1" fontAlgn="auto" latinLnBrk="0" hangingPunct="1">
              <a:lnSpc>
                <a:spcPct val="100000"/>
              </a:lnSpc>
              <a:spcBef>
                <a:spcPts val="0"/>
              </a:spcBef>
              <a:spcAft>
                <a:spcPts val="600"/>
              </a:spcAft>
              <a:buClrTx/>
              <a:buSzPts val="1100"/>
              <a:buFont typeface="Roboto"/>
              <a:buChar char="●"/>
              <a:tabLst/>
              <a:defRPr/>
            </a:pPr>
            <a:r>
              <a:rPr lang="en-US" sz="1100" dirty="0">
                <a:solidFill>
                  <a:srgbClr val="002060"/>
                </a:solidFill>
                <a:latin typeface="Roboto" panose="02000000000000000000" pitchFamily="2" charset="0"/>
                <a:ea typeface="Roboto" panose="02000000000000000000" pitchFamily="2" charset="0"/>
                <a:sym typeface="Roboto"/>
              </a:rPr>
              <a:t>Several experts (specialists) involved in each island to get the details and deliver training</a:t>
            </a:r>
          </a:p>
          <a:p>
            <a:pPr marL="360000" indent="-298450">
              <a:spcAft>
                <a:spcPts val="600"/>
              </a:spcAft>
              <a:buClrTx/>
              <a:buSzPts val="1100"/>
              <a:buFont typeface="Roboto"/>
              <a:buChar char="●"/>
              <a:defRPr/>
            </a:pPr>
            <a:r>
              <a:rPr lang="en-US" sz="1100" dirty="0">
                <a:solidFill>
                  <a:srgbClr val="002060"/>
                </a:solidFill>
                <a:latin typeface="Roboto" panose="02000000000000000000" pitchFamily="2" charset="0"/>
                <a:ea typeface="Roboto" panose="02000000000000000000" pitchFamily="2" charset="0"/>
              </a:rPr>
              <a:t>Full report available for island’s use</a:t>
            </a:r>
          </a:p>
          <a:p>
            <a:pPr marL="360000" indent="-298450">
              <a:spcAft>
                <a:spcPts val="600"/>
              </a:spcAft>
              <a:buClrTx/>
              <a:buSzPts val="1100"/>
              <a:buFont typeface="Roboto"/>
              <a:buChar char="●"/>
              <a:defRPr/>
            </a:pPr>
            <a:r>
              <a:rPr lang="en-US" sz="1100" dirty="0">
                <a:solidFill>
                  <a:srgbClr val="002060"/>
                </a:solidFill>
                <a:latin typeface="Roboto" panose="02000000000000000000" pitchFamily="2" charset="0"/>
                <a:ea typeface="Roboto" panose="02000000000000000000" pitchFamily="2" charset="0"/>
                <a:sym typeface="Roboto"/>
              </a:rPr>
              <a:t>Opportunity to cluster islands based on common needs &amp; projects</a:t>
            </a:r>
          </a:p>
        </p:txBody>
      </p:sp>
      <p:pic>
        <p:nvPicPr>
          <p:cNvPr id="18" name="Picture 17">
            <a:extLst>
              <a:ext uri="{FF2B5EF4-FFF2-40B4-BE49-F238E27FC236}">
                <a16:creationId xmlns:a16="http://schemas.microsoft.com/office/drawing/2014/main" id="{61FF5B0F-3799-1414-7DCB-C08D6A15F625}"/>
              </a:ext>
            </a:extLst>
          </p:cNvPr>
          <p:cNvPicPr>
            <a:picLocks noChangeAspect="1"/>
          </p:cNvPicPr>
          <p:nvPr/>
        </p:nvPicPr>
        <p:blipFill>
          <a:blip r:embed="rId7"/>
          <a:stretch>
            <a:fillRect/>
          </a:stretch>
        </p:blipFill>
        <p:spPr>
          <a:xfrm>
            <a:off x="4456600" y="919271"/>
            <a:ext cx="2394377" cy="1610012"/>
          </a:xfrm>
          <a:prstGeom prst="rect">
            <a:avLst/>
          </a:prstGeom>
        </p:spPr>
      </p:pic>
      <p:pic>
        <p:nvPicPr>
          <p:cNvPr id="20" name="Picture 19">
            <a:extLst>
              <a:ext uri="{FF2B5EF4-FFF2-40B4-BE49-F238E27FC236}">
                <a16:creationId xmlns:a16="http://schemas.microsoft.com/office/drawing/2014/main" id="{6253707A-D368-E354-9DE8-C49091301480}"/>
              </a:ext>
            </a:extLst>
          </p:cNvPr>
          <p:cNvPicPr>
            <a:picLocks noChangeAspect="1"/>
          </p:cNvPicPr>
          <p:nvPr/>
        </p:nvPicPr>
        <p:blipFill>
          <a:blip r:embed="rId8"/>
          <a:stretch>
            <a:fillRect/>
          </a:stretch>
        </p:blipFill>
        <p:spPr>
          <a:xfrm>
            <a:off x="6909702" y="919271"/>
            <a:ext cx="2085023" cy="1657658"/>
          </a:xfrm>
          <a:prstGeom prst="rect">
            <a:avLst/>
          </a:prstGeom>
        </p:spPr>
      </p:pic>
      <p:sp>
        <p:nvSpPr>
          <p:cNvPr id="21" name="Google Shape;156;p18">
            <a:extLst>
              <a:ext uri="{FF2B5EF4-FFF2-40B4-BE49-F238E27FC236}">
                <a16:creationId xmlns:a16="http://schemas.microsoft.com/office/drawing/2014/main" id="{BF9279C0-BB11-FF26-3AF3-408F485AE1BE}"/>
              </a:ext>
            </a:extLst>
          </p:cNvPr>
          <p:cNvSpPr txBox="1"/>
          <p:nvPr/>
        </p:nvSpPr>
        <p:spPr>
          <a:xfrm>
            <a:off x="4397876" y="2656372"/>
            <a:ext cx="4596850" cy="430857"/>
          </a:xfrm>
          <a:prstGeom prst="rect">
            <a:avLst/>
          </a:prstGeom>
          <a:noFill/>
          <a:ln>
            <a:noFill/>
          </a:ln>
        </p:spPr>
        <p:txBody>
          <a:bodyPr spcFirstLastPara="1" wrap="square" lIns="91425" tIns="91425" rIns="91425" bIns="91425" anchor="t" anchorCtr="0">
            <a:spAutoFit/>
          </a:bodyPr>
          <a:lstStyle/>
          <a:p>
            <a:pPr marL="61550" algn="ctr">
              <a:spcAft>
                <a:spcPts val="600"/>
              </a:spcAft>
              <a:buClrTx/>
              <a:buSzPts val="1100"/>
              <a:defRPr/>
            </a:pPr>
            <a:r>
              <a:rPr kumimoji="0" lang="en-US" sz="1100" i="1" u="none" strike="noStrike" kern="0" cap="none" spc="0" normalizeH="0" baseline="0" noProof="0" dirty="0">
                <a:ln>
                  <a:noFill/>
                </a:ln>
                <a:solidFill>
                  <a:srgbClr val="002060"/>
                </a:solidFill>
                <a:effectLst/>
                <a:uLnTx/>
                <a:uFillTx/>
                <a:latin typeface="Roboto"/>
                <a:ea typeface="Roboto"/>
                <a:cs typeface="Arial"/>
                <a:sym typeface="Roboto"/>
              </a:rPr>
              <a:t>Examples of analysis and scoring</a:t>
            </a:r>
            <a:endParaRPr lang="en-US" sz="1100" i="1" dirty="0">
              <a:solidFill>
                <a:srgbClr val="002060"/>
              </a:solidFill>
              <a:latin typeface="Roboto" panose="02000000000000000000" pitchFamily="2" charset="0"/>
              <a:ea typeface="Roboto" panose="02000000000000000000" pitchFamily="2" charset="0"/>
              <a:sym typeface="Roboto"/>
            </a:endParaRPr>
          </a:p>
        </p:txBody>
      </p:sp>
    </p:spTree>
    <p:extLst>
      <p:ext uri="{BB962C8B-B14F-4D97-AF65-F5344CB8AC3E}">
        <p14:creationId xmlns:p14="http://schemas.microsoft.com/office/powerpoint/2010/main" val="3167384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7814D445-1FCB-50F4-EA80-B6EA79B7A3E3}"/>
            </a:ext>
          </a:extLst>
        </p:cNvPr>
        <p:cNvGrpSpPr/>
        <p:nvPr/>
      </p:nvGrpSpPr>
      <p:grpSpPr>
        <a:xfrm>
          <a:off x="0" y="0"/>
          <a:ext cx="0" cy="0"/>
          <a:chOff x="0" y="0"/>
          <a:chExt cx="0" cy="0"/>
        </a:xfrm>
      </p:grpSpPr>
      <p:graphicFrame>
        <p:nvGraphicFramePr>
          <p:cNvPr id="32" name="Diagramma 31">
            <a:extLst>
              <a:ext uri="{FF2B5EF4-FFF2-40B4-BE49-F238E27FC236}">
                <a16:creationId xmlns:a16="http://schemas.microsoft.com/office/drawing/2014/main" id="{40F6A9C1-C31D-911F-D232-29A5A6ACABCE}"/>
              </a:ext>
            </a:extLst>
          </p:cNvPr>
          <p:cNvGraphicFramePr/>
          <p:nvPr/>
        </p:nvGraphicFramePr>
        <p:xfrm>
          <a:off x="133350" y="261021"/>
          <a:ext cx="8877299" cy="4773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Google Shape;78;p15">
            <a:extLst>
              <a:ext uri="{FF2B5EF4-FFF2-40B4-BE49-F238E27FC236}">
                <a16:creationId xmlns:a16="http://schemas.microsoft.com/office/drawing/2014/main" id="{E41DE26A-E3FA-218A-1D5F-A8DA12F4B952}"/>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79;p15">
            <a:extLst>
              <a:ext uri="{FF2B5EF4-FFF2-40B4-BE49-F238E27FC236}">
                <a16:creationId xmlns:a16="http://schemas.microsoft.com/office/drawing/2014/main" id="{DBAB8D58-B3EC-796E-EF26-38B21AB7A72A}"/>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dirty="0">
                <a:solidFill>
                  <a:schemeClr val="lt1"/>
                </a:solidFill>
                <a:latin typeface="Roboto Medium"/>
                <a:ea typeface="Roboto Medium"/>
                <a:cs typeface="Roboto Medium"/>
                <a:sym typeface="Roboto Medium"/>
              </a:rPr>
              <a:t>greeningtheislands.org</a:t>
            </a:r>
            <a:endParaRPr sz="700" dirty="0">
              <a:solidFill>
                <a:srgbClr val="FFFFFF"/>
              </a:solidFill>
              <a:latin typeface="Roboto Medium"/>
              <a:ea typeface="Roboto Medium"/>
              <a:cs typeface="Roboto Medium"/>
              <a:sym typeface="Roboto Medium"/>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ABE8DD47-93FD-C7CD-EC58-5B992456454D}"/>
              </a:ext>
            </a:extLst>
          </p:cNvPr>
          <p:cNvPicPr preferRelativeResize="0"/>
          <p:nvPr/>
        </p:nvPicPr>
        <p:blipFill rotWithShape="1">
          <a:blip r:embed="rId8">
            <a:alphaModFix/>
          </a:blip>
          <a:srcRect/>
          <a:stretch/>
        </p:blipFill>
        <p:spPr>
          <a:xfrm>
            <a:off x="570375" y="4890547"/>
            <a:ext cx="672252" cy="288075"/>
          </a:xfrm>
          <a:prstGeom prst="rect">
            <a:avLst/>
          </a:prstGeom>
          <a:noFill/>
          <a:ln>
            <a:noFill/>
          </a:ln>
        </p:spPr>
      </p:pic>
      <p:pic>
        <p:nvPicPr>
          <p:cNvPr id="15" name="Google Shape;56;p13">
            <a:extLst>
              <a:ext uri="{FF2B5EF4-FFF2-40B4-BE49-F238E27FC236}">
                <a16:creationId xmlns:a16="http://schemas.microsoft.com/office/drawing/2014/main" id="{853FD7F7-B23C-89A0-1B6B-7237465E7324}"/>
              </a:ext>
            </a:extLst>
          </p:cNvPr>
          <p:cNvPicPr preferRelativeResize="0"/>
          <p:nvPr/>
        </p:nvPicPr>
        <p:blipFill rotWithShape="1">
          <a:blip r:embed="rId9">
            <a:alphaModFix/>
          </a:blip>
          <a:srcRect l="16219" b="26610"/>
          <a:stretch/>
        </p:blipFill>
        <p:spPr>
          <a:xfrm>
            <a:off x="7752800" y="29374"/>
            <a:ext cx="1391200" cy="528407"/>
          </a:xfrm>
          <a:prstGeom prst="rect">
            <a:avLst/>
          </a:prstGeom>
          <a:noFill/>
          <a:ln>
            <a:noFill/>
          </a:ln>
        </p:spPr>
      </p:pic>
      <p:sp>
        <p:nvSpPr>
          <p:cNvPr id="27" name="CasellaDiTesto 26">
            <a:extLst>
              <a:ext uri="{FF2B5EF4-FFF2-40B4-BE49-F238E27FC236}">
                <a16:creationId xmlns:a16="http://schemas.microsoft.com/office/drawing/2014/main" id="{AB7A18AE-BA03-EC1A-7990-8F6CED50BC36}"/>
              </a:ext>
            </a:extLst>
          </p:cNvPr>
          <p:cNvSpPr txBox="1"/>
          <p:nvPr/>
        </p:nvSpPr>
        <p:spPr>
          <a:xfrm>
            <a:off x="220783" y="910812"/>
            <a:ext cx="8702431" cy="461665"/>
          </a:xfrm>
          <a:prstGeom prst="rect">
            <a:avLst/>
          </a:prstGeom>
          <a:noFill/>
        </p:spPr>
        <p:txBody>
          <a:bodyPr wrap="square">
            <a:spAutoFit/>
          </a:bodyPr>
          <a:lstStyle/>
          <a:p>
            <a:pPr algn="just"/>
            <a:r>
              <a:rPr lang="en-US" sz="1200" dirty="0">
                <a:solidFill>
                  <a:srgbClr val="004976"/>
                </a:solidFill>
                <a:latin typeface="Roboto" panose="02000000000000000000" pitchFamily="2" charset="0"/>
                <a:ea typeface="Roboto" panose="02000000000000000000" pitchFamily="2" charset="0"/>
              </a:rPr>
              <a:t>Development of a </a:t>
            </a:r>
            <a:r>
              <a:rPr lang="en-US" sz="1200" b="1" dirty="0">
                <a:solidFill>
                  <a:srgbClr val="004976"/>
                </a:solidFill>
                <a:latin typeface="Roboto" panose="02000000000000000000" pitchFamily="2" charset="0"/>
                <a:ea typeface="Roboto" panose="02000000000000000000" pitchFamily="2" charset="0"/>
              </a:rPr>
              <a:t>set of progress indicators and impact measures </a:t>
            </a:r>
            <a:r>
              <a:rPr lang="en-US" sz="1200" dirty="0">
                <a:solidFill>
                  <a:srgbClr val="004976"/>
                </a:solidFill>
                <a:latin typeface="Roboto" panose="02000000000000000000" pitchFamily="2" charset="0"/>
                <a:ea typeface="Roboto" panose="02000000000000000000" pitchFamily="2" charset="0"/>
              </a:rPr>
              <a:t>to track the progress and measure the impacts of the implementation of the </a:t>
            </a:r>
            <a:r>
              <a:rPr lang="en-US" sz="1200" b="1" dirty="0">
                <a:solidFill>
                  <a:srgbClr val="004976"/>
                </a:solidFill>
                <a:latin typeface="Roboto" panose="02000000000000000000" pitchFamily="2" charset="0"/>
                <a:ea typeface="Roboto" panose="02000000000000000000" pitchFamily="2" charset="0"/>
              </a:rPr>
              <a:t>IRENA</a:t>
            </a:r>
            <a:r>
              <a:rPr lang="en-US" sz="1200" dirty="0">
                <a:solidFill>
                  <a:srgbClr val="004976"/>
                </a:solidFill>
                <a:latin typeface="Roboto" panose="02000000000000000000" pitchFamily="2" charset="0"/>
                <a:ea typeface="Roboto" panose="02000000000000000000" pitchFamily="2" charset="0"/>
              </a:rPr>
              <a:t> </a:t>
            </a:r>
            <a:r>
              <a:rPr lang="en-US" sz="1200" b="1" dirty="0">
                <a:solidFill>
                  <a:srgbClr val="004976"/>
                </a:solidFill>
                <a:latin typeface="Roboto" panose="02000000000000000000" pitchFamily="2" charset="0"/>
                <a:ea typeface="Roboto" panose="02000000000000000000" pitchFamily="2" charset="0"/>
              </a:rPr>
              <a:t>SIDS Lighthouses</a:t>
            </a:r>
            <a:r>
              <a:rPr lang="en-US" sz="1200" dirty="0">
                <a:solidFill>
                  <a:srgbClr val="004976"/>
                </a:solidFill>
                <a:latin typeface="Roboto" panose="02000000000000000000" pitchFamily="2" charset="0"/>
                <a:ea typeface="Roboto" panose="02000000000000000000" pitchFamily="2" charset="0"/>
              </a:rPr>
              <a:t> </a:t>
            </a:r>
            <a:r>
              <a:rPr lang="en-US" sz="1200" b="1" dirty="0">
                <a:solidFill>
                  <a:srgbClr val="004976"/>
                </a:solidFill>
                <a:latin typeface="Roboto" panose="02000000000000000000" pitchFamily="2" charset="0"/>
                <a:ea typeface="Roboto" panose="02000000000000000000" pitchFamily="2" charset="0"/>
              </a:rPr>
              <a:t>Initiative (LHI)</a:t>
            </a:r>
            <a:r>
              <a:rPr lang="en-US" sz="1200" dirty="0">
                <a:solidFill>
                  <a:srgbClr val="004976"/>
                </a:solidFill>
                <a:latin typeface="Roboto" panose="02000000000000000000" pitchFamily="2" charset="0"/>
                <a:ea typeface="Roboto" panose="02000000000000000000" pitchFamily="2" charset="0"/>
              </a:rPr>
              <a:t> priority areas at the national, regional and global levels</a:t>
            </a:r>
            <a:endParaRPr lang="it-IT" sz="1200" dirty="0">
              <a:latin typeface="Roboto" panose="02000000000000000000" pitchFamily="2" charset="0"/>
              <a:ea typeface="Roboto" panose="02000000000000000000" pitchFamily="2" charset="0"/>
              <a:cs typeface="Roboto" panose="02000000000000000000" pitchFamily="2" charset="0"/>
            </a:endParaRPr>
          </a:p>
        </p:txBody>
      </p:sp>
      <p:sp>
        <p:nvSpPr>
          <p:cNvPr id="33" name="CasellaDiTesto 32">
            <a:extLst>
              <a:ext uri="{FF2B5EF4-FFF2-40B4-BE49-F238E27FC236}">
                <a16:creationId xmlns:a16="http://schemas.microsoft.com/office/drawing/2014/main" id="{4F58C60D-327B-27E2-594B-64AE8F61236B}"/>
              </a:ext>
            </a:extLst>
          </p:cNvPr>
          <p:cNvSpPr txBox="1"/>
          <p:nvPr/>
        </p:nvSpPr>
        <p:spPr>
          <a:xfrm>
            <a:off x="733448" y="4072647"/>
            <a:ext cx="2124052" cy="646331"/>
          </a:xfrm>
          <a:prstGeom prst="rect">
            <a:avLst/>
          </a:prstGeom>
          <a:noFill/>
        </p:spPr>
        <p:txBody>
          <a:bodyPr wrap="square">
            <a:spAutoFit/>
          </a:bodyPr>
          <a:lstStyle/>
          <a:p>
            <a:r>
              <a:rPr lang="it-IT" sz="1200" b="1" dirty="0">
                <a:solidFill>
                  <a:srgbClr val="004976"/>
                </a:solidFill>
                <a:latin typeface="Roboto" panose="02000000000000000000" pitchFamily="2" charset="0"/>
                <a:ea typeface="Roboto" panose="02000000000000000000" pitchFamily="2" charset="0"/>
              </a:rPr>
              <a:t>3</a:t>
            </a:r>
            <a:r>
              <a:rPr lang="it-IT" sz="1200" dirty="0">
                <a:solidFill>
                  <a:srgbClr val="004976"/>
                </a:solidFill>
                <a:latin typeface="Roboto" panose="02000000000000000000" pitchFamily="2" charset="0"/>
                <a:ea typeface="Roboto" panose="02000000000000000000" pitchFamily="2" charset="0"/>
              </a:rPr>
              <a:t> </a:t>
            </a:r>
            <a:r>
              <a:rPr lang="it-IT" sz="1200" dirty="0" err="1">
                <a:solidFill>
                  <a:srgbClr val="004976"/>
                </a:solidFill>
                <a:latin typeface="Roboto" panose="02000000000000000000" pitchFamily="2" charset="0"/>
                <a:ea typeface="Roboto" panose="02000000000000000000" pitchFamily="2" charset="0"/>
              </a:rPr>
              <a:t>Regions</a:t>
            </a:r>
            <a:r>
              <a:rPr lang="it-IT" sz="1200" dirty="0">
                <a:solidFill>
                  <a:srgbClr val="004976"/>
                </a:solidFill>
                <a:latin typeface="Roboto" panose="02000000000000000000" pitchFamily="2" charset="0"/>
                <a:ea typeface="Roboto" panose="02000000000000000000" pitchFamily="2" charset="0"/>
              </a:rPr>
              <a:t>  (Pacific, Caribbean, AIS), </a:t>
            </a:r>
            <a:r>
              <a:rPr lang="it-IT" sz="1200" b="1" dirty="0">
                <a:solidFill>
                  <a:srgbClr val="004976"/>
                </a:solidFill>
                <a:latin typeface="Roboto" panose="02000000000000000000" pitchFamily="2" charset="0"/>
                <a:ea typeface="Roboto" panose="02000000000000000000" pitchFamily="2" charset="0"/>
              </a:rPr>
              <a:t>28</a:t>
            </a:r>
            <a:r>
              <a:rPr lang="it-IT" sz="1200" dirty="0">
                <a:solidFill>
                  <a:srgbClr val="004976"/>
                </a:solidFill>
                <a:latin typeface="Roboto" panose="02000000000000000000" pitchFamily="2" charset="0"/>
                <a:ea typeface="Roboto" panose="02000000000000000000" pitchFamily="2" charset="0"/>
              </a:rPr>
              <a:t> SIDS </a:t>
            </a:r>
            <a:r>
              <a:rPr lang="it-IT" sz="1200" dirty="0" err="1">
                <a:solidFill>
                  <a:srgbClr val="004976"/>
                </a:solidFill>
                <a:latin typeface="Roboto" panose="02000000000000000000" pitchFamily="2" charset="0"/>
                <a:ea typeface="Roboto" panose="02000000000000000000" pitchFamily="2" charset="0"/>
              </a:rPr>
              <a:t>represented</a:t>
            </a:r>
            <a:endParaRPr lang="it-IT" sz="1200" dirty="0">
              <a:solidFill>
                <a:srgbClr val="004976"/>
              </a:solidFill>
              <a:latin typeface="Roboto" panose="02000000000000000000" pitchFamily="2" charset="0"/>
              <a:ea typeface="Roboto" panose="02000000000000000000" pitchFamily="2" charset="0"/>
            </a:endParaRPr>
          </a:p>
        </p:txBody>
      </p:sp>
      <p:pic>
        <p:nvPicPr>
          <p:cNvPr id="37" name="Immagine 36" descr="Immagine che contiene clipart, Elementi grafici, Policromia, cerchio&#10;&#10;Il contenuto generato dall'IA potrebbe non essere corretto.">
            <a:extLst>
              <a:ext uri="{FF2B5EF4-FFF2-40B4-BE49-F238E27FC236}">
                <a16:creationId xmlns:a16="http://schemas.microsoft.com/office/drawing/2014/main" id="{5F4E3DAE-3172-A540-DDF1-634FEF074B3D}"/>
              </a:ext>
            </a:extLst>
          </p:cNvPr>
          <p:cNvPicPr>
            <a:picLocks noChangeAspect="1"/>
          </p:cNvPicPr>
          <p:nvPr/>
        </p:nvPicPr>
        <p:blipFill>
          <a:blip r:embed="rId10"/>
          <a:stretch>
            <a:fillRect/>
          </a:stretch>
        </p:blipFill>
        <p:spPr>
          <a:xfrm>
            <a:off x="61196" y="3995402"/>
            <a:ext cx="672252" cy="672252"/>
          </a:xfrm>
          <a:prstGeom prst="rect">
            <a:avLst/>
          </a:prstGeom>
        </p:spPr>
      </p:pic>
      <p:sp>
        <p:nvSpPr>
          <p:cNvPr id="39" name="CasellaDiTesto 38">
            <a:extLst>
              <a:ext uri="{FF2B5EF4-FFF2-40B4-BE49-F238E27FC236}">
                <a16:creationId xmlns:a16="http://schemas.microsoft.com/office/drawing/2014/main" id="{0FBABADE-61D5-5776-7193-6469BEF1FBFC}"/>
              </a:ext>
            </a:extLst>
          </p:cNvPr>
          <p:cNvSpPr txBox="1"/>
          <p:nvPr/>
        </p:nvSpPr>
        <p:spPr>
          <a:xfrm>
            <a:off x="3661431" y="3916028"/>
            <a:ext cx="2464353" cy="830997"/>
          </a:xfrm>
          <a:prstGeom prst="rect">
            <a:avLst/>
          </a:prstGeom>
          <a:noFill/>
        </p:spPr>
        <p:txBody>
          <a:bodyPr wrap="square">
            <a:spAutoFit/>
          </a:bodyPr>
          <a:lstStyle/>
          <a:p>
            <a:r>
              <a:rPr lang="it-IT" sz="1200" b="1" dirty="0">
                <a:solidFill>
                  <a:srgbClr val="004976"/>
                </a:solidFill>
                <a:latin typeface="Roboto" panose="02000000000000000000" pitchFamily="2" charset="0"/>
                <a:ea typeface="Roboto" panose="02000000000000000000" pitchFamily="2" charset="0"/>
              </a:rPr>
              <a:t>65+ </a:t>
            </a:r>
            <a:r>
              <a:rPr lang="en-GB" sz="1200" dirty="0">
                <a:solidFill>
                  <a:srgbClr val="004976"/>
                </a:solidFill>
                <a:latin typeface="Roboto" panose="02000000000000000000" pitchFamily="2" charset="0"/>
                <a:ea typeface="Roboto" panose="02000000000000000000" pitchFamily="2" charset="0"/>
              </a:rPr>
              <a:t>Delegates from SIDS, development institutions, partner organisations, associate members</a:t>
            </a:r>
          </a:p>
        </p:txBody>
      </p:sp>
      <p:sp>
        <p:nvSpPr>
          <p:cNvPr id="41" name="CasellaDiTesto 40">
            <a:extLst>
              <a:ext uri="{FF2B5EF4-FFF2-40B4-BE49-F238E27FC236}">
                <a16:creationId xmlns:a16="http://schemas.microsoft.com/office/drawing/2014/main" id="{36529151-8E4A-A0C4-C4BC-3B245DDF5761}"/>
              </a:ext>
            </a:extLst>
          </p:cNvPr>
          <p:cNvSpPr txBox="1"/>
          <p:nvPr/>
        </p:nvSpPr>
        <p:spPr>
          <a:xfrm>
            <a:off x="7009876" y="3857836"/>
            <a:ext cx="1965941" cy="1015663"/>
          </a:xfrm>
          <a:prstGeom prst="rect">
            <a:avLst/>
          </a:prstGeom>
          <a:noFill/>
        </p:spPr>
        <p:txBody>
          <a:bodyPr wrap="square">
            <a:spAutoFit/>
          </a:bodyPr>
          <a:lstStyle/>
          <a:p>
            <a:pPr algn="just"/>
            <a:r>
              <a:rPr lang="it-IT" sz="1200" b="1" dirty="0">
                <a:solidFill>
                  <a:srgbClr val="004976"/>
                </a:solidFill>
                <a:latin typeface="Roboto" panose="02000000000000000000" pitchFamily="2" charset="0"/>
                <a:ea typeface="Roboto" panose="02000000000000000000" pitchFamily="2" charset="0"/>
              </a:rPr>
              <a:t>41</a:t>
            </a:r>
            <a:r>
              <a:rPr lang="it-IT" sz="1200" dirty="0">
                <a:solidFill>
                  <a:srgbClr val="004976"/>
                </a:solidFill>
                <a:latin typeface="Roboto" panose="02000000000000000000" pitchFamily="2" charset="0"/>
                <a:ea typeface="Roboto" panose="02000000000000000000" pitchFamily="2" charset="0"/>
              </a:rPr>
              <a:t> indicators </a:t>
            </a:r>
          </a:p>
          <a:p>
            <a:pPr algn="just"/>
            <a:r>
              <a:rPr lang="it-IT" sz="1200" b="1" dirty="0">
                <a:solidFill>
                  <a:srgbClr val="004976"/>
                </a:solidFill>
                <a:latin typeface="Roboto" panose="02000000000000000000" pitchFamily="2" charset="0"/>
                <a:ea typeface="Roboto" panose="02000000000000000000" pitchFamily="2" charset="0"/>
              </a:rPr>
              <a:t>3 </a:t>
            </a:r>
            <a:r>
              <a:rPr lang="it-IT" sz="1200" dirty="0">
                <a:solidFill>
                  <a:srgbClr val="004976"/>
                </a:solidFill>
                <a:latin typeface="Roboto" panose="02000000000000000000" pitchFamily="2" charset="0"/>
                <a:ea typeface="Roboto" panose="02000000000000000000" pitchFamily="2" charset="0"/>
              </a:rPr>
              <a:t>case studies</a:t>
            </a:r>
          </a:p>
          <a:p>
            <a:pPr algn="just"/>
            <a:r>
              <a:rPr lang="it-IT" sz="1200" b="1" dirty="0">
                <a:solidFill>
                  <a:srgbClr val="004976"/>
                </a:solidFill>
                <a:latin typeface="Roboto" panose="02000000000000000000" pitchFamily="2" charset="0"/>
                <a:ea typeface="Roboto" panose="02000000000000000000" pitchFamily="2" charset="0"/>
              </a:rPr>
              <a:t>12</a:t>
            </a:r>
            <a:r>
              <a:rPr lang="it-IT" sz="1200" dirty="0">
                <a:solidFill>
                  <a:srgbClr val="004976"/>
                </a:solidFill>
                <a:latin typeface="Roboto" panose="02000000000000000000" pitchFamily="2" charset="0"/>
                <a:ea typeface="Roboto" panose="02000000000000000000" pitchFamily="2" charset="0"/>
              </a:rPr>
              <a:t> </a:t>
            </a:r>
            <a:r>
              <a:rPr lang="it-IT" sz="1200" dirty="0" err="1">
                <a:solidFill>
                  <a:srgbClr val="004976"/>
                </a:solidFill>
                <a:latin typeface="Roboto" panose="02000000000000000000" pitchFamily="2" charset="0"/>
                <a:ea typeface="Roboto" panose="02000000000000000000" pitchFamily="2" charset="0"/>
              </a:rPr>
              <a:t>priority</a:t>
            </a:r>
            <a:r>
              <a:rPr lang="it-IT" sz="1200" dirty="0">
                <a:solidFill>
                  <a:srgbClr val="004976"/>
                </a:solidFill>
                <a:latin typeface="Roboto" panose="02000000000000000000" pitchFamily="2" charset="0"/>
                <a:ea typeface="Roboto" panose="02000000000000000000" pitchFamily="2" charset="0"/>
              </a:rPr>
              <a:t> areas </a:t>
            </a:r>
            <a:r>
              <a:rPr lang="it-IT" sz="1200" dirty="0" err="1">
                <a:solidFill>
                  <a:srgbClr val="004976"/>
                </a:solidFill>
                <a:latin typeface="Roboto" panose="02000000000000000000" pitchFamily="2" charset="0"/>
                <a:ea typeface="Roboto" panose="02000000000000000000" pitchFamily="2" charset="0"/>
              </a:rPr>
              <a:t>covered</a:t>
            </a:r>
            <a:r>
              <a:rPr lang="it-IT" sz="1200" dirty="0">
                <a:solidFill>
                  <a:srgbClr val="004976"/>
                </a:solidFill>
                <a:latin typeface="Roboto" panose="02000000000000000000" pitchFamily="2" charset="0"/>
                <a:ea typeface="Roboto" panose="02000000000000000000" pitchFamily="2" charset="0"/>
              </a:rPr>
              <a:t> (energy and non-energy </a:t>
            </a:r>
            <a:r>
              <a:rPr lang="it-IT" sz="1200" dirty="0" err="1">
                <a:solidFill>
                  <a:srgbClr val="004976"/>
                </a:solidFill>
                <a:latin typeface="Roboto" panose="02000000000000000000" pitchFamily="2" charset="0"/>
                <a:ea typeface="Roboto" panose="02000000000000000000" pitchFamily="2" charset="0"/>
              </a:rPr>
              <a:t>sector</a:t>
            </a:r>
            <a:r>
              <a:rPr lang="it-IT" sz="1200" dirty="0">
                <a:solidFill>
                  <a:srgbClr val="004976"/>
                </a:solidFill>
                <a:latin typeface="Roboto" panose="02000000000000000000" pitchFamily="2" charset="0"/>
                <a:ea typeface="Roboto" panose="02000000000000000000" pitchFamily="2" charset="0"/>
              </a:rPr>
              <a:t>) </a:t>
            </a:r>
          </a:p>
        </p:txBody>
      </p:sp>
      <p:pic>
        <p:nvPicPr>
          <p:cNvPr id="43" name="Immagine 42">
            <a:extLst>
              <a:ext uri="{FF2B5EF4-FFF2-40B4-BE49-F238E27FC236}">
                <a16:creationId xmlns:a16="http://schemas.microsoft.com/office/drawing/2014/main" id="{4386444A-2DEA-E76F-2DB8-629B9E863BA1}"/>
              </a:ext>
            </a:extLst>
          </p:cNvPr>
          <p:cNvPicPr>
            <a:picLocks noChangeAspect="1"/>
          </p:cNvPicPr>
          <p:nvPr/>
        </p:nvPicPr>
        <p:blipFill>
          <a:blip r:embed="rId11"/>
          <a:stretch>
            <a:fillRect/>
          </a:stretch>
        </p:blipFill>
        <p:spPr>
          <a:xfrm>
            <a:off x="3000815" y="3967444"/>
            <a:ext cx="672252" cy="672252"/>
          </a:xfrm>
          <a:prstGeom prst="rect">
            <a:avLst/>
          </a:prstGeom>
        </p:spPr>
      </p:pic>
      <p:sp>
        <p:nvSpPr>
          <p:cNvPr id="2" name="Google Shape;79;p15">
            <a:extLst>
              <a:ext uri="{FF2B5EF4-FFF2-40B4-BE49-F238E27FC236}">
                <a16:creationId xmlns:a16="http://schemas.microsoft.com/office/drawing/2014/main" id="{9F4BDF02-03A8-E95C-B413-99B7125E0FBF}"/>
              </a:ext>
            </a:extLst>
          </p:cNvPr>
          <p:cNvSpPr txBox="1"/>
          <p:nvPr/>
        </p:nvSpPr>
        <p:spPr>
          <a:xfrm>
            <a:off x="2224634" y="4870906"/>
            <a:ext cx="4694727" cy="30774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dirty="0">
                <a:solidFill>
                  <a:schemeClr val="lt1"/>
                </a:solidFill>
                <a:latin typeface="Roboto" panose="02000000000000000000" pitchFamily="2" charset="0"/>
                <a:ea typeface="Roboto" panose="02000000000000000000" pitchFamily="2" charset="0"/>
                <a:cs typeface="Roboto" panose="02000000000000000000" pitchFamily="2" charset="0"/>
                <a:sym typeface="Roboto Medium"/>
              </a:rPr>
              <a:t>Monitoring</a:t>
            </a:r>
            <a:endParaRPr sz="800" b="1" dirty="0">
              <a:solidFill>
                <a:srgbClr val="FFFFFF"/>
              </a:solidFill>
              <a:latin typeface="Roboto" panose="02000000000000000000" pitchFamily="2" charset="0"/>
              <a:ea typeface="Roboto" panose="02000000000000000000" pitchFamily="2" charset="0"/>
              <a:cs typeface="Roboto" panose="02000000000000000000" pitchFamily="2" charset="0"/>
              <a:sym typeface="Roboto Medium"/>
            </a:endParaRPr>
          </a:p>
        </p:txBody>
      </p:sp>
      <p:sp>
        <p:nvSpPr>
          <p:cNvPr id="3" name="Google Shape;88;p15">
            <a:extLst>
              <a:ext uri="{FF2B5EF4-FFF2-40B4-BE49-F238E27FC236}">
                <a16:creationId xmlns:a16="http://schemas.microsoft.com/office/drawing/2014/main" id="{9055659B-5354-2FE2-B247-9B946289EF8D}"/>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10" name="Google Shape;271;p62">
            <a:extLst>
              <a:ext uri="{FF2B5EF4-FFF2-40B4-BE49-F238E27FC236}">
                <a16:creationId xmlns:a16="http://schemas.microsoft.com/office/drawing/2014/main" id="{38911DC1-9149-92BB-C755-3D68836CF8FE}"/>
              </a:ext>
            </a:extLst>
          </p:cNvPr>
          <p:cNvSpPr txBox="1">
            <a:spLocks/>
          </p:cNvSpPr>
          <p:nvPr/>
        </p:nvSpPr>
        <p:spPr>
          <a:xfrm>
            <a:off x="308218" y="405059"/>
            <a:ext cx="8159296"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90000"/>
              </a:lnSpc>
              <a:buClr>
                <a:schemeClr val="lt1"/>
              </a:buClr>
              <a:buSzPts val="2100"/>
            </a:pPr>
            <a:r>
              <a:rPr lang="en-US" sz="2100" b="1" dirty="0">
                <a:solidFill>
                  <a:srgbClr val="004976"/>
                </a:solidFill>
                <a:latin typeface="Roboto"/>
                <a:ea typeface="Roboto"/>
                <a:cs typeface="Calibri"/>
                <a:sym typeface="Calibri"/>
              </a:rPr>
              <a:t>Indicators for IRENA</a:t>
            </a:r>
          </a:p>
        </p:txBody>
      </p:sp>
      <p:pic>
        <p:nvPicPr>
          <p:cNvPr id="1026" name="Picture 2" descr="Agenzia internazionale per le energie rinnovabili - Wikipedia">
            <a:extLst>
              <a:ext uri="{FF2B5EF4-FFF2-40B4-BE49-F238E27FC236}">
                <a16:creationId xmlns:a16="http://schemas.microsoft.com/office/drawing/2014/main" id="{84D7881E-7234-B0D0-C0DB-991AEB00D7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7084" y="338156"/>
            <a:ext cx="1036035" cy="3867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ndiera delle Seychelles - Wikipedia">
            <a:extLst>
              <a:ext uri="{FF2B5EF4-FFF2-40B4-BE49-F238E27FC236}">
                <a16:creationId xmlns:a16="http://schemas.microsoft.com/office/drawing/2014/main" id="{D6BAA590-3DB0-1E58-CBA7-9DDDB5E51C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26571" y="377558"/>
            <a:ext cx="653718" cy="3268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Jamaica - Wikipedia">
            <a:extLst>
              <a:ext uri="{FF2B5EF4-FFF2-40B4-BE49-F238E27FC236}">
                <a16:creationId xmlns:a16="http://schemas.microsoft.com/office/drawing/2014/main" id="{1E24951F-5AF9-E056-539A-093EEC19AF9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06178" y="377558"/>
            <a:ext cx="653718" cy="3268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ndiera delle Figi - Wikipedia">
            <a:extLst>
              <a:ext uri="{FF2B5EF4-FFF2-40B4-BE49-F238E27FC236}">
                <a16:creationId xmlns:a16="http://schemas.microsoft.com/office/drawing/2014/main" id="{CC352C42-2DF6-D447-D0D8-C4C1741329F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5785" y="374701"/>
            <a:ext cx="653718" cy="326859"/>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cerchio, Elementi grafici, Policromia, arte&#10;&#10;Il contenuto generato dall'IA potrebbe non essere corretto.">
            <a:extLst>
              <a:ext uri="{FF2B5EF4-FFF2-40B4-BE49-F238E27FC236}">
                <a16:creationId xmlns:a16="http://schemas.microsoft.com/office/drawing/2014/main" id="{70D2C712-501A-A410-55F3-BD4D15F15814}"/>
              </a:ext>
            </a:extLst>
          </p:cNvPr>
          <p:cNvPicPr>
            <a:picLocks noChangeAspect="1"/>
          </p:cNvPicPr>
          <p:nvPr/>
        </p:nvPicPr>
        <p:blipFill>
          <a:blip r:embed="rId16"/>
          <a:stretch>
            <a:fillRect/>
          </a:stretch>
        </p:blipFill>
        <p:spPr>
          <a:xfrm>
            <a:off x="6125784" y="3917321"/>
            <a:ext cx="772497" cy="772497"/>
          </a:xfrm>
          <a:prstGeom prst="rect">
            <a:avLst/>
          </a:prstGeom>
        </p:spPr>
      </p:pic>
    </p:spTree>
    <p:extLst>
      <p:ext uri="{BB962C8B-B14F-4D97-AF65-F5344CB8AC3E}">
        <p14:creationId xmlns:p14="http://schemas.microsoft.com/office/powerpoint/2010/main" val="1226653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5AABF772-56BA-00A4-92FA-895B0126A416}"/>
            </a:ext>
          </a:extLst>
        </p:cNvPr>
        <p:cNvGrpSpPr/>
        <p:nvPr/>
      </p:nvGrpSpPr>
      <p:grpSpPr>
        <a:xfrm>
          <a:off x="0" y="0"/>
          <a:ext cx="0" cy="0"/>
          <a:chOff x="0" y="0"/>
          <a:chExt cx="0" cy="0"/>
        </a:xfrm>
      </p:grpSpPr>
      <p:sp>
        <p:nvSpPr>
          <p:cNvPr id="11" name="Google Shape;78;p15">
            <a:extLst>
              <a:ext uri="{FF2B5EF4-FFF2-40B4-BE49-F238E27FC236}">
                <a16:creationId xmlns:a16="http://schemas.microsoft.com/office/drawing/2014/main" id="{BB91527B-CA1D-B84D-FBA8-488491CF6B80}"/>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79;p15">
            <a:extLst>
              <a:ext uri="{FF2B5EF4-FFF2-40B4-BE49-F238E27FC236}">
                <a16:creationId xmlns:a16="http://schemas.microsoft.com/office/drawing/2014/main" id="{03CD0101-9C2B-0577-12E2-14FA4D3A1698}"/>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lt1"/>
                </a:solidFill>
                <a:latin typeface="Roboto Medium"/>
                <a:ea typeface="Roboto Medium"/>
                <a:cs typeface="Roboto Medium"/>
                <a:sym typeface="Roboto Medium"/>
              </a:rPr>
              <a:t>greeningtheislands.org</a:t>
            </a:r>
            <a:endParaRPr sz="700">
              <a:solidFill>
                <a:srgbClr val="FFFFFF"/>
              </a:solidFill>
              <a:latin typeface="Roboto Medium"/>
              <a:ea typeface="Roboto Medium"/>
              <a:cs typeface="Roboto Medium"/>
              <a:sym typeface="Roboto Medium"/>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83349D6A-62EC-63ED-2A4D-2BAF777B779E}"/>
              </a:ext>
            </a:extLst>
          </p:cNvPr>
          <p:cNvPicPr preferRelativeResize="0"/>
          <p:nvPr/>
        </p:nvPicPr>
        <p:blipFill rotWithShape="1">
          <a:blip r:embed="rId3">
            <a:alphaModFix/>
          </a:blip>
          <a:srcRect/>
          <a:stretch/>
        </p:blipFill>
        <p:spPr>
          <a:xfrm>
            <a:off x="570375" y="4890547"/>
            <a:ext cx="672252" cy="288075"/>
          </a:xfrm>
          <a:prstGeom prst="rect">
            <a:avLst/>
          </a:prstGeom>
          <a:noFill/>
          <a:ln>
            <a:noFill/>
          </a:ln>
        </p:spPr>
      </p:pic>
      <p:sp>
        <p:nvSpPr>
          <p:cNvPr id="8" name="CasellaDiTesto 7">
            <a:extLst>
              <a:ext uri="{FF2B5EF4-FFF2-40B4-BE49-F238E27FC236}">
                <a16:creationId xmlns:a16="http://schemas.microsoft.com/office/drawing/2014/main" id="{F77B0B4B-2C38-A986-1596-A11E88D6BE28}"/>
              </a:ext>
            </a:extLst>
          </p:cNvPr>
          <p:cNvSpPr txBox="1"/>
          <p:nvPr/>
        </p:nvSpPr>
        <p:spPr>
          <a:xfrm>
            <a:off x="8217029" y="2461792"/>
            <a:ext cx="1196477" cy="276999"/>
          </a:xfrm>
          <a:prstGeom prst="rect">
            <a:avLst/>
          </a:prstGeom>
          <a:noFill/>
        </p:spPr>
        <p:txBody>
          <a:bodyPr wrap="square" rtlCol="0">
            <a:spAutoFit/>
          </a:bodyPr>
          <a:lstStyle/>
          <a:p>
            <a:r>
              <a:rPr lang="en-GB" sz="1200">
                <a:solidFill>
                  <a:schemeClr val="bg1"/>
                </a:solidFill>
              </a:rPr>
              <a:t>Rodrigues</a:t>
            </a:r>
            <a:endParaRPr lang="en-GB">
              <a:solidFill>
                <a:schemeClr val="bg1"/>
              </a:solidFill>
            </a:endParaRPr>
          </a:p>
        </p:txBody>
      </p:sp>
      <p:pic>
        <p:nvPicPr>
          <p:cNvPr id="15" name="Google Shape;56;p13">
            <a:extLst>
              <a:ext uri="{FF2B5EF4-FFF2-40B4-BE49-F238E27FC236}">
                <a16:creationId xmlns:a16="http://schemas.microsoft.com/office/drawing/2014/main" id="{CD98E74E-E076-A8B4-70EE-C4EF2C4BD2F9}"/>
              </a:ext>
            </a:extLst>
          </p:cNvPr>
          <p:cNvPicPr preferRelativeResize="0"/>
          <p:nvPr/>
        </p:nvPicPr>
        <p:blipFill rotWithShape="1">
          <a:blip r:embed="rId4">
            <a:alphaModFix/>
          </a:blip>
          <a:srcRect l="16219" b="26610"/>
          <a:stretch/>
        </p:blipFill>
        <p:spPr>
          <a:xfrm>
            <a:off x="7752800" y="29374"/>
            <a:ext cx="1391200" cy="528407"/>
          </a:xfrm>
          <a:prstGeom prst="rect">
            <a:avLst/>
          </a:prstGeom>
          <a:noFill/>
          <a:ln>
            <a:noFill/>
          </a:ln>
        </p:spPr>
      </p:pic>
      <p:pic>
        <p:nvPicPr>
          <p:cNvPr id="10" name="Immagine 9" descr="Immagine che contiene mappa, World, Terra&#10;&#10;Descrizione generata automaticamente">
            <a:extLst>
              <a:ext uri="{FF2B5EF4-FFF2-40B4-BE49-F238E27FC236}">
                <a16:creationId xmlns:a16="http://schemas.microsoft.com/office/drawing/2014/main" id="{4019808D-74DB-D258-F5A9-1D1DC7361328}"/>
              </a:ext>
            </a:extLst>
          </p:cNvPr>
          <p:cNvPicPr>
            <a:picLocks noChangeAspect="1"/>
          </p:cNvPicPr>
          <p:nvPr/>
        </p:nvPicPr>
        <p:blipFill>
          <a:blip r:embed="rId5"/>
          <a:srcRect l="2172" r="2585"/>
          <a:stretch/>
        </p:blipFill>
        <p:spPr>
          <a:xfrm>
            <a:off x="130710" y="1734319"/>
            <a:ext cx="4450639" cy="2807475"/>
          </a:xfrm>
          <a:prstGeom prst="rect">
            <a:avLst/>
          </a:prstGeom>
        </p:spPr>
      </p:pic>
      <p:sp>
        <p:nvSpPr>
          <p:cNvPr id="14" name="Google Shape;271;p62">
            <a:extLst>
              <a:ext uri="{FF2B5EF4-FFF2-40B4-BE49-F238E27FC236}">
                <a16:creationId xmlns:a16="http://schemas.microsoft.com/office/drawing/2014/main" id="{3D6E11DA-250E-EE60-3A7B-704E8AC3D485}"/>
              </a:ext>
            </a:extLst>
          </p:cNvPr>
          <p:cNvSpPr txBox="1">
            <a:spLocks/>
          </p:cNvSpPr>
          <p:nvPr/>
        </p:nvSpPr>
        <p:spPr>
          <a:xfrm>
            <a:off x="334829" y="376923"/>
            <a:ext cx="4129162"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90000"/>
              </a:lnSpc>
              <a:buClr>
                <a:schemeClr val="lt1"/>
              </a:buClr>
              <a:buSzPts val="2100"/>
            </a:pPr>
            <a:r>
              <a:rPr lang="en-US" sz="2100" b="1" dirty="0">
                <a:solidFill>
                  <a:srgbClr val="002060"/>
                </a:solidFill>
                <a:latin typeface="Roboto"/>
                <a:ea typeface="Roboto"/>
                <a:cs typeface="Calibri"/>
                <a:sym typeface="Calibri"/>
              </a:rPr>
              <a:t>GTI 100% RES Islands - Concept</a:t>
            </a:r>
          </a:p>
        </p:txBody>
      </p:sp>
      <p:sp>
        <p:nvSpPr>
          <p:cNvPr id="16" name="CasellaDiTesto 15">
            <a:extLst>
              <a:ext uri="{FF2B5EF4-FFF2-40B4-BE49-F238E27FC236}">
                <a16:creationId xmlns:a16="http://schemas.microsoft.com/office/drawing/2014/main" id="{265D388D-3507-9A1C-BD40-C6712C46E7BD}"/>
              </a:ext>
            </a:extLst>
          </p:cNvPr>
          <p:cNvSpPr txBox="1"/>
          <p:nvPr/>
        </p:nvSpPr>
        <p:spPr>
          <a:xfrm>
            <a:off x="294105" y="933178"/>
            <a:ext cx="367896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2060"/>
                </a:solidFill>
                <a:effectLst/>
                <a:uLnTx/>
                <a:uFillTx/>
                <a:latin typeface="Roboto" panose="02000000000000000000" pitchFamily="2" charset="0"/>
                <a:ea typeface="Roboto" panose="02000000000000000000" pitchFamily="2" charset="0"/>
                <a:sym typeface="Arial"/>
              </a:rPr>
              <a:t>Islands as </a:t>
            </a:r>
            <a:r>
              <a:rPr kumimoji="0" lang="en-GB" sz="1100" b="1" i="0" u="none" strike="noStrike" kern="0" cap="none" spc="0" normalizeH="0" baseline="0" noProof="0" dirty="0">
                <a:ln>
                  <a:noFill/>
                </a:ln>
                <a:solidFill>
                  <a:srgbClr val="002060"/>
                </a:solidFill>
                <a:effectLst/>
                <a:uLnTx/>
                <a:uFillTx/>
                <a:latin typeface="Roboto" panose="02000000000000000000" pitchFamily="2" charset="0"/>
                <a:ea typeface="Roboto" panose="02000000000000000000" pitchFamily="2" charset="0"/>
                <a:sym typeface="Arial"/>
              </a:rPr>
              <a:t>laboratories</a:t>
            </a:r>
            <a:r>
              <a:rPr kumimoji="0" lang="en-GB" sz="1100" b="0" i="0" u="none" strike="noStrike" kern="0" cap="none" spc="0" normalizeH="0" baseline="0" noProof="0" dirty="0">
                <a:ln>
                  <a:noFill/>
                </a:ln>
                <a:solidFill>
                  <a:srgbClr val="002060"/>
                </a:solidFill>
                <a:effectLst/>
                <a:uLnTx/>
                <a:uFillTx/>
                <a:latin typeface="Roboto" panose="02000000000000000000" pitchFamily="2" charset="0"/>
                <a:ea typeface="Roboto" panose="02000000000000000000" pitchFamily="2" charset="0"/>
                <a:sym typeface="Arial"/>
              </a:rPr>
              <a:t> to showcase that the transition to </a:t>
            </a:r>
            <a:r>
              <a:rPr kumimoji="0" lang="en-GB" sz="1100" b="1" i="0" u="none" strike="noStrike" kern="0" cap="none" spc="0" normalizeH="0" baseline="0" noProof="0" dirty="0">
                <a:ln>
                  <a:noFill/>
                </a:ln>
                <a:solidFill>
                  <a:srgbClr val="002060"/>
                </a:solidFill>
                <a:effectLst/>
                <a:uLnTx/>
                <a:uFillTx/>
                <a:latin typeface="Roboto" panose="02000000000000000000" pitchFamily="2" charset="0"/>
                <a:ea typeface="Roboto" panose="02000000000000000000" pitchFamily="2" charset="0"/>
                <a:sym typeface="Arial"/>
              </a:rPr>
              <a:t>100% renewable energy systems </a:t>
            </a:r>
            <a:r>
              <a:rPr kumimoji="0" lang="en-GB" sz="1100" b="0" i="0" u="none" strike="noStrike" kern="0" cap="none" spc="0" normalizeH="0" baseline="0" noProof="0" dirty="0">
                <a:ln>
                  <a:noFill/>
                </a:ln>
                <a:solidFill>
                  <a:srgbClr val="002060"/>
                </a:solidFill>
                <a:effectLst/>
                <a:uLnTx/>
                <a:uFillTx/>
                <a:latin typeface="Roboto" panose="02000000000000000000" pitchFamily="2" charset="0"/>
                <a:ea typeface="Roboto" panose="02000000000000000000" pitchFamily="2" charset="0"/>
                <a:sym typeface="Arial"/>
              </a:rPr>
              <a:t>is </a:t>
            </a:r>
            <a:r>
              <a:rPr kumimoji="0" lang="en-GB" sz="1100" b="1" i="0" u="none" strike="noStrike" kern="0" cap="none" spc="0" normalizeH="0" baseline="0" noProof="0" dirty="0">
                <a:ln>
                  <a:noFill/>
                </a:ln>
                <a:solidFill>
                  <a:srgbClr val="002060"/>
                </a:solidFill>
                <a:effectLst/>
                <a:uLnTx/>
                <a:uFillTx/>
                <a:latin typeface="Roboto" panose="02000000000000000000" pitchFamily="2" charset="0"/>
                <a:ea typeface="Roboto" panose="02000000000000000000" pitchFamily="2" charset="0"/>
                <a:sym typeface="Arial"/>
              </a:rPr>
              <a:t>technically</a:t>
            </a:r>
            <a:r>
              <a:rPr kumimoji="0" lang="en-GB" sz="1100" b="0" i="0" u="none" strike="noStrike" kern="0" cap="none" spc="0" normalizeH="0" baseline="0" noProof="0" dirty="0">
                <a:ln>
                  <a:noFill/>
                </a:ln>
                <a:solidFill>
                  <a:srgbClr val="002060"/>
                </a:solidFill>
                <a:effectLst/>
                <a:uLnTx/>
                <a:uFillTx/>
                <a:latin typeface="Roboto" panose="02000000000000000000" pitchFamily="2" charset="0"/>
                <a:ea typeface="Roboto" panose="02000000000000000000" pitchFamily="2" charset="0"/>
                <a:sym typeface="Arial"/>
              </a:rPr>
              <a:t> and </a:t>
            </a:r>
            <a:r>
              <a:rPr kumimoji="0" lang="en-GB" sz="1100" b="1" i="0" u="none" strike="noStrike" kern="0" cap="none" spc="0" normalizeH="0" baseline="0" noProof="0" dirty="0">
                <a:ln>
                  <a:noFill/>
                </a:ln>
                <a:solidFill>
                  <a:srgbClr val="002060"/>
                </a:solidFill>
                <a:effectLst/>
                <a:uLnTx/>
                <a:uFillTx/>
                <a:latin typeface="Roboto" panose="02000000000000000000" pitchFamily="2" charset="0"/>
                <a:ea typeface="Roboto" panose="02000000000000000000" pitchFamily="2" charset="0"/>
                <a:sym typeface="Arial"/>
              </a:rPr>
              <a:t>economically feasible </a:t>
            </a:r>
            <a:r>
              <a:rPr kumimoji="0" lang="en-GB" sz="1100" b="0" i="0" u="none" strike="noStrike" kern="0" cap="none" spc="0" normalizeH="0" baseline="0" noProof="0" dirty="0">
                <a:ln>
                  <a:noFill/>
                </a:ln>
                <a:solidFill>
                  <a:srgbClr val="002060"/>
                </a:solidFill>
                <a:effectLst/>
                <a:uLnTx/>
                <a:uFillTx/>
                <a:latin typeface="Roboto" panose="02000000000000000000" pitchFamily="2" charset="0"/>
                <a:ea typeface="Roboto" panose="02000000000000000000" pitchFamily="2" charset="0"/>
                <a:sym typeface="Arial"/>
              </a:rPr>
              <a:t>as well as a </a:t>
            </a:r>
            <a:r>
              <a:rPr kumimoji="0" lang="en-GB" sz="1100" b="1" i="0" u="none" strike="noStrike" kern="0" cap="none" spc="0" normalizeH="0" baseline="0" noProof="0" dirty="0">
                <a:ln>
                  <a:noFill/>
                </a:ln>
                <a:solidFill>
                  <a:srgbClr val="002060"/>
                </a:solidFill>
                <a:effectLst/>
                <a:uLnTx/>
                <a:uFillTx/>
                <a:latin typeface="Roboto" panose="02000000000000000000" pitchFamily="2" charset="0"/>
                <a:ea typeface="Roboto" panose="02000000000000000000" pitchFamily="2" charset="0"/>
                <a:sym typeface="Arial"/>
              </a:rPr>
              <a:t>key driver for resilience.</a:t>
            </a:r>
            <a:endParaRPr kumimoji="0" lang="en-GB" sz="1100" b="0" i="0" u="none" strike="noStrike" kern="0" cap="none" spc="0" normalizeH="0" baseline="0" noProof="0" dirty="0">
              <a:ln>
                <a:noFill/>
              </a:ln>
              <a:solidFill>
                <a:srgbClr val="002060"/>
              </a:solidFill>
              <a:effectLst/>
              <a:uLnTx/>
              <a:uFillTx/>
              <a:latin typeface="Roboto" panose="02000000000000000000" pitchFamily="2" charset="0"/>
              <a:ea typeface="Roboto" panose="02000000000000000000" pitchFamily="2" charset="0"/>
              <a:sym typeface="Arial"/>
            </a:endParaRPr>
          </a:p>
        </p:txBody>
      </p:sp>
      <p:sp>
        <p:nvSpPr>
          <p:cNvPr id="17" name="TextBox 13">
            <a:extLst>
              <a:ext uri="{FF2B5EF4-FFF2-40B4-BE49-F238E27FC236}">
                <a16:creationId xmlns:a16="http://schemas.microsoft.com/office/drawing/2014/main" id="{663EEDD5-A4DB-EE7F-D085-56A23E9959F0}"/>
              </a:ext>
            </a:extLst>
          </p:cNvPr>
          <p:cNvSpPr txBox="1"/>
          <p:nvPr/>
        </p:nvSpPr>
        <p:spPr>
          <a:xfrm>
            <a:off x="4545747" y="938082"/>
            <a:ext cx="3785904" cy="27238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 sz="1300" b="1" i="0" u="none" strike="noStrike" kern="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Black" panose="02000000000000000000" pitchFamily="2" charset="0"/>
                <a:sym typeface="Roboto"/>
              </a:rPr>
              <a:t>Key partners &amp; supporters</a:t>
            </a:r>
            <a:endParaRPr kumimoji="0" lang="it-IT" sz="1300" b="1" i="0" u="none" strike="noStrike" kern="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Black" panose="02000000000000000000" pitchFamily="2" charset="0"/>
              <a:sym typeface="Arial"/>
            </a:endParaRPr>
          </a:p>
        </p:txBody>
      </p:sp>
      <p:sp>
        <p:nvSpPr>
          <p:cNvPr id="18" name="TextBox 30">
            <a:extLst>
              <a:ext uri="{FF2B5EF4-FFF2-40B4-BE49-F238E27FC236}">
                <a16:creationId xmlns:a16="http://schemas.microsoft.com/office/drawing/2014/main" id="{752583CF-EF9E-07F7-3ACF-56A054354211}"/>
              </a:ext>
            </a:extLst>
          </p:cNvPr>
          <p:cNvSpPr txBox="1"/>
          <p:nvPr/>
        </p:nvSpPr>
        <p:spPr>
          <a:xfrm>
            <a:off x="407452" y="4381903"/>
            <a:ext cx="1035451" cy="189283"/>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 sz="700" b="1" i="0" u="none" strike="noStrike" kern="0" cap="none" spc="0" normalizeH="0" baseline="0" noProof="0">
                <a:ln>
                  <a:noFill/>
                </a:ln>
                <a:solidFill>
                  <a:srgbClr val="004976"/>
                </a:solidFill>
                <a:effectLst/>
                <a:uLnTx/>
                <a:uFillTx/>
                <a:latin typeface="Roboto"/>
                <a:ea typeface="Roboto"/>
                <a:cs typeface="Roboto"/>
                <a:sym typeface="Roboto"/>
              </a:rPr>
              <a:t>Frontrunner Islands</a:t>
            </a:r>
            <a:endParaRPr kumimoji="0" lang="it-IT" sz="700" b="1" i="0" u="none" strike="noStrike" kern="0" cap="none" spc="0" normalizeH="0" baseline="0" noProof="0">
              <a:ln>
                <a:noFill/>
              </a:ln>
              <a:solidFill>
                <a:srgbClr val="004976"/>
              </a:solidFill>
              <a:effectLst/>
              <a:uLnTx/>
              <a:uFillTx/>
              <a:latin typeface="Roboto"/>
              <a:ea typeface="Roboto"/>
              <a:cs typeface="Roboto"/>
              <a:sym typeface="Arial"/>
            </a:endParaRPr>
          </a:p>
        </p:txBody>
      </p:sp>
      <p:sp>
        <p:nvSpPr>
          <p:cNvPr id="19" name="TextBox 2047">
            <a:extLst>
              <a:ext uri="{FF2B5EF4-FFF2-40B4-BE49-F238E27FC236}">
                <a16:creationId xmlns:a16="http://schemas.microsoft.com/office/drawing/2014/main" id="{C7ADDB03-CDF7-8D30-BDE4-68306CB0FF17}"/>
              </a:ext>
            </a:extLst>
          </p:cNvPr>
          <p:cNvSpPr txBox="1"/>
          <p:nvPr/>
        </p:nvSpPr>
        <p:spPr>
          <a:xfrm>
            <a:off x="407452" y="4579525"/>
            <a:ext cx="1426232" cy="2862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700" b="1" i="0" u="none" strike="noStrike" kern="0" cap="none" spc="0" normalizeH="0" baseline="0" noProof="0">
                <a:ln>
                  <a:noFill/>
                </a:ln>
                <a:solidFill>
                  <a:srgbClr val="004976"/>
                </a:solidFill>
                <a:effectLst/>
                <a:uLnTx/>
                <a:uFillTx/>
                <a:latin typeface="Roboto"/>
                <a:ea typeface="Roboto"/>
                <a:cs typeface="Roboto"/>
                <a:sym typeface="Roboto"/>
              </a:rPr>
              <a:t>Islands interested to join the initiative</a:t>
            </a:r>
            <a:endParaRPr kumimoji="0" lang="it-IT" sz="700" b="1" i="0" u="none" strike="noStrike" kern="0" cap="none" spc="0" normalizeH="0" baseline="0" noProof="0">
              <a:ln>
                <a:noFill/>
              </a:ln>
              <a:solidFill>
                <a:srgbClr val="004976"/>
              </a:solidFill>
              <a:effectLst/>
              <a:uLnTx/>
              <a:uFillTx/>
              <a:latin typeface="Roboto"/>
              <a:ea typeface="Roboto"/>
              <a:cs typeface="Roboto"/>
              <a:sym typeface="Arial"/>
            </a:endParaRPr>
          </a:p>
        </p:txBody>
      </p:sp>
      <p:sp>
        <p:nvSpPr>
          <p:cNvPr id="20" name="Google Shape;156;p18">
            <a:extLst>
              <a:ext uri="{FF2B5EF4-FFF2-40B4-BE49-F238E27FC236}">
                <a16:creationId xmlns:a16="http://schemas.microsoft.com/office/drawing/2014/main" id="{D4FFE2BA-7977-EB40-2720-BBA5F72C0FFE}"/>
              </a:ext>
            </a:extLst>
          </p:cNvPr>
          <p:cNvSpPr txBox="1"/>
          <p:nvPr/>
        </p:nvSpPr>
        <p:spPr>
          <a:xfrm>
            <a:off x="4572000" y="2397087"/>
            <a:ext cx="4060251" cy="230880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1000"/>
              </a:spcBef>
              <a:spcAft>
                <a:spcPts val="1200"/>
              </a:spcAft>
              <a:buClr>
                <a:srgbClr val="000000"/>
              </a:buClr>
              <a:buSzTx/>
              <a:buFont typeface="Arial"/>
              <a:buNone/>
              <a:tabLst/>
              <a:defRPr/>
            </a:pPr>
            <a:r>
              <a:rPr kumimoji="0" lang="en" sz="1300" b="1" i="0" u="none" strike="noStrike" kern="0" cap="none" spc="0" normalizeH="0" baseline="0" noProof="0" dirty="0">
                <a:ln>
                  <a:noFill/>
                </a:ln>
                <a:solidFill>
                  <a:srgbClr val="002060"/>
                </a:solidFill>
                <a:effectLst/>
                <a:uLnTx/>
                <a:uFillTx/>
                <a:latin typeface="Roboto"/>
                <a:ea typeface="Roboto"/>
                <a:cs typeface="Roboto"/>
                <a:sym typeface="Roboto"/>
              </a:rPr>
              <a:t>Objectives</a:t>
            </a:r>
            <a:endParaRPr kumimoji="0" lang="it-IT" sz="1300" b="1" i="0" u="none" strike="noStrike" kern="0" cap="none" spc="0" normalizeH="0" baseline="0" noProof="0" dirty="0">
              <a:ln>
                <a:noFill/>
              </a:ln>
              <a:solidFill>
                <a:srgbClr val="002060"/>
              </a:solidFill>
              <a:effectLst/>
              <a:uLnTx/>
              <a:uFillTx/>
              <a:latin typeface="Roboto"/>
              <a:ea typeface="Roboto"/>
              <a:cs typeface="Roboto"/>
              <a:sym typeface="Arial"/>
            </a:endParaRPr>
          </a:p>
          <a:p>
            <a:pPr marL="360000" marR="0" lvl="0" indent="-298450" algn="l" defTabSz="914400" rtl="0" eaLnBrk="1" fontAlgn="auto" latinLnBrk="0" hangingPunct="1">
              <a:lnSpc>
                <a:spcPct val="100000"/>
              </a:lnSpc>
              <a:spcBef>
                <a:spcPts val="0"/>
              </a:spcBef>
              <a:spcAft>
                <a:spcPts val="600"/>
              </a:spcAft>
              <a:buClrTx/>
              <a:buSzPts val="1100"/>
              <a:buFont typeface="Roboto"/>
              <a:buChar char="●"/>
              <a:tabLst/>
              <a:defRPr/>
            </a:pPr>
            <a:r>
              <a:rPr lang="en-US" sz="1100" dirty="0">
                <a:solidFill>
                  <a:srgbClr val="002060"/>
                </a:solidFill>
                <a:latin typeface="Roboto" panose="02000000000000000000" pitchFamily="2" charset="0"/>
                <a:ea typeface="Roboto" panose="02000000000000000000" pitchFamily="2" charset="0"/>
                <a:sym typeface="Roboto"/>
              </a:rPr>
              <a:t>Develop </a:t>
            </a:r>
            <a:r>
              <a:rPr lang="en-US" sz="1100" b="1" dirty="0">
                <a:solidFill>
                  <a:srgbClr val="002060"/>
                </a:solidFill>
                <a:latin typeface="Roboto" panose="02000000000000000000" pitchFamily="2" charset="0"/>
                <a:ea typeface="Roboto" panose="02000000000000000000" pitchFamily="2" charset="0"/>
                <a:sym typeface="Roboto"/>
              </a:rPr>
              <a:t>roadmaps for islands </a:t>
            </a:r>
            <a:r>
              <a:rPr lang="en-US" sz="1100" dirty="0">
                <a:solidFill>
                  <a:srgbClr val="002060"/>
                </a:solidFill>
                <a:latin typeface="Roboto" panose="02000000000000000000" pitchFamily="2" charset="0"/>
                <a:ea typeface="Roboto" panose="02000000000000000000" pitchFamily="2" charset="0"/>
                <a:sym typeface="Roboto"/>
              </a:rPr>
              <a:t>to rapidly reach 100% renewables </a:t>
            </a:r>
          </a:p>
          <a:p>
            <a:pPr marL="360000" marR="0" lvl="0" indent="-298450" algn="l" defTabSz="914400" rtl="0" eaLnBrk="1" fontAlgn="auto" latinLnBrk="0" hangingPunct="1">
              <a:lnSpc>
                <a:spcPct val="100000"/>
              </a:lnSpc>
              <a:spcBef>
                <a:spcPts val="0"/>
              </a:spcBef>
              <a:spcAft>
                <a:spcPts val="600"/>
              </a:spcAft>
              <a:buClrTx/>
              <a:buSzPts val="1100"/>
              <a:buFont typeface="Roboto"/>
              <a:buChar char="●"/>
              <a:tabLst/>
              <a:defRPr/>
            </a:pPr>
            <a:r>
              <a:rPr kumimoji="0" lang="en-GB" sz="1100" b="1" i="0" u="none" strike="noStrike" kern="0" cap="none" spc="0" normalizeH="0" baseline="0" noProof="0" dirty="0">
                <a:ln>
                  <a:noFill/>
                </a:ln>
                <a:solidFill>
                  <a:srgbClr val="002060"/>
                </a:solidFill>
                <a:effectLst/>
                <a:uLnTx/>
                <a:uFillTx/>
                <a:latin typeface="Roboto"/>
                <a:ea typeface="Roboto"/>
                <a:cs typeface="Arial"/>
                <a:sym typeface="Roboto"/>
              </a:rPr>
              <a:t>Disseminate case studies </a:t>
            </a:r>
            <a:r>
              <a:rPr lang="en-US" sz="1100" dirty="0">
                <a:solidFill>
                  <a:srgbClr val="002060"/>
                </a:solidFill>
                <a:latin typeface="Roboto" panose="02000000000000000000" pitchFamily="2" charset="0"/>
                <a:ea typeface="Roboto" panose="02000000000000000000" pitchFamily="2" charset="0"/>
                <a:sym typeface="Roboto"/>
              </a:rPr>
              <a:t>for broader and accelerate renewables deployment</a:t>
            </a:r>
            <a:endParaRPr kumimoji="0" lang="en-GB" sz="1100" b="0" i="0" u="none" strike="noStrike" kern="0" cap="none" spc="0" normalizeH="0" baseline="0" noProof="0" dirty="0">
              <a:ln>
                <a:noFill/>
              </a:ln>
              <a:solidFill>
                <a:srgbClr val="002060"/>
              </a:solidFill>
              <a:effectLst/>
              <a:uLnTx/>
              <a:uFillTx/>
              <a:latin typeface="Roboto"/>
              <a:ea typeface="Roboto"/>
              <a:cs typeface="Arial"/>
              <a:sym typeface="Roboto"/>
            </a:endParaRPr>
          </a:p>
          <a:p>
            <a:pPr marL="360000" indent="-298450">
              <a:spcAft>
                <a:spcPts val="600"/>
              </a:spcAft>
              <a:buClrTx/>
              <a:buSzPts val="1100"/>
              <a:buFont typeface="Roboto"/>
              <a:buChar char="●"/>
              <a:defRPr/>
            </a:pPr>
            <a:r>
              <a:rPr lang="en-US" sz="1100" dirty="0">
                <a:solidFill>
                  <a:srgbClr val="002060"/>
                </a:solidFill>
                <a:latin typeface="Roboto" panose="02000000000000000000" pitchFamily="2" charset="0"/>
                <a:ea typeface="Roboto" panose="02000000000000000000" pitchFamily="2" charset="0"/>
              </a:rPr>
              <a:t>Build a </a:t>
            </a:r>
            <a:r>
              <a:rPr lang="en-US" sz="1100" b="1" dirty="0">
                <a:solidFill>
                  <a:srgbClr val="002060"/>
                </a:solidFill>
                <a:latin typeface="Roboto" panose="02000000000000000000" pitchFamily="2" charset="0"/>
                <a:ea typeface="Roboto" panose="02000000000000000000" pitchFamily="2" charset="0"/>
              </a:rPr>
              <a:t>pipeline of projects </a:t>
            </a:r>
            <a:r>
              <a:rPr lang="en-US" sz="1100" dirty="0">
                <a:solidFill>
                  <a:srgbClr val="002060"/>
                </a:solidFill>
                <a:latin typeface="Roboto" panose="02000000000000000000" pitchFamily="2" charset="0"/>
                <a:ea typeface="Roboto" panose="02000000000000000000" pitchFamily="2" charset="0"/>
              </a:rPr>
              <a:t>grouped in regional and technological clusters</a:t>
            </a:r>
            <a:endParaRPr lang="en-US" sz="1100" dirty="0">
              <a:solidFill>
                <a:srgbClr val="002060"/>
              </a:solidFill>
              <a:latin typeface="Roboto" panose="02000000000000000000" pitchFamily="2" charset="0"/>
              <a:ea typeface="Roboto" panose="02000000000000000000" pitchFamily="2" charset="0"/>
              <a:sym typeface="Roboto"/>
            </a:endParaRPr>
          </a:p>
          <a:p>
            <a:pPr marL="360000" indent="-298450">
              <a:spcAft>
                <a:spcPts val="600"/>
              </a:spcAft>
              <a:buClrTx/>
              <a:buSzPts val="1100"/>
              <a:buFont typeface="Roboto"/>
              <a:buChar char="●"/>
              <a:defRPr/>
            </a:pPr>
            <a:r>
              <a:rPr lang="en-US" sz="1100" dirty="0">
                <a:solidFill>
                  <a:srgbClr val="002060"/>
                </a:solidFill>
                <a:latin typeface="Roboto" panose="02000000000000000000" pitchFamily="2" charset="0"/>
                <a:ea typeface="Roboto" panose="02000000000000000000" pitchFamily="2" charset="0"/>
                <a:sym typeface="Roboto"/>
              </a:rPr>
              <a:t>Involve global leaders to </a:t>
            </a:r>
            <a:r>
              <a:rPr lang="en-US" sz="1100" b="1" dirty="0">
                <a:solidFill>
                  <a:srgbClr val="002060"/>
                </a:solidFill>
                <a:latin typeface="Roboto" panose="02000000000000000000" pitchFamily="2" charset="0"/>
                <a:ea typeface="Roboto" panose="02000000000000000000" pitchFamily="2" charset="0"/>
                <a:sym typeface="Roboto"/>
              </a:rPr>
              <a:t>replicate the island model on the mainland</a:t>
            </a:r>
          </a:p>
        </p:txBody>
      </p:sp>
      <p:grpSp>
        <p:nvGrpSpPr>
          <p:cNvPr id="21" name="Gruppo 20">
            <a:extLst>
              <a:ext uri="{FF2B5EF4-FFF2-40B4-BE49-F238E27FC236}">
                <a16:creationId xmlns:a16="http://schemas.microsoft.com/office/drawing/2014/main" id="{5BD3B99D-EF50-DD0B-604C-FA45F343A609}"/>
              </a:ext>
            </a:extLst>
          </p:cNvPr>
          <p:cNvGrpSpPr/>
          <p:nvPr/>
        </p:nvGrpSpPr>
        <p:grpSpPr>
          <a:xfrm>
            <a:off x="4626773" y="1287518"/>
            <a:ext cx="3960053" cy="1098270"/>
            <a:chOff x="4572000" y="1432973"/>
            <a:chExt cx="4134199" cy="1146570"/>
          </a:xfrm>
        </p:grpSpPr>
        <p:pic>
          <p:nvPicPr>
            <p:cNvPr id="22" name="Immagine 11" descr="Immagine che contiene testo, Carattere, logo, Elementi grafici&#10;&#10;Descrizione generata automaticamente">
              <a:extLst>
                <a:ext uri="{FF2B5EF4-FFF2-40B4-BE49-F238E27FC236}">
                  <a16:creationId xmlns:a16="http://schemas.microsoft.com/office/drawing/2014/main" id="{D9A9C448-2C42-F5DF-B57A-147B589755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33857" y="1453596"/>
              <a:ext cx="1066036" cy="364450"/>
            </a:xfrm>
            <a:prstGeom prst="rect">
              <a:avLst/>
            </a:prstGeom>
          </p:spPr>
        </p:pic>
        <p:pic>
          <p:nvPicPr>
            <p:cNvPr id="23" name="Google Shape;239;p20">
              <a:extLst>
                <a:ext uri="{FF2B5EF4-FFF2-40B4-BE49-F238E27FC236}">
                  <a16:creationId xmlns:a16="http://schemas.microsoft.com/office/drawing/2014/main" id="{B0155678-B4EC-84D7-0760-E08923E6039A}"/>
                </a:ext>
              </a:extLst>
            </p:cNvPr>
            <p:cNvPicPr preferRelativeResize="0">
              <a:picLocks/>
            </p:cNvPicPr>
            <p:nvPr/>
          </p:nvPicPr>
          <p:blipFill>
            <a:blip r:embed="rId7" cstate="screen">
              <a:alphaModFix/>
              <a:extLst>
                <a:ext uri="{28A0092B-C50C-407E-A947-70E740481C1C}">
                  <a14:useLocalDpi xmlns:a14="http://schemas.microsoft.com/office/drawing/2010/main"/>
                </a:ext>
              </a:extLst>
            </a:blip>
            <a:stretch>
              <a:fillRect/>
            </a:stretch>
          </p:blipFill>
          <p:spPr>
            <a:xfrm>
              <a:off x="6513569" y="1460000"/>
              <a:ext cx="793599" cy="364450"/>
            </a:xfrm>
            <a:prstGeom prst="rect">
              <a:avLst/>
            </a:prstGeom>
            <a:noFill/>
            <a:ln>
              <a:noFill/>
            </a:ln>
          </p:spPr>
        </p:pic>
        <p:pic>
          <p:nvPicPr>
            <p:cNvPr id="26" name="Picture 2" descr="Media Library | German Solar Association">
              <a:extLst>
                <a:ext uri="{FF2B5EF4-FFF2-40B4-BE49-F238E27FC236}">
                  <a16:creationId xmlns:a16="http://schemas.microsoft.com/office/drawing/2014/main" id="{F1AFF343-7EFB-D034-84F1-B4D03860A04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78862" y="1432973"/>
              <a:ext cx="342642" cy="3502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27" descr="Immagine che contiene testo, Carattere, logo, Elementi grafici&#10;&#10;Descrizione generata automaticamente">
              <a:extLst>
                <a:ext uri="{FF2B5EF4-FFF2-40B4-BE49-F238E27FC236}">
                  <a16:creationId xmlns:a16="http://schemas.microsoft.com/office/drawing/2014/main" id="{EA60EC61-906F-C748-21D3-B50BB2E778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53592" y="2109483"/>
              <a:ext cx="500570" cy="325106"/>
            </a:xfrm>
            <a:prstGeom prst="rect">
              <a:avLst/>
            </a:prstGeom>
          </p:spPr>
        </p:pic>
        <p:pic>
          <p:nvPicPr>
            <p:cNvPr id="28" name="Immagine 28" descr="Immagine che contiene cerchio, Elementi grafici, logo, Carattere&#10;&#10;Descrizione generata automaticamente">
              <a:extLst>
                <a:ext uri="{FF2B5EF4-FFF2-40B4-BE49-F238E27FC236}">
                  <a16:creationId xmlns:a16="http://schemas.microsoft.com/office/drawing/2014/main" id="{C62B71B7-0975-3E8A-F9AB-4816EF3450D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24687" y="2112171"/>
              <a:ext cx="331901" cy="338787"/>
            </a:xfrm>
            <a:prstGeom prst="rect">
              <a:avLst/>
            </a:prstGeom>
          </p:spPr>
        </p:pic>
        <p:pic>
          <p:nvPicPr>
            <p:cNvPr id="29" name="Google Shape;260;p37">
              <a:extLst>
                <a:ext uri="{FF2B5EF4-FFF2-40B4-BE49-F238E27FC236}">
                  <a16:creationId xmlns:a16="http://schemas.microsoft.com/office/drawing/2014/main" id="{1356C61E-EB33-B0E4-2DFC-F5318BDB8BFF}"/>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425535" y="2183123"/>
              <a:ext cx="615768" cy="190225"/>
            </a:xfrm>
            <a:prstGeom prst="rect">
              <a:avLst/>
            </a:prstGeom>
            <a:noFill/>
            <a:ln>
              <a:noFill/>
            </a:ln>
          </p:spPr>
        </p:pic>
        <p:pic>
          <p:nvPicPr>
            <p:cNvPr id="30" name="Immagine 29" descr="Immagine che contiene logo, Carattere, Elementi grafici, design&#10;&#10;Descrizione generata automaticamente">
              <a:extLst>
                <a:ext uri="{FF2B5EF4-FFF2-40B4-BE49-F238E27FC236}">
                  <a16:creationId xmlns:a16="http://schemas.microsoft.com/office/drawing/2014/main" id="{694FCDED-2860-8CE1-33DB-C30196BBD43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38888" y="1986154"/>
              <a:ext cx="593389" cy="593389"/>
            </a:xfrm>
            <a:prstGeom prst="rect">
              <a:avLst/>
            </a:prstGeom>
          </p:spPr>
        </p:pic>
        <p:sp>
          <p:nvSpPr>
            <p:cNvPr id="31" name="Parentesi graffa aperta 30">
              <a:extLst>
                <a:ext uri="{FF2B5EF4-FFF2-40B4-BE49-F238E27FC236}">
                  <a16:creationId xmlns:a16="http://schemas.microsoft.com/office/drawing/2014/main" id="{A5A368CA-D6E8-C340-B636-BA6582832E7A}"/>
                </a:ext>
              </a:extLst>
            </p:cNvPr>
            <p:cNvSpPr/>
            <p:nvPr/>
          </p:nvSpPr>
          <p:spPr>
            <a:xfrm rot="5400000">
              <a:off x="6543988" y="-118398"/>
              <a:ext cx="190224" cy="4134199"/>
            </a:xfrm>
            <a:prstGeom prst="leftBrace">
              <a:avLst/>
            </a:prstGeom>
            <a:ln w="12700">
              <a:solidFill>
                <a:srgbClr val="00687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32" name="Immagine 31" descr="Immagine che contiene Carattere, testo, logo, Elementi grafici&#10;&#10;Descrizione generata automaticamente">
              <a:extLst>
                <a:ext uri="{FF2B5EF4-FFF2-40B4-BE49-F238E27FC236}">
                  <a16:creationId xmlns:a16="http://schemas.microsoft.com/office/drawing/2014/main" id="{48D9D042-6066-A92A-6123-7091B1EFC39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218237" y="2146573"/>
              <a:ext cx="712209" cy="273764"/>
            </a:xfrm>
            <a:prstGeom prst="rect">
              <a:avLst/>
            </a:prstGeom>
          </p:spPr>
        </p:pic>
        <p:pic>
          <p:nvPicPr>
            <p:cNvPr id="33" name="Picture 5">
              <a:extLst>
                <a:ext uri="{FF2B5EF4-FFF2-40B4-BE49-F238E27FC236}">
                  <a16:creationId xmlns:a16="http://schemas.microsoft.com/office/drawing/2014/main" id="{6E7CD21D-CD82-825D-25A8-4D1FE4545775}"/>
                </a:ext>
              </a:extLst>
            </p:cNvPr>
            <p:cNvPicPr>
              <a:picLocks noChangeAspect="1"/>
            </p:cNvPicPr>
            <p:nvPr/>
          </p:nvPicPr>
          <p:blipFill>
            <a:blip r:embed="rId14"/>
            <a:stretch>
              <a:fillRect/>
            </a:stretch>
          </p:blipFill>
          <p:spPr>
            <a:xfrm>
              <a:off x="4627710" y="2177158"/>
              <a:ext cx="751620" cy="187905"/>
            </a:xfrm>
            <a:prstGeom prst="rect">
              <a:avLst/>
            </a:prstGeom>
          </p:spPr>
        </p:pic>
        <p:cxnSp>
          <p:nvCxnSpPr>
            <p:cNvPr id="34" name="Connettore diritto 33">
              <a:extLst>
                <a:ext uri="{FF2B5EF4-FFF2-40B4-BE49-F238E27FC236}">
                  <a16:creationId xmlns:a16="http://schemas.microsoft.com/office/drawing/2014/main" id="{5C57DF34-A475-4B90-960C-05232DE90892}"/>
                </a:ext>
              </a:extLst>
            </p:cNvPr>
            <p:cNvCxnSpPr/>
            <p:nvPr/>
          </p:nvCxnSpPr>
          <p:spPr>
            <a:xfrm>
              <a:off x="6533646" y="1818046"/>
              <a:ext cx="793599" cy="0"/>
            </a:xfrm>
            <a:prstGeom prst="line">
              <a:avLst/>
            </a:prstGeom>
            <a:ln w="38100">
              <a:solidFill>
                <a:srgbClr val="006871"/>
              </a:solidFill>
            </a:ln>
          </p:spPr>
          <p:style>
            <a:lnRef idx="1">
              <a:schemeClr val="accent1"/>
            </a:lnRef>
            <a:fillRef idx="0">
              <a:schemeClr val="accent1"/>
            </a:fillRef>
            <a:effectRef idx="0">
              <a:schemeClr val="accent1"/>
            </a:effectRef>
            <a:fontRef idx="minor">
              <a:schemeClr val="tx1"/>
            </a:fontRef>
          </p:style>
        </p:cxnSp>
      </p:grpSp>
      <p:pic>
        <p:nvPicPr>
          <p:cNvPr id="35" name="Picture 28">
            <a:extLst>
              <a:ext uri="{FF2B5EF4-FFF2-40B4-BE49-F238E27FC236}">
                <a16:creationId xmlns:a16="http://schemas.microsoft.com/office/drawing/2014/main" id="{9B4BA65E-D8D1-A7A9-B50A-324277B1DAD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00101" y="4312822"/>
            <a:ext cx="194603" cy="242400"/>
          </a:xfrm>
          <a:prstGeom prst="rect">
            <a:avLst/>
          </a:prstGeom>
          <a:solidFill>
            <a:srgbClr val="006871"/>
          </a:solidFill>
          <a:ln>
            <a:noFill/>
          </a:ln>
        </p:spPr>
      </p:pic>
      <p:pic>
        <p:nvPicPr>
          <p:cNvPr id="36" name="Picture 29">
            <a:extLst>
              <a:ext uri="{FF2B5EF4-FFF2-40B4-BE49-F238E27FC236}">
                <a16:creationId xmlns:a16="http://schemas.microsoft.com/office/drawing/2014/main" id="{9882F042-A8B8-B71A-0396-4AD672D0F533}"/>
              </a:ext>
            </a:extLst>
          </p:cNvPr>
          <p:cNvPicPr>
            <a:picLocks noChangeAspect="1"/>
          </p:cNvPicPr>
          <p:nvPr/>
        </p:nvPicPr>
        <p:blipFill>
          <a:blip r:embed="rId16" cstate="screen">
            <a:alphaModFix amt="68000"/>
            <a:extLst>
              <a:ext uri="{28A0092B-C50C-407E-A947-70E740481C1C}">
                <a14:useLocalDpi xmlns:a14="http://schemas.microsoft.com/office/drawing/2010/main"/>
              </a:ext>
            </a:extLst>
          </a:blip>
          <a:stretch>
            <a:fillRect/>
          </a:stretch>
        </p:blipFill>
        <p:spPr>
          <a:xfrm>
            <a:off x="334829" y="4584958"/>
            <a:ext cx="124911" cy="155590"/>
          </a:xfrm>
          <a:prstGeom prst="rect">
            <a:avLst/>
          </a:prstGeom>
          <a:solidFill>
            <a:srgbClr val="FFFFFF"/>
          </a:solidFill>
          <a:ln>
            <a:noFill/>
          </a:ln>
        </p:spPr>
      </p:pic>
      <p:sp>
        <p:nvSpPr>
          <p:cNvPr id="2" name="Google Shape;64;p14">
            <a:extLst>
              <a:ext uri="{FF2B5EF4-FFF2-40B4-BE49-F238E27FC236}">
                <a16:creationId xmlns:a16="http://schemas.microsoft.com/office/drawing/2014/main" id="{FC406801-4823-1C8E-46FD-621518271888}"/>
              </a:ext>
            </a:extLst>
          </p:cNvPr>
          <p:cNvSpPr txBox="1"/>
          <p:nvPr/>
        </p:nvSpPr>
        <p:spPr>
          <a:xfrm>
            <a:off x="3105308" y="4878401"/>
            <a:ext cx="3399570" cy="307746"/>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1" i="0" u="none" strike="noStrike" kern="0" cap="none" spc="0" normalizeH="0" baseline="0" noProof="0" dirty="0">
                <a:ln>
                  <a:noFill/>
                </a:ln>
                <a:solidFill>
                  <a:srgbClr val="FFFFFF"/>
                </a:solidFill>
                <a:effectLst/>
                <a:uLnTx/>
                <a:uFillTx/>
                <a:latin typeface="Roboto"/>
                <a:ea typeface="Roboto"/>
                <a:cs typeface="Roboto"/>
                <a:sym typeface="Roboto"/>
              </a:rPr>
              <a:t>The 100% RES Islands Initiative</a:t>
            </a:r>
          </a:p>
        </p:txBody>
      </p:sp>
      <p:sp>
        <p:nvSpPr>
          <p:cNvPr id="3" name="Google Shape;88;p15">
            <a:extLst>
              <a:ext uri="{FF2B5EF4-FFF2-40B4-BE49-F238E27FC236}">
                <a16:creationId xmlns:a16="http://schemas.microsoft.com/office/drawing/2014/main" id="{634DDCD8-1785-C018-BA2F-7CC0597DCA1A}"/>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1466996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69BEB8F1-3CB8-F12E-BF7C-52B05EFDEC2D}"/>
            </a:ext>
          </a:extLst>
        </p:cNvPr>
        <p:cNvGrpSpPr/>
        <p:nvPr/>
      </p:nvGrpSpPr>
      <p:grpSpPr>
        <a:xfrm>
          <a:off x="0" y="0"/>
          <a:ext cx="0" cy="0"/>
          <a:chOff x="0" y="0"/>
          <a:chExt cx="0" cy="0"/>
        </a:xfrm>
      </p:grpSpPr>
      <p:sp>
        <p:nvSpPr>
          <p:cNvPr id="11" name="Google Shape;78;p15">
            <a:extLst>
              <a:ext uri="{FF2B5EF4-FFF2-40B4-BE49-F238E27FC236}">
                <a16:creationId xmlns:a16="http://schemas.microsoft.com/office/drawing/2014/main" id="{2ED132BD-7513-F564-04CB-B2D6A200B5A1}"/>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79;p15">
            <a:extLst>
              <a:ext uri="{FF2B5EF4-FFF2-40B4-BE49-F238E27FC236}">
                <a16:creationId xmlns:a16="http://schemas.microsoft.com/office/drawing/2014/main" id="{DAA401D3-A47D-7630-3883-56F62C0DC830}"/>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lt1"/>
                </a:solidFill>
                <a:latin typeface="Roboto Medium"/>
                <a:ea typeface="Roboto Medium"/>
                <a:cs typeface="Roboto Medium"/>
                <a:sym typeface="Roboto Medium"/>
              </a:rPr>
              <a:t>greeningtheislands.org</a:t>
            </a:r>
            <a:endParaRPr sz="700">
              <a:solidFill>
                <a:srgbClr val="FFFFFF"/>
              </a:solidFill>
              <a:latin typeface="Roboto Medium"/>
              <a:ea typeface="Roboto Medium"/>
              <a:cs typeface="Roboto Medium"/>
              <a:sym typeface="Roboto Medium"/>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13A737FB-C744-C3CC-0B94-5E85C97EEF24}"/>
              </a:ext>
            </a:extLst>
          </p:cNvPr>
          <p:cNvPicPr preferRelativeResize="0"/>
          <p:nvPr/>
        </p:nvPicPr>
        <p:blipFill rotWithShape="1">
          <a:blip r:embed="rId3">
            <a:alphaModFix/>
          </a:blip>
          <a:srcRect/>
          <a:stretch/>
        </p:blipFill>
        <p:spPr>
          <a:xfrm>
            <a:off x="570375" y="4890547"/>
            <a:ext cx="672252" cy="288075"/>
          </a:xfrm>
          <a:prstGeom prst="rect">
            <a:avLst/>
          </a:prstGeom>
          <a:noFill/>
          <a:ln>
            <a:noFill/>
          </a:ln>
        </p:spPr>
      </p:pic>
      <p:sp>
        <p:nvSpPr>
          <p:cNvPr id="8" name="CasellaDiTesto 7">
            <a:extLst>
              <a:ext uri="{FF2B5EF4-FFF2-40B4-BE49-F238E27FC236}">
                <a16:creationId xmlns:a16="http://schemas.microsoft.com/office/drawing/2014/main" id="{50908EA8-8B3F-4C2C-7322-0F2F9929CDB2}"/>
              </a:ext>
            </a:extLst>
          </p:cNvPr>
          <p:cNvSpPr txBox="1"/>
          <p:nvPr/>
        </p:nvSpPr>
        <p:spPr>
          <a:xfrm>
            <a:off x="8217029" y="2461792"/>
            <a:ext cx="1196477" cy="276999"/>
          </a:xfrm>
          <a:prstGeom prst="rect">
            <a:avLst/>
          </a:prstGeom>
          <a:noFill/>
        </p:spPr>
        <p:txBody>
          <a:bodyPr wrap="square" rtlCol="0">
            <a:spAutoFit/>
          </a:bodyPr>
          <a:lstStyle/>
          <a:p>
            <a:r>
              <a:rPr lang="en-GB" sz="1200">
                <a:solidFill>
                  <a:schemeClr val="bg1"/>
                </a:solidFill>
              </a:rPr>
              <a:t>Rodrigues</a:t>
            </a:r>
            <a:endParaRPr lang="en-GB">
              <a:solidFill>
                <a:schemeClr val="bg1"/>
              </a:solidFill>
            </a:endParaRPr>
          </a:p>
        </p:txBody>
      </p:sp>
      <p:pic>
        <p:nvPicPr>
          <p:cNvPr id="15" name="Google Shape;56;p13">
            <a:extLst>
              <a:ext uri="{FF2B5EF4-FFF2-40B4-BE49-F238E27FC236}">
                <a16:creationId xmlns:a16="http://schemas.microsoft.com/office/drawing/2014/main" id="{602F9CBC-3B98-C23B-44CC-6E2731616EA1}"/>
              </a:ext>
            </a:extLst>
          </p:cNvPr>
          <p:cNvPicPr preferRelativeResize="0"/>
          <p:nvPr/>
        </p:nvPicPr>
        <p:blipFill rotWithShape="1">
          <a:blip r:embed="rId4">
            <a:alphaModFix/>
          </a:blip>
          <a:srcRect l="16219" b="26610"/>
          <a:stretch/>
        </p:blipFill>
        <p:spPr>
          <a:xfrm>
            <a:off x="7752800" y="29374"/>
            <a:ext cx="1391200" cy="528407"/>
          </a:xfrm>
          <a:prstGeom prst="rect">
            <a:avLst/>
          </a:prstGeom>
          <a:noFill/>
          <a:ln>
            <a:noFill/>
          </a:ln>
        </p:spPr>
      </p:pic>
      <p:sp>
        <p:nvSpPr>
          <p:cNvPr id="14" name="Google Shape;271;p62">
            <a:extLst>
              <a:ext uri="{FF2B5EF4-FFF2-40B4-BE49-F238E27FC236}">
                <a16:creationId xmlns:a16="http://schemas.microsoft.com/office/drawing/2014/main" id="{384EF0C1-372B-D2E3-B73A-CAE1732B29B1}"/>
              </a:ext>
            </a:extLst>
          </p:cNvPr>
          <p:cNvSpPr txBox="1">
            <a:spLocks/>
          </p:cNvSpPr>
          <p:nvPr/>
        </p:nvSpPr>
        <p:spPr>
          <a:xfrm>
            <a:off x="334828" y="376923"/>
            <a:ext cx="6095951"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90000"/>
              </a:lnSpc>
              <a:buClr>
                <a:schemeClr val="lt1"/>
              </a:buClr>
              <a:buSzPts val="2100"/>
            </a:pPr>
            <a:r>
              <a:rPr lang="en-US" sz="2100" b="1" dirty="0">
                <a:solidFill>
                  <a:srgbClr val="002060"/>
                </a:solidFill>
                <a:latin typeface="Roboto"/>
                <a:ea typeface="Roboto"/>
                <a:cs typeface="Calibri"/>
                <a:sym typeface="Calibri"/>
              </a:rPr>
              <a:t>GTI 100% RES Islands – Methodology Overview</a:t>
            </a:r>
          </a:p>
        </p:txBody>
      </p:sp>
      <p:sp>
        <p:nvSpPr>
          <p:cNvPr id="2" name="Google Shape;64;p14">
            <a:extLst>
              <a:ext uri="{FF2B5EF4-FFF2-40B4-BE49-F238E27FC236}">
                <a16:creationId xmlns:a16="http://schemas.microsoft.com/office/drawing/2014/main" id="{6C51DCC6-F91B-A791-33BD-4F47646965D9}"/>
              </a:ext>
            </a:extLst>
          </p:cNvPr>
          <p:cNvSpPr txBox="1"/>
          <p:nvPr/>
        </p:nvSpPr>
        <p:spPr>
          <a:xfrm>
            <a:off x="3105308" y="4878401"/>
            <a:ext cx="3399570" cy="307746"/>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1" i="0" u="none" strike="noStrike" kern="0" cap="none" spc="0" normalizeH="0" baseline="0" noProof="0" dirty="0">
                <a:ln>
                  <a:noFill/>
                </a:ln>
                <a:solidFill>
                  <a:srgbClr val="FFFFFF"/>
                </a:solidFill>
                <a:effectLst/>
                <a:uLnTx/>
                <a:uFillTx/>
                <a:latin typeface="Roboto"/>
                <a:ea typeface="Roboto"/>
                <a:cs typeface="Roboto"/>
                <a:sym typeface="Roboto"/>
              </a:rPr>
              <a:t>The 100% RES Islands Initiative</a:t>
            </a:r>
          </a:p>
        </p:txBody>
      </p:sp>
      <p:sp>
        <p:nvSpPr>
          <p:cNvPr id="3" name="Google Shape;88;p15">
            <a:extLst>
              <a:ext uri="{FF2B5EF4-FFF2-40B4-BE49-F238E27FC236}">
                <a16:creationId xmlns:a16="http://schemas.microsoft.com/office/drawing/2014/main" id="{03B22426-BC2A-2BAA-4C0D-BF4616212C84}"/>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4" name="Google Shape;174;p19">
            <a:extLst>
              <a:ext uri="{FF2B5EF4-FFF2-40B4-BE49-F238E27FC236}">
                <a16:creationId xmlns:a16="http://schemas.microsoft.com/office/drawing/2014/main" id="{835DF597-8FE0-3879-2D82-17DE4BDC81AD}"/>
              </a:ext>
            </a:extLst>
          </p:cNvPr>
          <p:cNvSpPr txBox="1"/>
          <p:nvPr/>
        </p:nvSpPr>
        <p:spPr>
          <a:xfrm>
            <a:off x="276884" y="1176356"/>
            <a:ext cx="4194534" cy="458700"/>
          </a:xfrm>
          <a:prstGeom prst="rect">
            <a:avLst/>
          </a:prstGeom>
          <a:noFill/>
          <a:ln>
            <a:noFill/>
          </a:ln>
        </p:spPr>
        <p:txBody>
          <a:bodyPr spcFirstLastPara="1" wrap="square" lIns="91425" tIns="91425" rIns="91425" bIns="91425" anchor="t" anchorCtr="0">
            <a:noAutofit/>
          </a:bodyPr>
          <a:lstStyle/>
          <a:p>
            <a:r>
              <a:rPr lang="en-US" b="1">
                <a:solidFill>
                  <a:srgbClr val="002060"/>
                </a:solidFill>
                <a:latin typeface="Roboto" panose="02000000000000000000" pitchFamily="2" charset="0"/>
                <a:ea typeface="Roboto" panose="02000000000000000000" pitchFamily="2" charset="0"/>
                <a:cs typeface="Roboto"/>
                <a:sym typeface="Roboto Black"/>
              </a:rPr>
              <a:t>PHASE 1: ASSESSMENT AND MODELLING </a:t>
            </a:r>
          </a:p>
        </p:txBody>
      </p:sp>
      <p:sp>
        <p:nvSpPr>
          <p:cNvPr id="5" name="Google Shape;72;p14">
            <a:extLst>
              <a:ext uri="{FF2B5EF4-FFF2-40B4-BE49-F238E27FC236}">
                <a16:creationId xmlns:a16="http://schemas.microsoft.com/office/drawing/2014/main" id="{8BE6CD4D-421D-1DA3-938C-0C8A7F245B34}"/>
              </a:ext>
            </a:extLst>
          </p:cNvPr>
          <p:cNvSpPr txBox="1"/>
          <p:nvPr/>
        </p:nvSpPr>
        <p:spPr>
          <a:xfrm>
            <a:off x="5292060" y="910046"/>
            <a:ext cx="967528" cy="185405"/>
          </a:xfrm>
          <a:prstGeom prst="rect">
            <a:avLst/>
          </a:prstGeom>
          <a:noFill/>
          <a:ln>
            <a:noFill/>
          </a:ln>
        </p:spPr>
        <p:txBody>
          <a:bodyPr spcFirstLastPara="1" wrap="square" lIns="91425" tIns="91425" rIns="91425" bIns="91425" anchor="ctr" anchorCtr="0">
            <a:spAutoFit/>
          </a:bodyPr>
          <a:lstStyle/>
          <a:p>
            <a:pPr marL="0" marR="0" lvl="0" indent="0" defTabSz="914400" rtl="0" eaLnBrk="1" fontAlgn="auto" latinLnBrk="0" hangingPunct="1">
              <a:lnSpc>
                <a:spcPct val="0"/>
              </a:lnSpc>
              <a:spcAft>
                <a:spcPts val="0"/>
              </a:spcAft>
              <a:buClr>
                <a:srgbClr val="000000"/>
              </a:buClr>
              <a:buSzTx/>
              <a:buFont typeface="Arial"/>
              <a:buNone/>
              <a:tabLst/>
              <a:defRPr/>
            </a:pPr>
            <a:r>
              <a:rPr kumimoji="0" lang="it-IT" sz="600" i="0" u="none" strike="noStrike" kern="0" cap="none" spc="0" normalizeH="0" baseline="0" noProof="0">
                <a:ln>
                  <a:noFill/>
                </a:ln>
                <a:solidFill>
                  <a:srgbClr val="002060"/>
                </a:solidFill>
                <a:effectLst/>
                <a:uLnTx/>
                <a:uFillTx/>
                <a:latin typeface="Roboto"/>
                <a:ea typeface="Roboto"/>
                <a:cs typeface="Roboto"/>
                <a:sym typeface="Roboto"/>
              </a:rPr>
              <a:t>In </a:t>
            </a:r>
            <a:r>
              <a:rPr kumimoji="0" lang="it-IT" sz="600" i="0" u="none" strike="noStrike" kern="0" cap="none" spc="0" normalizeH="0" baseline="0" noProof="0" err="1">
                <a:ln>
                  <a:noFill/>
                </a:ln>
                <a:solidFill>
                  <a:srgbClr val="002060"/>
                </a:solidFill>
                <a:effectLst/>
                <a:uLnTx/>
                <a:uFillTx/>
                <a:latin typeface="Roboto"/>
                <a:ea typeface="Roboto"/>
                <a:cs typeface="Roboto"/>
                <a:sym typeface="Roboto"/>
              </a:rPr>
              <a:t>cooperation</a:t>
            </a:r>
            <a:r>
              <a:rPr kumimoji="0" lang="it-IT" sz="600" i="0" u="none" strike="noStrike" kern="0" cap="none" spc="0" normalizeH="0" baseline="0" noProof="0">
                <a:ln>
                  <a:noFill/>
                </a:ln>
                <a:solidFill>
                  <a:srgbClr val="002060"/>
                </a:solidFill>
                <a:effectLst/>
                <a:uLnTx/>
                <a:uFillTx/>
                <a:latin typeface="Roboto"/>
                <a:ea typeface="Roboto"/>
                <a:cs typeface="Roboto"/>
                <a:sym typeface="Roboto"/>
              </a:rPr>
              <a:t> with</a:t>
            </a:r>
          </a:p>
        </p:txBody>
      </p:sp>
      <p:pic>
        <p:nvPicPr>
          <p:cNvPr id="6" name="Google Shape;177;p19">
            <a:extLst>
              <a:ext uri="{FF2B5EF4-FFF2-40B4-BE49-F238E27FC236}">
                <a16:creationId xmlns:a16="http://schemas.microsoft.com/office/drawing/2014/main" id="{9AB9FA1E-1D45-3355-E1EC-8478BD2FDBBA}"/>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187835" y="3548684"/>
            <a:ext cx="2297360" cy="1298743"/>
          </a:xfrm>
          <a:prstGeom prst="rect">
            <a:avLst/>
          </a:prstGeom>
          <a:noFill/>
          <a:ln w="19050">
            <a:solidFill>
              <a:srgbClr val="4285F4"/>
            </a:solidFill>
          </a:ln>
        </p:spPr>
      </p:pic>
      <p:sp>
        <p:nvSpPr>
          <p:cNvPr id="7" name="Google Shape;240;p36">
            <a:extLst>
              <a:ext uri="{FF2B5EF4-FFF2-40B4-BE49-F238E27FC236}">
                <a16:creationId xmlns:a16="http://schemas.microsoft.com/office/drawing/2014/main" id="{98A50F37-E9E6-4584-DEC0-D6EF7BA7F823}"/>
              </a:ext>
            </a:extLst>
          </p:cNvPr>
          <p:cNvSpPr txBox="1"/>
          <p:nvPr/>
        </p:nvSpPr>
        <p:spPr>
          <a:xfrm>
            <a:off x="276884" y="2055216"/>
            <a:ext cx="3609875" cy="3839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defRPr b="1">
                <a:solidFill>
                  <a:srgbClr val="A6B701"/>
                </a:solidFill>
                <a:latin typeface="Roboto" panose="02000000000000000000" pitchFamily="2" charset="0"/>
                <a:ea typeface="Roboto" panose="02000000000000000000" pitchFamily="2" charset="0"/>
                <a:cs typeface="Roboto"/>
              </a:defRPr>
            </a:lvl1pPr>
          </a:lstStyle>
          <a:p>
            <a:r>
              <a:rPr lang="it-IT">
                <a:solidFill>
                  <a:srgbClr val="002060"/>
                </a:solidFill>
                <a:sym typeface="Roboto Black"/>
              </a:rPr>
              <a:t>PHASE 2: IMPLEMENTATION</a:t>
            </a:r>
            <a:endParaRPr lang="en">
              <a:solidFill>
                <a:srgbClr val="002060"/>
              </a:solidFill>
            </a:endParaRPr>
          </a:p>
        </p:txBody>
      </p:sp>
      <p:sp>
        <p:nvSpPr>
          <p:cNvPr id="9" name="Google Shape;176;p19">
            <a:extLst>
              <a:ext uri="{FF2B5EF4-FFF2-40B4-BE49-F238E27FC236}">
                <a16:creationId xmlns:a16="http://schemas.microsoft.com/office/drawing/2014/main" id="{AB345A6B-A8E4-6F69-18F1-D257DEA03D46}"/>
              </a:ext>
            </a:extLst>
          </p:cNvPr>
          <p:cNvSpPr/>
          <p:nvPr/>
        </p:nvSpPr>
        <p:spPr>
          <a:xfrm>
            <a:off x="6141664" y="2549516"/>
            <a:ext cx="2724611" cy="4418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b="1">
                <a:solidFill>
                  <a:srgbClr val="002060"/>
                </a:solidFill>
                <a:latin typeface="Roboto"/>
                <a:ea typeface="Roboto"/>
                <a:cs typeface="Roboto"/>
                <a:sym typeface="Roboto"/>
              </a:rPr>
              <a:t>Mapping Island’s Projects</a:t>
            </a:r>
          </a:p>
          <a:p>
            <a:pPr marL="0" lvl="0" indent="0" algn="l" rtl="0">
              <a:spcBef>
                <a:spcPts val="0"/>
              </a:spcBef>
              <a:spcAft>
                <a:spcPts val="0"/>
              </a:spcAft>
              <a:buNone/>
            </a:pPr>
            <a:r>
              <a:rPr lang="en-US" sz="800" b="1" cap="all">
                <a:solidFill>
                  <a:srgbClr val="002060"/>
                </a:solidFill>
                <a:latin typeface="Roboto"/>
                <a:ea typeface="Roboto"/>
                <a:cs typeface="Roboto"/>
                <a:sym typeface="Roboto"/>
              </a:rPr>
              <a:t>Project Teaser Example</a:t>
            </a:r>
          </a:p>
        </p:txBody>
      </p:sp>
      <p:graphicFrame>
        <p:nvGraphicFramePr>
          <p:cNvPr id="24" name="Diagramma 6">
            <a:extLst>
              <a:ext uri="{FF2B5EF4-FFF2-40B4-BE49-F238E27FC236}">
                <a16:creationId xmlns:a16="http://schemas.microsoft.com/office/drawing/2014/main" id="{66CA135B-3F5A-EADB-37C3-58B23DB4C622}"/>
              </a:ext>
            </a:extLst>
          </p:cNvPr>
          <p:cNvGraphicFramePr/>
          <p:nvPr>
            <p:extLst>
              <p:ext uri="{D42A27DB-BD31-4B8C-83A1-F6EECF244321}">
                <p14:modId xmlns:p14="http://schemas.microsoft.com/office/powerpoint/2010/main" val="1395487598"/>
              </p:ext>
            </p:extLst>
          </p:nvPr>
        </p:nvGraphicFramePr>
        <p:xfrm>
          <a:off x="332762" y="1292368"/>
          <a:ext cx="5855073" cy="8677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5" name="Diagramma 8">
            <a:extLst>
              <a:ext uri="{FF2B5EF4-FFF2-40B4-BE49-F238E27FC236}">
                <a16:creationId xmlns:a16="http://schemas.microsoft.com/office/drawing/2014/main" id="{31A2E10A-30A5-A54E-861F-69E7B62379B3}"/>
              </a:ext>
            </a:extLst>
          </p:cNvPr>
          <p:cNvGraphicFramePr/>
          <p:nvPr>
            <p:extLst>
              <p:ext uri="{D42A27DB-BD31-4B8C-83A1-F6EECF244321}">
                <p14:modId xmlns:p14="http://schemas.microsoft.com/office/powerpoint/2010/main" val="3222975776"/>
              </p:ext>
            </p:extLst>
          </p:nvPr>
        </p:nvGraphicFramePr>
        <p:xfrm>
          <a:off x="332761" y="2378231"/>
          <a:ext cx="5808903" cy="47960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7" name="CasellaDiTesto 37">
            <a:extLst>
              <a:ext uri="{FF2B5EF4-FFF2-40B4-BE49-F238E27FC236}">
                <a16:creationId xmlns:a16="http://schemas.microsoft.com/office/drawing/2014/main" id="{9A68F3F8-2E30-E5B1-2965-AF588475784B}"/>
              </a:ext>
            </a:extLst>
          </p:cNvPr>
          <p:cNvSpPr txBox="1"/>
          <p:nvPr/>
        </p:nvSpPr>
        <p:spPr>
          <a:xfrm>
            <a:off x="259607" y="2953517"/>
            <a:ext cx="5855073" cy="1938992"/>
          </a:xfrm>
          <a:prstGeom prst="rect">
            <a:avLst/>
          </a:prstGeom>
          <a:noFill/>
        </p:spPr>
        <p:txBody>
          <a:bodyPr wrap="square" lIns="91440" tIns="45720" rIns="91440" bIns="45720" anchor="t">
            <a:spAutoFit/>
          </a:bodyPr>
          <a:lstStyle/>
          <a:p>
            <a:r>
              <a:rPr lang="en-US" sz="1000" b="1">
                <a:solidFill>
                  <a:srgbClr val="002060"/>
                </a:solidFill>
                <a:latin typeface="Roboto"/>
                <a:ea typeface="Roboto"/>
                <a:cs typeface="Roboto"/>
              </a:rPr>
              <a:t>Roadmaps and teasers are pivotal for attracting investments in selected projects:</a:t>
            </a:r>
          </a:p>
          <a:p>
            <a:endParaRPr lang="en-US" sz="1000" b="1">
              <a:solidFill>
                <a:srgbClr val="002060"/>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000">
                <a:solidFill>
                  <a:srgbClr val="002060"/>
                </a:solidFill>
                <a:latin typeface="Roboto"/>
                <a:ea typeface="Roboto"/>
                <a:cs typeface="Roboto"/>
              </a:rPr>
              <a:t>Provide island governments with clear financial and technical details to </a:t>
            </a:r>
            <a:r>
              <a:rPr lang="en-US" sz="1000" b="1">
                <a:solidFill>
                  <a:srgbClr val="002060"/>
                </a:solidFill>
                <a:latin typeface="Roboto"/>
                <a:ea typeface="Roboto"/>
                <a:cs typeface="Roboto"/>
              </a:rPr>
              <a:t>make projects more appealing to investors and open tenders</a:t>
            </a:r>
            <a:endParaRPr lang="en-US" sz="1000">
              <a:solidFill>
                <a:srgbClr val="002060"/>
              </a:solidFill>
              <a:latin typeface="Roboto"/>
              <a:ea typeface="Roboto"/>
              <a:cs typeface="Roboto"/>
            </a:endParaRPr>
          </a:p>
          <a:p>
            <a:pPr marL="171450" indent="-171450">
              <a:buFont typeface="Arial" panose="020B0604020202020204" pitchFamily="34" charset="0"/>
              <a:buChar char="•"/>
            </a:pPr>
            <a:endParaRPr lang="en-US" sz="1000">
              <a:solidFill>
                <a:srgbClr val="002060"/>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000" b="1">
                <a:solidFill>
                  <a:srgbClr val="002060"/>
                </a:solidFill>
                <a:latin typeface="Roboto"/>
                <a:ea typeface="Roboto"/>
                <a:cs typeface="Roboto"/>
              </a:rPr>
              <a:t>Speed up financing </a:t>
            </a:r>
            <a:r>
              <a:rPr lang="en-US" sz="1000">
                <a:solidFill>
                  <a:srgbClr val="002060"/>
                </a:solidFill>
                <a:latin typeface="Roboto"/>
                <a:ea typeface="Roboto"/>
                <a:cs typeface="Roboto"/>
              </a:rPr>
              <a:t>by forming consortia for public tenders and project funding</a:t>
            </a:r>
          </a:p>
          <a:p>
            <a:endParaRPr lang="en-US" sz="1000">
              <a:solidFill>
                <a:srgbClr val="002060"/>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 sz="1000" b="1">
                <a:solidFill>
                  <a:srgbClr val="002060"/>
                </a:solidFill>
                <a:latin typeface="Roboto"/>
                <a:ea typeface="Roboto"/>
                <a:cs typeface="Roboto"/>
              </a:rPr>
              <a:t>Accessing the extensive funds </a:t>
            </a:r>
            <a:r>
              <a:rPr lang="en" sz="1000">
                <a:solidFill>
                  <a:srgbClr val="002060"/>
                </a:solidFill>
                <a:latin typeface="Roboto"/>
                <a:ea typeface="Roboto"/>
                <a:cs typeface="Roboto"/>
              </a:rPr>
              <a:t>that have been established for islands sustainability and resili</a:t>
            </a:r>
            <a:r>
              <a:rPr lang="it-IT" sz="1000">
                <a:solidFill>
                  <a:srgbClr val="002060"/>
                </a:solidFill>
                <a:latin typeface="Roboto"/>
                <a:ea typeface="Roboto"/>
                <a:cs typeface="Roboto"/>
              </a:rPr>
              <a:t>e</a:t>
            </a:r>
            <a:r>
              <a:rPr lang="en" sz="1000">
                <a:solidFill>
                  <a:srgbClr val="002060"/>
                </a:solidFill>
                <a:latin typeface="Roboto"/>
                <a:ea typeface="Roboto"/>
                <a:cs typeface="Roboto"/>
              </a:rPr>
              <a:t>nce, including those from development banks</a:t>
            </a:r>
          </a:p>
          <a:p>
            <a:pPr marL="171450" indent="-171450">
              <a:buFont typeface="Arial" panose="020B0604020202020204" pitchFamily="34" charset="0"/>
              <a:buChar char="•"/>
            </a:pPr>
            <a:endParaRPr lang="en-US" sz="1000">
              <a:solidFill>
                <a:srgbClr val="002060"/>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000" b="1">
                <a:solidFill>
                  <a:srgbClr val="002060"/>
                </a:solidFill>
                <a:latin typeface="Roboto"/>
                <a:ea typeface="Roboto"/>
                <a:cs typeface="Roboto"/>
              </a:rPr>
              <a:t>Leverage GTI network and partners, </a:t>
            </a:r>
            <a:r>
              <a:rPr lang="en-US" sz="1000">
                <a:solidFill>
                  <a:srgbClr val="002060"/>
                </a:solidFill>
                <a:latin typeface="Roboto"/>
                <a:ea typeface="Roboto"/>
                <a:cs typeface="Roboto"/>
              </a:rPr>
              <a:t>including global industry associations to promote project teasers</a:t>
            </a:r>
            <a:endParaRPr lang="en-US" sz="100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38" name="Picture 15">
            <a:extLst>
              <a:ext uri="{FF2B5EF4-FFF2-40B4-BE49-F238E27FC236}">
                <a16:creationId xmlns:a16="http://schemas.microsoft.com/office/drawing/2014/main" id="{38119455-BE77-3BF7-C1B4-CF1F6645B1CB}"/>
              </a:ext>
            </a:extLst>
          </p:cNvPr>
          <p:cNvPicPr>
            <a:picLocks noChangeAspect="1"/>
          </p:cNvPicPr>
          <p:nvPr/>
        </p:nvPicPr>
        <p:blipFill>
          <a:blip r:embed="rId16" cstate="screen">
            <a:extLst>
              <a:ext uri="{28A0092B-C50C-407E-A947-70E740481C1C}">
                <a14:useLocalDpi xmlns:a14="http://schemas.microsoft.com/office/drawing/2010/main"/>
              </a:ext>
            </a:extLst>
          </a:blip>
          <a:srcRect l="2464" t="4722" r="2771" b="4116"/>
          <a:stretch/>
        </p:blipFill>
        <p:spPr>
          <a:xfrm>
            <a:off x="7404829" y="910990"/>
            <a:ext cx="1061037" cy="738920"/>
          </a:xfrm>
          <a:prstGeom prst="rect">
            <a:avLst/>
          </a:prstGeom>
          <a:noFill/>
          <a:ln w="12700">
            <a:solidFill>
              <a:srgbClr val="4285F4"/>
            </a:solidFill>
            <a:miter lim="800000"/>
            <a:headEnd/>
            <a:tailEnd/>
          </a:ln>
        </p:spPr>
      </p:pic>
      <p:pic>
        <p:nvPicPr>
          <p:cNvPr id="39" name="Picture 174">
            <a:extLst>
              <a:ext uri="{FF2B5EF4-FFF2-40B4-BE49-F238E27FC236}">
                <a16:creationId xmlns:a16="http://schemas.microsoft.com/office/drawing/2014/main" id="{1D16D51F-7734-1AF7-5CC9-E227D683A86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243713" y="1695782"/>
            <a:ext cx="2222153" cy="710849"/>
          </a:xfrm>
          <a:prstGeom prst="rect">
            <a:avLst/>
          </a:prstGeom>
          <a:noFill/>
          <a:ln w="12700">
            <a:solidFill>
              <a:srgbClr val="4285F4"/>
            </a:solidFill>
            <a:miter lim="800000"/>
            <a:headEnd/>
            <a:tailEnd/>
          </a:ln>
          <a:extLst>
            <a:ext uri="{909E8E84-426E-40DD-AFC4-6F175D3DCCD1}">
              <a14:hiddenFill xmlns:a14="http://schemas.microsoft.com/office/drawing/2010/main">
                <a:solidFill>
                  <a:srgbClr val="FFFFFF"/>
                </a:solidFill>
              </a14:hiddenFill>
            </a:ext>
          </a:extLst>
        </p:spPr>
      </p:pic>
      <p:pic>
        <p:nvPicPr>
          <p:cNvPr id="40" name="Picture 406">
            <a:extLst>
              <a:ext uri="{FF2B5EF4-FFF2-40B4-BE49-F238E27FC236}">
                <a16:creationId xmlns:a16="http://schemas.microsoft.com/office/drawing/2014/main" id="{58E7D881-861A-DDEC-2D4A-EE438CF7E50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243713" y="910990"/>
            <a:ext cx="1113057" cy="738920"/>
          </a:xfrm>
          <a:prstGeom prst="rect">
            <a:avLst/>
          </a:prstGeom>
          <a:noFill/>
          <a:ln w="12700">
            <a:solidFill>
              <a:srgbClr val="4285F4"/>
            </a:solidFill>
            <a:miter lim="800000"/>
            <a:headEnd/>
            <a:tailEnd/>
          </a:ln>
          <a:extLst>
            <a:ext uri="{909E8E84-426E-40DD-AFC4-6F175D3DCCD1}">
              <a14:hiddenFill xmlns:a14="http://schemas.microsoft.com/office/drawing/2010/main">
                <a:solidFill>
                  <a:srgbClr val="FFFFFF"/>
                </a:solidFill>
              </a14:hiddenFill>
            </a:ext>
          </a:extLst>
        </p:spPr>
      </p:pic>
      <p:sp>
        <p:nvSpPr>
          <p:cNvPr id="41" name="Google Shape;176;p19">
            <a:extLst>
              <a:ext uri="{FF2B5EF4-FFF2-40B4-BE49-F238E27FC236}">
                <a16:creationId xmlns:a16="http://schemas.microsoft.com/office/drawing/2014/main" id="{AB25168D-A5B1-C1F4-FD5A-C8213CBA3B86}"/>
              </a:ext>
            </a:extLst>
          </p:cNvPr>
          <p:cNvSpPr/>
          <p:nvPr/>
        </p:nvSpPr>
        <p:spPr>
          <a:xfrm>
            <a:off x="5974209" y="2945884"/>
            <a:ext cx="2724611" cy="580213"/>
          </a:xfrm>
          <a:prstGeom prst="rect">
            <a:avLst/>
          </a:prstGeom>
          <a:noFill/>
          <a:ln>
            <a:noFill/>
          </a:ln>
        </p:spPr>
        <p:txBody>
          <a:bodyPr spcFirstLastPara="1" wrap="square" lIns="91425" tIns="91425" rIns="91425" bIns="91425" numCol="2" anchor="ctr" anchorCtr="0">
            <a:noAutofit/>
          </a:bodyPr>
          <a:lstStyle/>
          <a:p>
            <a:pPr marL="457200" lvl="0" indent="-285750" algn="l" rtl="0">
              <a:spcBef>
                <a:spcPts val="0"/>
              </a:spcBef>
              <a:spcAft>
                <a:spcPts val="0"/>
              </a:spcAft>
              <a:buClrTx/>
              <a:buSzPts val="900"/>
              <a:buFont typeface="Roboto"/>
              <a:buChar char="●"/>
            </a:pPr>
            <a:r>
              <a:rPr lang="en-US" sz="800">
                <a:solidFill>
                  <a:srgbClr val="002060"/>
                </a:solidFill>
                <a:latin typeface="Roboto"/>
                <a:ea typeface="Roboto"/>
                <a:cs typeface="Roboto"/>
                <a:sym typeface="Roboto"/>
              </a:rPr>
              <a:t>Project Name</a:t>
            </a:r>
          </a:p>
          <a:p>
            <a:pPr marL="457200" lvl="0" indent="-285750" algn="l" rtl="0">
              <a:spcBef>
                <a:spcPts val="0"/>
              </a:spcBef>
              <a:spcAft>
                <a:spcPts val="0"/>
              </a:spcAft>
              <a:buClrTx/>
              <a:buSzPts val="900"/>
              <a:buFont typeface="Roboto"/>
              <a:buChar char="●"/>
            </a:pPr>
            <a:r>
              <a:rPr lang="en-US" sz="800">
                <a:solidFill>
                  <a:srgbClr val="002060"/>
                </a:solidFill>
                <a:latin typeface="Roboto"/>
                <a:ea typeface="Roboto"/>
                <a:cs typeface="Roboto"/>
                <a:sym typeface="Roboto"/>
              </a:rPr>
              <a:t>Technology</a:t>
            </a:r>
          </a:p>
          <a:p>
            <a:pPr marL="457200" lvl="0" indent="-285750" algn="l" rtl="0">
              <a:spcBef>
                <a:spcPts val="0"/>
              </a:spcBef>
              <a:spcAft>
                <a:spcPts val="0"/>
              </a:spcAft>
              <a:buClrTx/>
              <a:buSzPts val="900"/>
              <a:buFont typeface="Roboto"/>
              <a:buChar char="●"/>
            </a:pPr>
            <a:r>
              <a:rPr lang="en-US" sz="800">
                <a:solidFill>
                  <a:srgbClr val="002060"/>
                </a:solidFill>
                <a:latin typeface="Roboto"/>
                <a:ea typeface="Roboto"/>
                <a:cs typeface="Roboto"/>
                <a:sym typeface="Roboto"/>
              </a:rPr>
              <a:t>Installed Capacity</a:t>
            </a:r>
          </a:p>
          <a:p>
            <a:pPr marL="457200" lvl="0" indent="-285750" algn="l" rtl="0">
              <a:spcBef>
                <a:spcPts val="0"/>
              </a:spcBef>
              <a:spcAft>
                <a:spcPts val="0"/>
              </a:spcAft>
              <a:buClrTx/>
              <a:buSzPts val="900"/>
              <a:buFont typeface="Roboto"/>
              <a:buChar char="●"/>
            </a:pPr>
            <a:r>
              <a:rPr lang="en-US" sz="800">
                <a:solidFill>
                  <a:srgbClr val="002060"/>
                </a:solidFill>
                <a:latin typeface="Roboto"/>
                <a:ea typeface="Roboto"/>
                <a:cs typeface="Roboto"/>
                <a:sym typeface="Roboto"/>
              </a:rPr>
              <a:t>Land Use</a:t>
            </a:r>
          </a:p>
          <a:p>
            <a:pPr marL="457200" lvl="0" indent="-285750" algn="l" rtl="0">
              <a:spcBef>
                <a:spcPts val="0"/>
              </a:spcBef>
              <a:spcAft>
                <a:spcPts val="0"/>
              </a:spcAft>
              <a:buClrTx/>
              <a:buSzPts val="900"/>
              <a:buFont typeface="Roboto"/>
              <a:buChar char="●"/>
            </a:pPr>
            <a:r>
              <a:rPr lang="en-US" sz="800">
                <a:solidFill>
                  <a:srgbClr val="002060"/>
                </a:solidFill>
                <a:latin typeface="Roboto"/>
                <a:ea typeface="Roboto"/>
                <a:cs typeface="Roboto"/>
                <a:sym typeface="Roboto"/>
              </a:rPr>
              <a:t>Costs</a:t>
            </a:r>
          </a:p>
          <a:p>
            <a:pPr marL="457200" lvl="0" indent="-285750" algn="l" rtl="0">
              <a:spcBef>
                <a:spcPts val="0"/>
              </a:spcBef>
              <a:spcAft>
                <a:spcPts val="0"/>
              </a:spcAft>
              <a:buClrTx/>
              <a:buSzPts val="900"/>
              <a:buFont typeface="Roboto"/>
              <a:buChar char="●"/>
            </a:pPr>
            <a:r>
              <a:rPr lang="en-US" sz="800">
                <a:solidFill>
                  <a:srgbClr val="002060"/>
                </a:solidFill>
                <a:latin typeface="Roboto"/>
                <a:ea typeface="Roboto"/>
                <a:cs typeface="Roboto"/>
                <a:sym typeface="Roboto"/>
              </a:rPr>
              <a:t>Expected </a:t>
            </a:r>
          </a:p>
          <a:p>
            <a:pPr marL="457200" lvl="0" indent="-285750" algn="l" rtl="0">
              <a:spcBef>
                <a:spcPts val="0"/>
              </a:spcBef>
              <a:spcAft>
                <a:spcPts val="0"/>
              </a:spcAft>
              <a:buClrTx/>
              <a:buSzPts val="900"/>
              <a:buFont typeface="Roboto"/>
              <a:buChar char="●"/>
            </a:pPr>
            <a:r>
              <a:rPr lang="en-US" sz="800">
                <a:solidFill>
                  <a:srgbClr val="002060"/>
                </a:solidFill>
                <a:latin typeface="Roboto"/>
                <a:ea typeface="Roboto"/>
                <a:cs typeface="Roboto"/>
                <a:sym typeface="Roboto"/>
              </a:rPr>
              <a:t>Payback + IRR</a:t>
            </a:r>
          </a:p>
        </p:txBody>
      </p:sp>
      <p:pic>
        <p:nvPicPr>
          <p:cNvPr id="42" name="Immagine 42" descr="Immagine che contiene testo, Carattere, schermata, logo&#10;&#10;Descrizione generata automaticamente">
            <a:extLst>
              <a:ext uri="{FF2B5EF4-FFF2-40B4-BE49-F238E27FC236}">
                <a16:creationId xmlns:a16="http://schemas.microsoft.com/office/drawing/2014/main" id="{78DA79F2-E316-A301-DE75-26B4F482A331}"/>
              </a:ext>
            </a:extLst>
          </p:cNvPr>
          <p:cNvPicPr>
            <a:picLocks noChangeAspect="1"/>
          </p:cNvPicPr>
          <p:nvPr/>
        </p:nvPicPr>
        <p:blipFill>
          <a:blip r:embed="rId19"/>
          <a:stretch>
            <a:fillRect/>
          </a:stretch>
        </p:blipFill>
        <p:spPr>
          <a:xfrm>
            <a:off x="5387735" y="1030596"/>
            <a:ext cx="800100" cy="314325"/>
          </a:xfrm>
          <a:prstGeom prst="rect">
            <a:avLst/>
          </a:prstGeom>
          <a:ln>
            <a:solidFill>
              <a:srgbClr val="4285F4"/>
            </a:solidFill>
          </a:ln>
        </p:spPr>
      </p:pic>
    </p:spTree>
    <p:extLst>
      <p:ext uri="{BB962C8B-B14F-4D97-AF65-F5344CB8AC3E}">
        <p14:creationId xmlns:p14="http://schemas.microsoft.com/office/powerpoint/2010/main" val="1437195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56B93F4B-B54E-A430-8051-AD35CB714E2A}"/>
            </a:ext>
          </a:extLst>
        </p:cNvPr>
        <p:cNvGrpSpPr/>
        <p:nvPr/>
      </p:nvGrpSpPr>
      <p:grpSpPr>
        <a:xfrm>
          <a:off x="0" y="0"/>
          <a:ext cx="0" cy="0"/>
          <a:chOff x="0" y="0"/>
          <a:chExt cx="0" cy="0"/>
        </a:xfrm>
      </p:grpSpPr>
      <p:sp>
        <p:nvSpPr>
          <p:cNvPr id="11" name="Google Shape;78;p15">
            <a:extLst>
              <a:ext uri="{FF2B5EF4-FFF2-40B4-BE49-F238E27FC236}">
                <a16:creationId xmlns:a16="http://schemas.microsoft.com/office/drawing/2014/main" id="{5AEEF946-01D1-A87C-062A-A5C0B58AB438}"/>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79;p15">
            <a:extLst>
              <a:ext uri="{FF2B5EF4-FFF2-40B4-BE49-F238E27FC236}">
                <a16:creationId xmlns:a16="http://schemas.microsoft.com/office/drawing/2014/main" id="{BF4DC265-8528-0729-580E-86A25C13FC60}"/>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dirty="0">
                <a:solidFill>
                  <a:schemeClr val="lt1"/>
                </a:solidFill>
                <a:latin typeface="Roboto Medium"/>
                <a:ea typeface="Roboto Medium"/>
                <a:cs typeface="Roboto Medium"/>
                <a:sym typeface="Roboto Medium"/>
              </a:rPr>
              <a:t>greeningtheislands.org</a:t>
            </a:r>
            <a:endParaRPr sz="700" dirty="0">
              <a:solidFill>
                <a:srgbClr val="FFFFFF"/>
              </a:solidFill>
              <a:latin typeface="Roboto Medium"/>
              <a:ea typeface="Roboto Medium"/>
              <a:cs typeface="Roboto Medium"/>
              <a:sym typeface="Roboto Medium"/>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687FC586-B334-EDE0-EBAF-CB52BC122EC0}"/>
              </a:ext>
            </a:extLst>
          </p:cNvPr>
          <p:cNvPicPr preferRelativeResize="0"/>
          <p:nvPr/>
        </p:nvPicPr>
        <p:blipFill rotWithShape="1">
          <a:blip r:embed="rId3">
            <a:alphaModFix/>
          </a:blip>
          <a:srcRect/>
          <a:stretch/>
        </p:blipFill>
        <p:spPr>
          <a:xfrm>
            <a:off x="570375" y="4890547"/>
            <a:ext cx="672252" cy="288075"/>
          </a:xfrm>
          <a:prstGeom prst="rect">
            <a:avLst/>
          </a:prstGeom>
          <a:noFill/>
          <a:ln>
            <a:noFill/>
          </a:ln>
        </p:spPr>
      </p:pic>
      <p:pic>
        <p:nvPicPr>
          <p:cNvPr id="15" name="Google Shape;56;p13">
            <a:extLst>
              <a:ext uri="{FF2B5EF4-FFF2-40B4-BE49-F238E27FC236}">
                <a16:creationId xmlns:a16="http://schemas.microsoft.com/office/drawing/2014/main" id="{289204FC-5DA6-5ADF-8313-66A5656BCB83}"/>
              </a:ext>
            </a:extLst>
          </p:cNvPr>
          <p:cNvPicPr preferRelativeResize="0"/>
          <p:nvPr/>
        </p:nvPicPr>
        <p:blipFill rotWithShape="1">
          <a:blip r:embed="rId4">
            <a:alphaModFix/>
          </a:blip>
          <a:srcRect l="16219" b="26610"/>
          <a:stretch/>
        </p:blipFill>
        <p:spPr>
          <a:xfrm>
            <a:off x="7752800" y="29374"/>
            <a:ext cx="1391200" cy="528407"/>
          </a:xfrm>
          <a:prstGeom prst="rect">
            <a:avLst/>
          </a:prstGeom>
          <a:noFill/>
          <a:ln>
            <a:noFill/>
          </a:ln>
        </p:spPr>
      </p:pic>
      <p:sp>
        <p:nvSpPr>
          <p:cNvPr id="2" name="Google Shape;79;p15">
            <a:extLst>
              <a:ext uri="{FF2B5EF4-FFF2-40B4-BE49-F238E27FC236}">
                <a16:creationId xmlns:a16="http://schemas.microsoft.com/office/drawing/2014/main" id="{3DA5F354-7D88-3CB5-C39E-9ACE803D7386}"/>
              </a:ext>
            </a:extLst>
          </p:cNvPr>
          <p:cNvSpPr txBox="1"/>
          <p:nvPr/>
        </p:nvSpPr>
        <p:spPr>
          <a:xfrm>
            <a:off x="2224634" y="4870906"/>
            <a:ext cx="4694727" cy="30774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dirty="0">
                <a:solidFill>
                  <a:schemeClr val="lt1"/>
                </a:solidFill>
                <a:latin typeface="Roboto" panose="02000000000000000000" pitchFamily="2" charset="0"/>
                <a:ea typeface="Roboto" panose="02000000000000000000" pitchFamily="2" charset="0"/>
                <a:cs typeface="Roboto" panose="02000000000000000000" pitchFamily="2" charset="0"/>
                <a:sym typeface="Roboto Medium"/>
              </a:rPr>
              <a:t>Policy &amp; Advocacy</a:t>
            </a:r>
            <a:endParaRPr sz="800" b="1" dirty="0">
              <a:solidFill>
                <a:srgbClr val="FFFFFF"/>
              </a:solidFill>
              <a:latin typeface="Roboto" panose="02000000000000000000" pitchFamily="2" charset="0"/>
              <a:ea typeface="Roboto" panose="02000000000000000000" pitchFamily="2" charset="0"/>
              <a:cs typeface="Roboto" panose="02000000000000000000" pitchFamily="2" charset="0"/>
              <a:sym typeface="Roboto Medium"/>
            </a:endParaRPr>
          </a:p>
        </p:txBody>
      </p:sp>
      <p:sp>
        <p:nvSpPr>
          <p:cNvPr id="3" name="Google Shape;88;p15">
            <a:extLst>
              <a:ext uri="{FF2B5EF4-FFF2-40B4-BE49-F238E27FC236}">
                <a16:creationId xmlns:a16="http://schemas.microsoft.com/office/drawing/2014/main" id="{EC63D638-291D-5128-F161-F8FC5AB69FD0}"/>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10" name="Google Shape;271;p62">
            <a:extLst>
              <a:ext uri="{FF2B5EF4-FFF2-40B4-BE49-F238E27FC236}">
                <a16:creationId xmlns:a16="http://schemas.microsoft.com/office/drawing/2014/main" id="{4E1C4754-87EF-BB7C-B357-BC575B94DA98}"/>
              </a:ext>
            </a:extLst>
          </p:cNvPr>
          <p:cNvSpPr txBox="1">
            <a:spLocks/>
          </p:cNvSpPr>
          <p:nvPr/>
        </p:nvSpPr>
        <p:spPr>
          <a:xfrm>
            <a:off x="308218" y="405059"/>
            <a:ext cx="8159296"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90000"/>
              </a:lnSpc>
              <a:buClr>
                <a:schemeClr val="lt1"/>
              </a:buClr>
              <a:buSzPts val="2100"/>
            </a:pPr>
            <a:r>
              <a:rPr lang="en-US" sz="2100" b="1" dirty="0">
                <a:solidFill>
                  <a:srgbClr val="004976"/>
                </a:solidFill>
                <a:latin typeface="Roboto"/>
                <a:ea typeface="Roboto"/>
                <a:cs typeface="Calibri"/>
                <a:sym typeface="Calibri"/>
              </a:rPr>
              <a:t>Policy &amp; Advocacy achievements</a:t>
            </a:r>
          </a:p>
        </p:txBody>
      </p:sp>
      <p:sp>
        <p:nvSpPr>
          <p:cNvPr id="6" name="TextBox 5">
            <a:extLst>
              <a:ext uri="{FF2B5EF4-FFF2-40B4-BE49-F238E27FC236}">
                <a16:creationId xmlns:a16="http://schemas.microsoft.com/office/drawing/2014/main" id="{E0A87FEB-1DBB-5E5E-57E5-60AF3CAB032C}"/>
              </a:ext>
            </a:extLst>
          </p:cNvPr>
          <p:cNvSpPr txBox="1"/>
          <p:nvPr/>
        </p:nvSpPr>
        <p:spPr>
          <a:xfrm>
            <a:off x="309353" y="3963799"/>
            <a:ext cx="8016903" cy="600164"/>
          </a:xfrm>
          <a:prstGeom prst="rect">
            <a:avLst/>
          </a:prstGeom>
          <a:noFill/>
        </p:spPr>
        <p:txBody>
          <a:bodyPr wrap="square">
            <a:spAutoFit/>
          </a:bodyPr>
          <a:lstStyle/>
          <a:p>
            <a:r>
              <a:rPr lang="en-IT" sz="1100" b="1" dirty="0"/>
              <a:t>GTI recommendations with EASE and EUROBAT: Islands, batteries, and the upcoming regulation</a:t>
            </a:r>
          </a:p>
          <a:p>
            <a:r>
              <a:rPr lang="en-IT" sz="1100" dirty="0"/>
              <a:t>In partnership with EASE and EUROBAT, this document provided recommendations on the role of batteries for the specific case of islands’ energy transition, to inform the development of a new EU regulation related to batteries and energy storage.</a:t>
            </a:r>
          </a:p>
        </p:txBody>
      </p:sp>
      <p:sp>
        <p:nvSpPr>
          <p:cNvPr id="14" name="TextBox 13">
            <a:extLst>
              <a:ext uri="{FF2B5EF4-FFF2-40B4-BE49-F238E27FC236}">
                <a16:creationId xmlns:a16="http://schemas.microsoft.com/office/drawing/2014/main" id="{77BADD5C-C6A9-4BAF-01B4-2BECE196AA94}"/>
              </a:ext>
            </a:extLst>
          </p:cNvPr>
          <p:cNvSpPr txBox="1"/>
          <p:nvPr/>
        </p:nvSpPr>
        <p:spPr>
          <a:xfrm>
            <a:off x="309354" y="1038613"/>
            <a:ext cx="7889681" cy="600164"/>
          </a:xfrm>
          <a:prstGeom prst="rect">
            <a:avLst/>
          </a:prstGeom>
          <a:noFill/>
        </p:spPr>
        <p:txBody>
          <a:bodyPr wrap="square">
            <a:spAutoFit/>
          </a:bodyPr>
          <a:lstStyle/>
          <a:p>
            <a:r>
              <a:rPr lang="en-IT" sz="1100" b="1" dirty="0"/>
              <a:t>GTI and GRA: Energy transition planning recommendations for islands</a:t>
            </a:r>
            <a:endParaRPr lang="en-IT" sz="1100" dirty="0"/>
          </a:p>
          <a:p>
            <a:r>
              <a:rPr lang="en-IT" sz="1100" dirty="0"/>
              <a:t>In partnership with the Global Renewables Alliance, the document was published at New York Climate Week 2024 to provide guidance to island governments and stakeholders on how to achieve a rapid and sustainable energy transition.</a:t>
            </a:r>
          </a:p>
        </p:txBody>
      </p:sp>
      <p:sp>
        <p:nvSpPr>
          <p:cNvPr id="16" name="TextBox 15">
            <a:extLst>
              <a:ext uri="{FF2B5EF4-FFF2-40B4-BE49-F238E27FC236}">
                <a16:creationId xmlns:a16="http://schemas.microsoft.com/office/drawing/2014/main" id="{18134A4E-9C2E-4354-F675-8540393B7048}"/>
              </a:ext>
            </a:extLst>
          </p:cNvPr>
          <p:cNvSpPr txBox="1"/>
          <p:nvPr/>
        </p:nvSpPr>
        <p:spPr>
          <a:xfrm>
            <a:off x="309353" y="1770412"/>
            <a:ext cx="8152075" cy="600164"/>
          </a:xfrm>
          <a:prstGeom prst="rect">
            <a:avLst/>
          </a:prstGeom>
          <a:noFill/>
        </p:spPr>
        <p:txBody>
          <a:bodyPr wrap="square">
            <a:spAutoFit/>
          </a:bodyPr>
          <a:lstStyle/>
          <a:p>
            <a:r>
              <a:rPr lang="en-IT" sz="1100" b="1" dirty="0"/>
              <a:t>GTI Foundation's written input for SIDS4</a:t>
            </a:r>
            <a:endParaRPr lang="en-IT" sz="1100" dirty="0"/>
          </a:p>
          <a:p>
            <a:r>
              <a:rPr lang="en-IT" sz="1100" dirty="0"/>
              <a:t>The document, submitted during the SIDS4 conference in 2024, advocated for including the transition to fully renewable energy systems as a key priority for small island developing states in the next decade, aiming to inform the outcomes of the UN event.</a:t>
            </a:r>
          </a:p>
        </p:txBody>
      </p:sp>
      <p:sp>
        <p:nvSpPr>
          <p:cNvPr id="17" name="TextBox 16">
            <a:extLst>
              <a:ext uri="{FF2B5EF4-FFF2-40B4-BE49-F238E27FC236}">
                <a16:creationId xmlns:a16="http://schemas.microsoft.com/office/drawing/2014/main" id="{8AA2698C-7C5F-9563-6EB4-6EEB0DD58C2C}"/>
              </a:ext>
            </a:extLst>
          </p:cNvPr>
          <p:cNvSpPr txBox="1"/>
          <p:nvPr/>
        </p:nvSpPr>
        <p:spPr>
          <a:xfrm>
            <a:off x="309354" y="2502211"/>
            <a:ext cx="8759146" cy="600164"/>
          </a:xfrm>
          <a:prstGeom prst="rect">
            <a:avLst/>
          </a:prstGeom>
          <a:noFill/>
        </p:spPr>
        <p:txBody>
          <a:bodyPr wrap="square">
            <a:spAutoFit/>
          </a:bodyPr>
          <a:lstStyle/>
          <a:p>
            <a:r>
              <a:rPr lang="en-IT" sz="1100" b="1" dirty="0"/>
              <a:t>The GTI Observatory Manifesto of Gran Canaria</a:t>
            </a:r>
          </a:p>
          <a:p>
            <a:r>
              <a:rPr lang="en-IT" sz="1100" dirty="0"/>
              <a:t>The collaborative outcome document of the GTI Observatory Summit 2023 raises awareness on the </a:t>
            </a:r>
            <a:r>
              <a:rPr lang="en-GB" sz="1100" dirty="0"/>
              <a:t>interconnected </a:t>
            </a:r>
            <a:r>
              <a:rPr lang="en-IT" sz="1100" dirty="0"/>
              <a:t>challenges faced by small islands and </a:t>
            </a:r>
            <a:r>
              <a:rPr lang="en-GB" sz="1100" dirty="0"/>
              <a:t>puts forth a set of key guiding principles for island stakeholders to promote holistic sustainable development. </a:t>
            </a:r>
          </a:p>
        </p:txBody>
      </p:sp>
      <p:sp>
        <p:nvSpPr>
          <p:cNvPr id="19" name="TextBox 18">
            <a:extLst>
              <a:ext uri="{FF2B5EF4-FFF2-40B4-BE49-F238E27FC236}">
                <a16:creationId xmlns:a16="http://schemas.microsoft.com/office/drawing/2014/main" id="{10B65E8B-9049-97CA-52D3-5ED2DA52BCD1}"/>
              </a:ext>
            </a:extLst>
          </p:cNvPr>
          <p:cNvSpPr txBox="1"/>
          <p:nvPr/>
        </p:nvSpPr>
        <p:spPr>
          <a:xfrm>
            <a:off x="309353" y="3233005"/>
            <a:ext cx="6601571" cy="600164"/>
          </a:xfrm>
          <a:prstGeom prst="rect">
            <a:avLst/>
          </a:prstGeom>
          <a:noFill/>
        </p:spPr>
        <p:txBody>
          <a:bodyPr wrap="square">
            <a:spAutoFit/>
          </a:bodyPr>
          <a:lstStyle/>
          <a:p>
            <a:r>
              <a:rPr lang="en-IT" sz="1100" b="1" dirty="0"/>
              <a:t>The role of Airborne Wind Energy to facilitate the renewable energy transition on islands</a:t>
            </a:r>
          </a:p>
          <a:p>
            <a:r>
              <a:rPr lang="en-IT" sz="1100" dirty="0"/>
              <a:t>In partnership with Airborne Wind Europe, the paper explores the potential of airborne wind energy as an innovative asset to integrate small islands’ transition to renewable and resilient energy systems.</a:t>
            </a:r>
          </a:p>
        </p:txBody>
      </p:sp>
    </p:spTree>
    <p:extLst>
      <p:ext uri="{BB962C8B-B14F-4D97-AF65-F5344CB8AC3E}">
        <p14:creationId xmlns:p14="http://schemas.microsoft.com/office/powerpoint/2010/main" val="3238081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D2C54983-F82F-DAC9-D071-EBC5DCC63564}"/>
            </a:ext>
          </a:extLst>
        </p:cNvPr>
        <p:cNvGrpSpPr/>
        <p:nvPr/>
      </p:nvGrpSpPr>
      <p:grpSpPr>
        <a:xfrm>
          <a:off x="0" y="0"/>
          <a:ext cx="0" cy="0"/>
          <a:chOff x="0" y="0"/>
          <a:chExt cx="0" cy="0"/>
        </a:xfrm>
      </p:grpSpPr>
      <p:sp>
        <p:nvSpPr>
          <p:cNvPr id="11" name="Google Shape;78;p15">
            <a:extLst>
              <a:ext uri="{FF2B5EF4-FFF2-40B4-BE49-F238E27FC236}">
                <a16:creationId xmlns:a16="http://schemas.microsoft.com/office/drawing/2014/main" id="{8A46DD7E-8186-E4F2-BC67-DCE5067C0395}"/>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79;p15">
            <a:extLst>
              <a:ext uri="{FF2B5EF4-FFF2-40B4-BE49-F238E27FC236}">
                <a16:creationId xmlns:a16="http://schemas.microsoft.com/office/drawing/2014/main" id="{7EB2EA6A-061B-BC4C-3CCD-69E0546A5CCB}"/>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dirty="0">
                <a:solidFill>
                  <a:schemeClr val="lt1"/>
                </a:solidFill>
                <a:latin typeface="Roboto Medium"/>
                <a:ea typeface="Roboto Medium"/>
                <a:cs typeface="Roboto Medium"/>
                <a:sym typeface="Roboto Medium"/>
              </a:rPr>
              <a:t>greeningtheislands.org</a:t>
            </a:r>
            <a:endParaRPr sz="700" dirty="0">
              <a:solidFill>
                <a:srgbClr val="FFFFFF"/>
              </a:solidFill>
              <a:latin typeface="Roboto Medium"/>
              <a:ea typeface="Roboto Medium"/>
              <a:cs typeface="Roboto Medium"/>
              <a:sym typeface="Roboto Medium"/>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88B8ABD3-91E9-772C-E50E-CFDABC8F0F68}"/>
              </a:ext>
            </a:extLst>
          </p:cNvPr>
          <p:cNvPicPr preferRelativeResize="0"/>
          <p:nvPr/>
        </p:nvPicPr>
        <p:blipFill rotWithShape="1">
          <a:blip r:embed="rId3">
            <a:alphaModFix/>
          </a:blip>
          <a:srcRect/>
          <a:stretch/>
        </p:blipFill>
        <p:spPr>
          <a:xfrm>
            <a:off x="570375" y="4890547"/>
            <a:ext cx="672252" cy="288075"/>
          </a:xfrm>
          <a:prstGeom prst="rect">
            <a:avLst/>
          </a:prstGeom>
          <a:noFill/>
          <a:ln>
            <a:noFill/>
          </a:ln>
        </p:spPr>
      </p:pic>
      <p:pic>
        <p:nvPicPr>
          <p:cNvPr id="15" name="Google Shape;56;p13">
            <a:extLst>
              <a:ext uri="{FF2B5EF4-FFF2-40B4-BE49-F238E27FC236}">
                <a16:creationId xmlns:a16="http://schemas.microsoft.com/office/drawing/2014/main" id="{E6AFD08A-4F04-C7C1-F10E-3D7A7A68BB33}"/>
              </a:ext>
            </a:extLst>
          </p:cNvPr>
          <p:cNvPicPr preferRelativeResize="0"/>
          <p:nvPr/>
        </p:nvPicPr>
        <p:blipFill rotWithShape="1">
          <a:blip r:embed="rId4">
            <a:alphaModFix/>
          </a:blip>
          <a:srcRect l="16219" b="26610"/>
          <a:stretch/>
        </p:blipFill>
        <p:spPr>
          <a:xfrm>
            <a:off x="7752800" y="29374"/>
            <a:ext cx="1391200" cy="528407"/>
          </a:xfrm>
          <a:prstGeom prst="rect">
            <a:avLst/>
          </a:prstGeom>
          <a:noFill/>
          <a:ln>
            <a:noFill/>
          </a:ln>
        </p:spPr>
      </p:pic>
      <p:sp>
        <p:nvSpPr>
          <p:cNvPr id="2" name="Google Shape;79;p15">
            <a:extLst>
              <a:ext uri="{FF2B5EF4-FFF2-40B4-BE49-F238E27FC236}">
                <a16:creationId xmlns:a16="http://schemas.microsoft.com/office/drawing/2014/main" id="{45361C3E-417F-E75D-7020-89318DCA4E7D}"/>
              </a:ext>
            </a:extLst>
          </p:cNvPr>
          <p:cNvSpPr txBox="1"/>
          <p:nvPr/>
        </p:nvSpPr>
        <p:spPr>
          <a:xfrm>
            <a:off x="2224634" y="4870906"/>
            <a:ext cx="4694727" cy="30774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dirty="0">
                <a:solidFill>
                  <a:schemeClr val="lt1"/>
                </a:solidFill>
                <a:latin typeface="Roboto" panose="02000000000000000000" pitchFamily="2" charset="0"/>
                <a:ea typeface="Roboto" panose="02000000000000000000" pitchFamily="2" charset="0"/>
                <a:cs typeface="Roboto" panose="02000000000000000000" pitchFamily="2" charset="0"/>
                <a:sym typeface="Roboto Medium"/>
              </a:rPr>
              <a:t>Further GTI Activities</a:t>
            </a:r>
            <a:endParaRPr sz="800" b="1" dirty="0">
              <a:solidFill>
                <a:srgbClr val="FFFFFF"/>
              </a:solidFill>
              <a:latin typeface="Roboto" panose="02000000000000000000" pitchFamily="2" charset="0"/>
              <a:ea typeface="Roboto" panose="02000000000000000000" pitchFamily="2" charset="0"/>
              <a:cs typeface="Roboto" panose="02000000000000000000" pitchFamily="2" charset="0"/>
              <a:sym typeface="Roboto Medium"/>
            </a:endParaRPr>
          </a:p>
        </p:txBody>
      </p:sp>
      <p:sp>
        <p:nvSpPr>
          <p:cNvPr id="3" name="Google Shape;88;p15">
            <a:extLst>
              <a:ext uri="{FF2B5EF4-FFF2-40B4-BE49-F238E27FC236}">
                <a16:creationId xmlns:a16="http://schemas.microsoft.com/office/drawing/2014/main" id="{A7008D1C-B628-85A0-1190-D78AFB332664}"/>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10" name="Google Shape;271;p62">
            <a:extLst>
              <a:ext uri="{FF2B5EF4-FFF2-40B4-BE49-F238E27FC236}">
                <a16:creationId xmlns:a16="http://schemas.microsoft.com/office/drawing/2014/main" id="{BD551372-48ED-1FEC-2EB7-92DD0EFC915B}"/>
              </a:ext>
            </a:extLst>
          </p:cNvPr>
          <p:cNvSpPr txBox="1">
            <a:spLocks/>
          </p:cNvSpPr>
          <p:nvPr/>
        </p:nvSpPr>
        <p:spPr>
          <a:xfrm>
            <a:off x="308218" y="405059"/>
            <a:ext cx="8159296"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90000"/>
              </a:lnSpc>
              <a:buClr>
                <a:schemeClr val="lt1"/>
              </a:buClr>
              <a:buSzPts val="2100"/>
            </a:pPr>
            <a:r>
              <a:rPr lang="en-US" sz="2100" b="1" dirty="0">
                <a:solidFill>
                  <a:srgbClr val="004976"/>
                </a:solidFill>
                <a:latin typeface="Roboto"/>
                <a:ea typeface="Roboto"/>
                <a:cs typeface="Calibri"/>
                <a:sym typeface="Calibri"/>
              </a:rPr>
              <a:t>Further GTI Activities </a:t>
            </a:r>
          </a:p>
        </p:txBody>
      </p:sp>
      <p:sp>
        <p:nvSpPr>
          <p:cNvPr id="4" name="TextBox 3">
            <a:extLst>
              <a:ext uri="{FF2B5EF4-FFF2-40B4-BE49-F238E27FC236}">
                <a16:creationId xmlns:a16="http://schemas.microsoft.com/office/drawing/2014/main" id="{894FCDC1-1F06-26B0-7A0B-3DF655800233}"/>
              </a:ext>
            </a:extLst>
          </p:cNvPr>
          <p:cNvSpPr txBox="1"/>
          <p:nvPr/>
        </p:nvSpPr>
        <p:spPr>
          <a:xfrm>
            <a:off x="308218" y="1357319"/>
            <a:ext cx="6673132" cy="769441"/>
          </a:xfrm>
          <a:prstGeom prst="rect">
            <a:avLst/>
          </a:prstGeom>
          <a:noFill/>
        </p:spPr>
        <p:txBody>
          <a:bodyPr wrap="square">
            <a:spAutoFit/>
          </a:bodyPr>
          <a:lstStyle/>
          <a:p>
            <a:r>
              <a:rPr lang="en-IT" sz="1100" b="1" dirty="0"/>
              <a:t>Global Solar Council</a:t>
            </a:r>
            <a:endParaRPr lang="en-IT" sz="1100" dirty="0"/>
          </a:p>
          <a:p>
            <a:r>
              <a:rPr lang="en-US" sz="1100" dirty="0"/>
              <a:t>Managed</a:t>
            </a:r>
            <a:r>
              <a:rPr lang="en-IT" sz="1100" dirty="0"/>
              <a:t> </a:t>
            </a:r>
            <a:r>
              <a:rPr lang="en-US" sz="1100" dirty="0"/>
              <a:t>interim</a:t>
            </a:r>
            <a:r>
              <a:rPr lang="en-IT" sz="1100" dirty="0"/>
              <a:t> Secretariat of the global association of the solar industry </a:t>
            </a:r>
            <a:r>
              <a:rPr lang="en-US" sz="1100" dirty="0"/>
              <a:t>from 2020 to 2023</a:t>
            </a:r>
            <a:r>
              <a:rPr lang="en-IT" sz="1100" dirty="0"/>
              <a:t>, launching international studies, creating significant partnerships, joining leading sustainability and energy events.</a:t>
            </a:r>
            <a:r>
              <a:rPr lang="en-US" sz="1100" dirty="0"/>
              <a:t> Our Chair still is Board Member and Secretary of the Management Board.  </a:t>
            </a:r>
            <a:endParaRPr lang="en-IT" sz="1100" dirty="0"/>
          </a:p>
        </p:txBody>
      </p:sp>
      <p:sp>
        <p:nvSpPr>
          <p:cNvPr id="5" name="TextBox 4">
            <a:extLst>
              <a:ext uri="{FF2B5EF4-FFF2-40B4-BE49-F238E27FC236}">
                <a16:creationId xmlns:a16="http://schemas.microsoft.com/office/drawing/2014/main" id="{8FBBD4B2-8C36-49FE-CEB7-F3C4DE3A6F99}"/>
              </a:ext>
            </a:extLst>
          </p:cNvPr>
          <p:cNvSpPr txBox="1"/>
          <p:nvPr/>
        </p:nvSpPr>
        <p:spPr>
          <a:xfrm>
            <a:off x="308218" y="2248314"/>
            <a:ext cx="6323275" cy="600164"/>
          </a:xfrm>
          <a:prstGeom prst="rect">
            <a:avLst/>
          </a:prstGeom>
          <a:noFill/>
        </p:spPr>
        <p:txBody>
          <a:bodyPr wrap="square">
            <a:spAutoFit/>
          </a:bodyPr>
          <a:lstStyle/>
          <a:p>
            <a:r>
              <a:rPr lang="en-IT" sz="1100" b="1" dirty="0"/>
              <a:t>Global Alliance for Sustainable Energy</a:t>
            </a:r>
            <a:endParaRPr lang="en-IT" sz="1100" dirty="0"/>
          </a:p>
          <a:p>
            <a:r>
              <a:rPr lang="en-US" sz="1100" dirty="0"/>
              <a:t>Currently c</a:t>
            </a:r>
            <a:r>
              <a:rPr lang="en-IT" sz="1100" dirty="0"/>
              <a:t>oordinating the Secretariat of a unique global alliance formed by key energy players and leading international organisations to ensure the sustainabiity of the renewable energy transition. </a:t>
            </a:r>
          </a:p>
        </p:txBody>
      </p:sp>
      <p:sp>
        <p:nvSpPr>
          <p:cNvPr id="7" name="TextBox 6">
            <a:extLst>
              <a:ext uri="{FF2B5EF4-FFF2-40B4-BE49-F238E27FC236}">
                <a16:creationId xmlns:a16="http://schemas.microsoft.com/office/drawing/2014/main" id="{28B6D493-19B7-85F9-00A4-61701653F5C0}"/>
              </a:ext>
            </a:extLst>
          </p:cNvPr>
          <p:cNvSpPr txBox="1"/>
          <p:nvPr/>
        </p:nvSpPr>
        <p:spPr>
          <a:xfrm>
            <a:off x="308219" y="2980113"/>
            <a:ext cx="8056658" cy="600164"/>
          </a:xfrm>
          <a:prstGeom prst="rect">
            <a:avLst/>
          </a:prstGeom>
          <a:noFill/>
        </p:spPr>
        <p:txBody>
          <a:bodyPr wrap="square">
            <a:spAutoFit/>
          </a:bodyPr>
          <a:lstStyle/>
          <a:p>
            <a:r>
              <a:rPr lang="en-IT" sz="1100" b="1" dirty="0"/>
              <a:t>Mediterranean Dialogue on Sustainable Energy and Climate</a:t>
            </a:r>
          </a:p>
          <a:p>
            <a:r>
              <a:rPr lang="en-IT" sz="1100" dirty="0"/>
              <a:t>Currently coordinating the Secretariat of </a:t>
            </a:r>
            <a:r>
              <a:rPr lang="it-IT" sz="1100" dirty="0"/>
              <a:t>the first </a:t>
            </a:r>
            <a:r>
              <a:rPr lang="it-IT" sz="1100" dirty="0" err="1"/>
              <a:t>Mediterranean</a:t>
            </a:r>
            <a:r>
              <a:rPr lang="it-IT" sz="1100" dirty="0"/>
              <a:t>-led </a:t>
            </a:r>
            <a:r>
              <a:rPr lang="it-IT" sz="1100" dirty="0" err="1"/>
              <a:t>platform</a:t>
            </a:r>
            <a:r>
              <a:rPr lang="it-IT" sz="1100" dirty="0"/>
              <a:t> </a:t>
            </a:r>
            <a:r>
              <a:rPr lang="it-IT" sz="1100" dirty="0" err="1"/>
              <a:t>dedicated</a:t>
            </a:r>
            <a:r>
              <a:rPr lang="it-IT" sz="1100" dirty="0"/>
              <a:t> to multi-stakeholder </a:t>
            </a:r>
            <a:r>
              <a:rPr lang="it-IT" sz="1100" dirty="0" err="1"/>
              <a:t>cooperation</a:t>
            </a:r>
            <a:r>
              <a:rPr lang="it-IT" sz="1100" dirty="0"/>
              <a:t> for a just energy </a:t>
            </a:r>
            <a:r>
              <a:rPr lang="it-IT" sz="1100" dirty="0" err="1"/>
              <a:t>transition</a:t>
            </a:r>
            <a:r>
              <a:rPr lang="it-IT" sz="1100" dirty="0"/>
              <a:t> in the </a:t>
            </a:r>
            <a:r>
              <a:rPr lang="it-IT" sz="1100" dirty="0" err="1"/>
              <a:t>region</a:t>
            </a:r>
            <a:r>
              <a:rPr lang="it-IT" sz="1100" dirty="0"/>
              <a:t>, </a:t>
            </a:r>
            <a:r>
              <a:rPr lang="it-IT" sz="1100" dirty="0" err="1"/>
              <a:t>launching</a:t>
            </a:r>
            <a:r>
              <a:rPr lang="it-IT" sz="1100" dirty="0"/>
              <a:t> international </a:t>
            </a:r>
            <a:r>
              <a:rPr lang="it-IT" sz="1100" dirty="0" err="1"/>
              <a:t>campaigns</a:t>
            </a:r>
            <a:r>
              <a:rPr lang="it-IT" sz="1100" dirty="0"/>
              <a:t> and </a:t>
            </a:r>
            <a:r>
              <a:rPr lang="it-IT" sz="1100" dirty="0" err="1"/>
              <a:t>joining</a:t>
            </a:r>
            <a:r>
              <a:rPr lang="it-IT" sz="1100" dirty="0"/>
              <a:t> </a:t>
            </a:r>
            <a:r>
              <a:rPr lang="it-IT" sz="1100" dirty="0" err="1"/>
              <a:t>leading</a:t>
            </a:r>
            <a:r>
              <a:rPr lang="it-IT" sz="1100" dirty="0"/>
              <a:t> </a:t>
            </a:r>
            <a:r>
              <a:rPr lang="it-IT" sz="1100" dirty="0" err="1"/>
              <a:t>sustainability</a:t>
            </a:r>
            <a:r>
              <a:rPr lang="it-IT" sz="1100" dirty="0"/>
              <a:t> and energy events.</a:t>
            </a:r>
            <a:endParaRPr lang="en-GB" sz="1100" dirty="0"/>
          </a:p>
        </p:txBody>
      </p:sp>
      <p:sp>
        <p:nvSpPr>
          <p:cNvPr id="9" name="TextBox 8">
            <a:extLst>
              <a:ext uri="{FF2B5EF4-FFF2-40B4-BE49-F238E27FC236}">
                <a16:creationId xmlns:a16="http://schemas.microsoft.com/office/drawing/2014/main" id="{A9BBAE38-04CA-A985-B2F5-17557C47D183}"/>
              </a:ext>
            </a:extLst>
          </p:cNvPr>
          <p:cNvSpPr txBox="1"/>
          <p:nvPr/>
        </p:nvSpPr>
        <p:spPr>
          <a:xfrm>
            <a:off x="285733" y="826061"/>
            <a:ext cx="6673132" cy="261610"/>
          </a:xfrm>
          <a:prstGeom prst="rect">
            <a:avLst/>
          </a:prstGeom>
          <a:noFill/>
        </p:spPr>
        <p:txBody>
          <a:bodyPr wrap="square">
            <a:spAutoFit/>
          </a:bodyPr>
          <a:lstStyle/>
          <a:p>
            <a:r>
              <a:rPr lang="en-US" sz="1100" b="1" i="1" dirty="0">
                <a:solidFill>
                  <a:srgbClr val="002060"/>
                </a:solidFill>
              </a:rPr>
              <a:t>Strengthening GTI Foundation positioning</a:t>
            </a:r>
            <a:endParaRPr lang="en-IT" sz="1100" i="1" dirty="0">
              <a:solidFill>
                <a:srgbClr val="002060"/>
              </a:solidFill>
            </a:endParaRPr>
          </a:p>
        </p:txBody>
      </p:sp>
      <p:sp>
        <p:nvSpPr>
          <p:cNvPr id="18" name="TextBox 17">
            <a:extLst>
              <a:ext uri="{FF2B5EF4-FFF2-40B4-BE49-F238E27FC236}">
                <a16:creationId xmlns:a16="http://schemas.microsoft.com/office/drawing/2014/main" id="{075C7E17-F38D-29F6-6AB2-89670CA88A6C}"/>
              </a:ext>
            </a:extLst>
          </p:cNvPr>
          <p:cNvSpPr txBox="1"/>
          <p:nvPr/>
        </p:nvSpPr>
        <p:spPr>
          <a:xfrm>
            <a:off x="316634" y="3711912"/>
            <a:ext cx="8056658" cy="600164"/>
          </a:xfrm>
          <a:prstGeom prst="rect">
            <a:avLst/>
          </a:prstGeom>
          <a:noFill/>
        </p:spPr>
        <p:txBody>
          <a:bodyPr wrap="square">
            <a:spAutoFit/>
          </a:bodyPr>
          <a:lstStyle/>
          <a:p>
            <a:r>
              <a:rPr lang="en-US" sz="1100" b="1" dirty="0"/>
              <a:t>Global Renewables Alliance</a:t>
            </a:r>
            <a:endParaRPr lang="en-IT" sz="1100" b="1" dirty="0"/>
          </a:p>
          <a:p>
            <a:r>
              <a:rPr lang="en-US" sz="1100" dirty="0"/>
              <a:t>Our Chair was amongst the founders and </a:t>
            </a:r>
            <a:r>
              <a:rPr lang="en-US" sz="1100" dirty="0" err="1"/>
              <a:t>VicePresident</a:t>
            </a:r>
            <a:r>
              <a:rPr lang="en-US" sz="1100" dirty="0"/>
              <a:t> of GRA. </a:t>
            </a:r>
          </a:p>
          <a:p>
            <a:r>
              <a:rPr lang="en-US" sz="1100" dirty="0"/>
              <a:t>GTI is currently the strategic partner of GRA for the islands on the 100% RES Islands flagship initiative. </a:t>
            </a:r>
            <a:endParaRPr lang="en-GB" sz="1100" dirty="0"/>
          </a:p>
        </p:txBody>
      </p:sp>
    </p:spTree>
    <p:extLst>
      <p:ext uri="{BB962C8B-B14F-4D97-AF65-F5344CB8AC3E}">
        <p14:creationId xmlns:p14="http://schemas.microsoft.com/office/powerpoint/2010/main" val="904161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0248F-DE72-4A1F-E7F4-8B57B2ABA1C2}"/>
            </a:ext>
          </a:extLst>
        </p:cNvPr>
        <p:cNvGrpSpPr/>
        <p:nvPr/>
      </p:nvGrpSpPr>
      <p:grpSpPr>
        <a:xfrm>
          <a:off x="0" y="0"/>
          <a:ext cx="0" cy="0"/>
          <a:chOff x="0" y="0"/>
          <a:chExt cx="0" cy="0"/>
        </a:xfrm>
      </p:grpSpPr>
      <p:pic>
        <p:nvPicPr>
          <p:cNvPr id="1028" name="Picture 4" descr="Lipari">
            <a:extLst>
              <a:ext uri="{FF2B5EF4-FFF2-40B4-BE49-F238E27FC236}">
                <a16:creationId xmlns:a16="http://schemas.microsoft.com/office/drawing/2014/main" id="{B49DD29B-699D-9E1F-2E56-05F20CB4CC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9" t="3826" b="12633"/>
          <a:stretch/>
        </p:blipFill>
        <p:spPr bwMode="auto">
          <a:xfrm>
            <a:off x="-195943" y="345"/>
            <a:ext cx="933994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object 9">
            <a:extLst>
              <a:ext uri="{FF2B5EF4-FFF2-40B4-BE49-F238E27FC236}">
                <a16:creationId xmlns:a16="http://schemas.microsoft.com/office/drawing/2014/main" id="{70FC7945-41CD-4657-8D85-3D268B702DB9}"/>
              </a:ext>
            </a:extLst>
          </p:cNvPr>
          <p:cNvPicPr/>
          <p:nvPr/>
        </p:nvPicPr>
        <p:blipFill>
          <a:blip r:embed="rId4" cstate="print"/>
          <a:stretch>
            <a:fillRect/>
          </a:stretch>
        </p:blipFill>
        <p:spPr>
          <a:xfrm>
            <a:off x="324103" y="295657"/>
            <a:ext cx="2025087" cy="841767"/>
          </a:xfrm>
          <a:prstGeom prst="rect">
            <a:avLst/>
          </a:prstGeom>
        </p:spPr>
      </p:pic>
      <p:sp>
        <p:nvSpPr>
          <p:cNvPr id="7" name="TextBox 6">
            <a:extLst>
              <a:ext uri="{FF2B5EF4-FFF2-40B4-BE49-F238E27FC236}">
                <a16:creationId xmlns:a16="http://schemas.microsoft.com/office/drawing/2014/main" id="{DAD861B9-A4E6-5127-8A13-1770BBEC142C}"/>
              </a:ext>
            </a:extLst>
          </p:cNvPr>
          <p:cNvSpPr txBox="1"/>
          <p:nvPr/>
        </p:nvSpPr>
        <p:spPr>
          <a:xfrm>
            <a:off x="-1" y="1744211"/>
            <a:ext cx="9144000" cy="1015663"/>
          </a:xfrm>
          <a:prstGeom prst="rect">
            <a:avLst/>
          </a:prstGeom>
          <a:noFill/>
        </p:spPr>
        <p:txBody>
          <a:bodyPr wrap="square" rtlCol="0">
            <a:spAutoFit/>
          </a:bodyPr>
          <a:lstStyle/>
          <a:p>
            <a:pPr algn="ctr"/>
            <a:r>
              <a:rPr lang="en-GB" sz="6000" b="1" dirty="0">
                <a:solidFill>
                  <a:schemeClr val="bg1"/>
                </a:solidFill>
                <a:latin typeface="Times New Roman" panose="02020603050405020304" pitchFamily="18" charset="0"/>
              </a:rPr>
              <a:t>Thank you</a:t>
            </a:r>
            <a:endParaRPr lang="en-GB" sz="2000" b="1" spc="-115"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7D6975D-1BB6-8C88-1E85-4C0068D452AE}"/>
              </a:ext>
            </a:extLst>
          </p:cNvPr>
          <p:cNvSpPr txBox="1"/>
          <p:nvPr/>
        </p:nvSpPr>
        <p:spPr>
          <a:xfrm>
            <a:off x="0" y="4385410"/>
            <a:ext cx="3853543" cy="707886"/>
          </a:xfrm>
          <a:prstGeom prst="rect">
            <a:avLst/>
          </a:prstGeom>
          <a:noFill/>
        </p:spPr>
        <p:txBody>
          <a:bodyPr wrap="square" rtlCol="0">
            <a:spAutoFit/>
          </a:bodyPr>
          <a:lstStyle/>
          <a:p>
            <a:r>
              <a:rPr lang="en-GB"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Sustainable Islands for a sustainable world</a:t>
            </a:r>
            <a:endParaRPr lang="en-MT"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883520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1DB2334C-E486-A747-51F8-907E88A899C1}"/>
            </a:ext>
          </a:extLst>
        </p:cNvPr>
        <p:cNvGrpSpPr/>
        <p:nvPr/>
      </p:nvGrpSpPr>
      <p:grpSpPr>
        <a:xfrm>
          <a:off x="0" y="0"/>
          <a:ext cx="0" cy="0"/>
          <a:chOff x="0" y="0"/>
          <a:chExt cx="0" cy="0"/>
        </a:xfrm>
      </p:grpSpPr>
      <p:sp>
        <p:nvSpPr>
          <p:cNvPr id="11" name="Google Shape;78;p15">
            <a:extLst>
              <a:ext uri="{FF2B5EF4-FFF2-40B4-BE49-F238E27FC236}">
                <a16:creationId xmlns:a16="http://schemas.microsoft.com/office/drawing/2014/main" id="{EE511B23-95B1-45CD-96D3-4851FC865DAF}"/>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79;p15">
            <a:extLst>
              <a:ext uri="{FF2B5EF4-FFF2-40B4-BE49-F238E27FC236}">
                <a16:creationId xmlns:a16="http://schemas.microsoft.com/office/drawing/2014/main" id="{C07E4B8D-D7A7-7DD2-FC3C-552D84BD737A}"/>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lt1"/>
                </a:solidFill>
                <a:latin typeface="Roboto Medium"/>
                <a:ea typeface="Roboto Medium"/>
                <a:cs typeface="Roboto Medium"/>
                <a:sym typeface="Roboto Medium"/>
              </a:rPr>
              <a:t>greeningtheislands.org</a:t>
            </a:r>
            <a:endParaRPr sz="700">
              <a:solidFill>
                <a:srgbClr val="FFFFFF"/>
              </a:solidFill>
              <a:latin typeface="Roboto Medium"/>
              <a:ea typeface="Roboto Medium"/>
              <a:cs typeface="Roboto Medium"/>
              <a:sym typeface="Roboto Medium"/>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5C7C8BF1-E484-FA9D-0DF1-138A944F4F24}"/>
              </a:ext>
            </a:extLst>
          </p:cNvPr>
          <p:cNvPicPr preferRelativeResize="0"/>
          <p:nvPr/>
        </p:nvPicPr>
        <p:blipFill rotWithShape="1">
          <a:blip r:embed="rId3">
            <a:alphaModFix/>
          </a:blip>
          <a:srcRect/>
          <a:stretch/>
        </p:blipFill>
        <p:spPr>
          <a:xfrm>
            <a:off x="570375" y="4890547"/>
            <a:ext cx="672252" cy="288075"/>
          </a:xfrm>
          <a:prstGeom prst="rect">
            <a:avLst/>
          </a:prstGeom>
          <a:noFill/>
          <a:ln>
            <a:noFill/>
          </a:ln>
        </p:spPr>
      </p:pic>
      <p:sp>
        <p:nvSpPr>
          <p:cNvPr id="8" name="CasellaDiTesto 7">
            <a:extLst>
              <a:ext uri="{FF2B5EF4-FFF2-40B4-BE49-F238E27FC236}">
                <a16:creationId xmlns:a16="http://schemas.microsoft.com/office/drawing/2014/main" id="{EBB6FD0B-FED9-44EB-ECD4-D0E8BCC1E730}"/>
              </a:ext>
            </a:extLst>
          </p:cNvPr>
          <p:cNvSpPr txBox="1"/>
          <p:nvPr/>
        </p:nvSpPr>
        <p:spPr>
          <a:xfrm>
            <a:off x="8217029" y="2461792"/>
            <a:ext cx="1196477" cy="276999"/>
          </a:xfrm>
          <a:prstGeom prst="rect">
            <a:avLst/>
          </a:prstGeom>
          <a:noFill/>
        </p:spPr>
        <p:txBody>
          <a:bodyPr wrap="square" rtlCol="0">
            <a:spAutoFit/>
          </a:bodyPr>
          <a:lstStyle/>
          <a:p>
            <a:r>
              <a:rPr lang="en-GB" sz="1200">
                <a:solidFill>
                  <a:schemeClr val="bg1"/>
                </a:solidFill>
              </a:rPr>
              <a:t>Rodrigues</a:t>
            </a:r>
            <a:endParaRPr lang="en-GB">
              <a:solidFill>
                <a:schemeClr val="bg1"/>
              </a:solidFill>
            </a:endParaRPr>
          </a:p>
        </p:txBody>
      </p:sp>
      <p:pic>
        <p:nvPicPr>
          <p:cNvPr id="15" name="Google Shape;56;p13">
            <a:extLst>
              <a:ext uri="{FF2B5EF4-FFF2-40B4-BE49-F238E27FC236}">
                <a16:creationId xmlns:a16="http://schemas.microsoft.com/office/drawing/2014/main" id="{BB1254BF-B809-7C87-066F-586D13D71877}"/>
              </a:ext>
            </a:extLst>
          </p:cNvPr>
          <p:cNvPicPr preferRelativeResize="0"/>
          <p:nvPr/>
        </p:nvPicPr>
        <p:blipFill rotWithShape="1">
          <a:blip r:embed="rId4">
            <a:alphaModFix/>
          </a:blip>
          <a:srcRect l="16219" b="26610"/>
          <a:stretch/>
        </p:blipFill>
        <p:spPr>
          <a:xfrm>
            <a:off x="7752800" y="29374"/>
            <a:ext cx="1391200" cy="528407"/>
          </a:xfrm>
          <a:prstGeom prst="rect">
            <a:avLst/>
          </a:prstGeom>
          <a:noFill/>
          <a:ln>
            <a:noFill/>
          </a:ln>
        </p:spPr>
      </p:pic>
      <p:sp>
        <p:nvSpPr>
          <p:cNvPr id="2" name="Google Shape;204;p58">
            <a:extLst>
              <a:ext uri="{FF2B5EF4-FFF2-40B4-BE49-F238E27FC236}">
                <a16:creationId xmlns:a16="http://schemas.microsoft.com/office/drawing/2014/main" id="{5D1F589A-2C86-EFCB-234F-873613545B54}"/>
              </a:ext>
            </a:extLst>
          </p:cNvPr>
          <p:cNvSpPr txBox="1"/>
          <p:nvPr/>
        </p:nvSpPr>
        <p:spPr>
          <a:xfrm>
            <a:off x="308218" y="1378442"/>
            <a:ext cx="3627649" cy="930994"/>
          </a:xfrm>
          <a:prstGeom prst="rect">
            <a:avLst/>
          </a:prstGeom>
          <a:noFill/>
          <a:ln>
            <a:noFill/>
          </a:ln>
        </p:spPr>
        <p:txBody>
          <a:bodyPr spcFirstLastPara="1" wrap="square" lIns="68575" tIns="34275" rIns="68575" bIns="34275" anchor="t" anchorCtr="0">
            <a:spAutoFit/>
          </a:bodyPr>
          <a:lstStyle/>
          <a:p>
            <a:r>
              <a:rPr lang="en" dirty="0">
                <a:solidFill>
                  <a:srgbClr val="004976"/>
                </a:solidFill>
                <a:latin typeface="Roboto" panose="02000000000000000000" pitchFamily="2" charset="0"/>
                <a:ea typeface="Roboto" panose="02000000000000000000" pitchFamily="2" charset="0"/>
                <a:sym typeface="Roboto Medium"/>
              </a:rPr>
              <a:t>Even though </a:t>
            </a:r>
            <a:r>
              <a:rPr lang="en" dirty="0">
                <a:solidFill>
                  <a:srgbClr val="004976"/>
                </a:solidFill>
                <a:latin typeface="Roboto" panose="02000000000000000000" pitchFamily="2" charset="0"/>
                <a:ea typeface="Roboto" panose="02000000000000000000" pitchFamily="2" charset="0"/>
                <a:cs typeface="Roboto" panose="02000000000000000000" pitchFamily="2" charset="0"/>
                <a:sym typeface="Roboto Medium"/>
              </a:rPr>
              <a:t>their contribution to climate change is close to zero, </a:t>
            </a:r>
            <a:r>
              <a:rPr lang="en" b="1" dirty="0">
                <a:solidFill>
                  <a:srgbClr val="004976"/>
                </a:solidFill>
                <a:latin typeface="Roboto" panose="02000000000000000000" pitchFamily="2" charset="0"/>
                <a:ea typeface="Roboto" panose="02000000000000000000" pitchFamily="2" charset="0"/>
                <a:sym typeface="Roboto Medium"/>
              </a:rPr>
              <a:t>islands are disproportionately affected by its worst effects.</a:t>
            </a:r>
            <a:endParaRPr lang="en" sz="1600" b="1" dirty="0">
              <a:solidFill>
                <a:srgbClr val="004976"/>
              </a:solidFill>
              <a:latin typeface="Roboto" panose="02000000000000000000" pitchFamily="2" charset="0"/>
              <a:ea typeface="Roboto" panose="02000000000000000000" pitchFamily="2" charset="0"/>
              <a:sym typeface="Roboto Medium"/>
            </a:endParaRPr>
          </a:p>
        </p:txBody>
      </p:sp>
      <p:pic>
        <p:nvPicPr>
          <p:cNvPr id="3" name="Picture 12" descr="Cartoon of cartoon of animals standing next to a glass dome&#10;&#10;Description automatically generated">
            <a:extLst>
              <a:ext uri="{FF2B5EF4-FFF2-40B4-BE49-F238E27FC236}">
                <a16:creationId xmlns:a16="http://schemas.microsoft.com/office/drawing/2014/main" id="{E1ACF723-8725-7D30-B4A8-E3EAD5373DBE}"/>
              </a:ext>
            </a:extLst>
          </p:cNvPr>
          <p:cNvPicPr>
            <a:picLocks noChangeAspect="1"/>
          </p:cNvPicPr>
          <p:nvPr/>
        </p:nvPicPr>
        <p:blipFill>
          <a:blip r:embed="rId5"/>
          <a:stretch>
            <a:fillRect/>
          </a:stretch>
        </p:blipFill>
        <p:spPr>
          <a:xfrm>
            <a:off x="3846179" y="1377905"/>
            <a:ext cx="4869767" cy="3215243"/>
          </a:xfrm>
          <a:prstGeom prst="rect">
            <a:avLst/>
          </a:prstGeom>
        </p:spPr>
      </p:pic>
      <p:sp>
        <p:nvSpPr>
          <p:cNvPr id="4" name="Google Shape;204;p58">
            <a:extLst>
              <a:ext uri="{FF2B5EF4-FFF2-40B4-BE49-F238E27FC236}">
                <a16:creationId xmlns:a16="http://schemas.microsoft.com/office/drawing/2014/main" id="{69341765-037E-C26C-76F3-61C6B1519161}"/>
              </a:ext>
            </a:extLst>
          </p:cNvPr>
          <p:cNvSpPr txBox="1"/>
          <p:nvPr/>
        </p:nvSpPr>
        <p:spPr>
          <a:xfrm>
            <a:off x="313469" y="2743369"/>
            <a:ext cx="3441027" cy="930994"/>
          </a:xfrm>
          <a:prstGeom prst="rect">
            <a:avLst/>
          </a:prstGeom>
          <a:noFill/>
          <a:ln>
            <a:noFill/>
          </a:ln>
        </p:spPr>
        <p:txBody>
          <a:bodyPr spcFirstLastPara="1" wrap="square" lIns="68575" tIns="34275" rIns="68575" bIns="34275" anchor="t" anchorCtr="0">
            <a:spAutoFit/>
          </a:bodyPr>
          <a:lstStyle/>
          <a:p>
            <a:r>
              <a:rPr lang="en" dirty="0">
                <a:solidFill>
                  <a:srgbClr val="004976"/>
                </a:solidFill>
                <a:latin typeface="Roboto"/>
                <a:ea typeface="Roboto"/>
                <a:cs typeface="Roboto Medium"/>
                <a:sym typeface="Roboto Medium"/>
              </a:rPr>
              <a:t>As laboratories </a:t>
            </a:r>
            <a:r>
              <a:rPr lang="en" dirty="0">
                <a:solidFill>
                  <a:srgbClr val="004976"/>
                </a:solidFill>
                <a:latin typeface="Roboto"/>
                <a:ea typeface="Roboto"/>
                <a:cs typeface="Roboto"/>
                <a:sym typeface="Roboto Medium"/>
              </a:rPr>
              <a:t>for innovation and adaptation</a:t>
            </a:r>
            <a:r>
              <a:rPr lang="en" dirty="0">
                <a:solidFill>
                  <a:srgbClr val="004976"/>
                </a:solidFill>
                <a:latin typeface="Roboto"/>
                <a:ea typeface="Roboto"/>
                <a:cs typeface="Roboto Medium"/>
                <a:sym typeface="Roboto Medium"/>
              </a:rPr>
              <a:t>, i</a:t>
            </a:r>
            <a:r>
              <a:rPr lang="en" b="1" dirty="0">
                <a:solidFill>
                  <a:srgbClr val="004976"/>
                </a:solidFill>
                <a:latin typeface="Roboto"/>
                <a:ea typeface="Roboto"/>
                <a:sym typeface="Roboto Medium"/>
              </a:rPr>
              <a:t>slands can lead the way </a:t>
            </a:r>
            <a:r>
              <a:rPr lang="en" dirty="0">
                <a:solidFill>
                  <a:srgbClr val="004976"/>
                </a:solidFill>
                <a:latin typeface="Roboto"/>
                <a:ea typeface="Roboto"/>
                <a:cs typeface="Roboto Medium"/>
                <a:sym typeface="Roboto Medium"/>
              </a:rPr>
              <a:t>in developing resilient communities worldwide.</a:t>
            </a:r>
          </a:p>
        </p:txBody>
      </p:sp>
      <p:sp>
        <p:nvSpPr>
          <p:cNvPr id="5" name="Google Shape;271;p62">
            <a:extLst>
              <a:ext uri="{FF2B5EF4-FFF2-40B4-BE49-F238E27FC236}">
                <a16:creationId xmlns:a16="http://schemas.microsoft.com/office/drawing/2014/main" id="{60FE7A82-A5A8-9EC6-FE63-643602C71062}"/>
              </a:ext>
            </a:extLst>
          </p:cNvPr>
          <p:cNvSpPr txBox="1">
            <a:spLocks/>
          </p:cNvSpPr>
          <p:nvPr/>
        </p:nvSpPr>
        <p:spPr>
          <a:xfrm>
            <a:off x="308218" y="405059"/>
            <a:ext cx="8159296"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90000"/>
              </a:lnSpc>
              <a:buClr>
                <a:schemeClr val="lt1"/>
              </a:buClr>
              <a:buSzPts val="2100"/>
            </a:pPr>
            <a:r>
              <a:rPr lang="en-US" sz="2100" b="1" dirty="0">
                <a:solidFill>
                  <a:srgbClr val="004976"/>
                </a:solidFill>
                <a:latin typeface="Roboto"/>
                <a:ea typeface="Roboto"/>
                <a:cs typeface="Calibri"/>
                <a:sym typeface="Calibri"/>
              </a:rPr>
              <a:t>A crisis islands have not created, but they can help solve</a:t>
            </a:r>
          </a:p>
        </p:txBody>
      </p:sp>
      <p:sp>
        <p:nvSpPr>
          <p:cNvPr id="6" name="Google Shape;88;p15">
            <a:extLst>
              <a:ext uri="{FF2B5EF4-FFF2-40B4-BE49-F238E27FC236}">
                <a16:creationId xmlns:a16="http://schemas.microsoft.com/office/drawing/2014/main" id="{3E1E109C-DAB9-4EC0-018D-095364D3F913}"/>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2805966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59"/>
          <p:cNvSpPr txBox="1"/>
          <p:nvPr/>
        </p:nvSpPr>
        <p:spPr>
          <a:xfrm>
            <a:off x="6982070" y="3673970"/>
            <a:ext cx="2004529" cy="623217"/>
          </a:xfrm>
          <a:prstGeom prst="rect">
            <a:avLst/>
          </a:prstGeom>
          <a:noFill/>
          <a:ln>
            <a:noFill/>
          </a:ln>
        </p:spPr>
        <p:txBody>
          <a:bodyPr spcFirstLastPara="1" wrap="square" lIns="68575" tIns="34275" rIns="68575" bIns="34275" anchor="t" anchorCtr="0">
            <a:spAutoFit/>
          </a:bodyPr>
          <a:lstStyle/>
          <a:p>
            <a:pPr marL="127000" marR="0" lvl="0" indent="-120650" algn="l" rtl="0">
              <a:spcBef>
                <a:spcPts val="0"/>
              </a:spcBef>
              <a:spcAft>
                <a:spcPts val="0"/>
              </a:spcAft>
              <a:buClr>
                <a:srgbClr val="4A793A"/>
              </a:buClr>
              <a:buSzPts val="700"/>
              <a:buFont typeface="Arial"/>
              <a:buChar char="•"/>
            </a:pPr>
            <a:r>
              <a:rPr lang="en" sz="900" b="0" i="0" u="none" strike="noStrike" cap="none" dirty="0">
                <a:solidFill>
                  <a:srgbClr val="4A793A"/>
                </a:solidFill>
                <a:latin typeface="Roboto" panose="02000000000000000000" pitchFamily="2" charset="0"/>
                <a:ea typeface="Roboto" panose="02000000000000000000" pitchFamily="2" charset="0"/>
                <a:cs typeface="Roboto" panose="02000000000000000000" pitchFamily="2" charset="0"/>
                <a:sym typeface="Calibri"/>
              </a:rPr>
              <a:t>Higher costs due to insufficient recycling facilities and consequent transportation to the mainland</a:t>
            </a:r>
            <a:endParaRPr sz="11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p:txBody>
      </p:sp>
      <p:sp>
        <p:nvSpPr>
          <p:cNvPr id="213" name="Google Shape;213;p59"/>
          <p:cNvSpPr txBox="1"/>
          <p:nvPr/>
        </p:nvSpPr>
        <p:spPr>
          <a:xfrm>
            <a:off x="478427" y="1024061"/>
            <a:ext cx="1746038" cy="761717"/>
          </a:xfrm>
          <a:prstGeom prst="rect">
            <a:avLst/>
          </a:prstGeom>
          <a:noFill/>
          <a:ln>
            <a:noFill/>
          </a:ln>
        </p:spPr>
        <p:txBody>
          <a:bodyPr spcFirstLastPara="1" wrap="square" lIns="68575" tIns="34275" rIns="68575" bIns="34275" anchor="t" anchorCtr="0">
            <a:spAutoFit/>
          </a:bodyPr>
          <a:lstStyle/>
          <a:p>
            <a:pPr marL="127000" marR="0" lvl="0" indent="-120650" algn="l" rtl="0">
              <a:spcBef>
                <a:spcPts val="0"/>
              </a:spcBef>
              <a:spcAft>
                <a:spcPts val="0"/>
              </a:spcAft>
              <a:buClr>
                <a:srgbClr val="115380"/>
              </a:buClr>
              <a:buSzPts val="700"/>
              <a:buFont typeface="Arial"/>
              <a:buChar char="•"/>
            </a:pPr>
            <a:r>
              <a:rPr lang="en" sz="900" b="0" i="0" u="none" strike="noStrike" cap="none" dirty="0">
                <a:solidFill>
                  <a:srgbClr val="115380"/>
                </a:solidFill>
                <a:latin typeface="Roboto" panose="02000000000000000000" pitchFamily="2" charset="0"/>
                <a:ea typeface="Roboto" panose="02000000000000000000" pitchFamily="2" charset="0"/>
                <a:cs typeface="Roboto" panose="02000000000000000000" pitchFamily="2" charset="0"/>
                <a:sym typeface="Calibri"/>
              </a:rPr>
              <a:t>High dependence on ship tankers for supply with costs up to 4x higher than desalination, losses in water grids and poor quality</a:t>
            </a:r>
            <a:endParaRPr sz="11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p:txBody>
      </p:sp>
      <p:sp>
        <p:nvSpPr>
          <p:cNvPr id="214" name="Google Shape;214;p59"/>
          <p:cNvSpPr txBox="1"/>
          <p:nvPr/>
        </p:nvSpPr>
        <p:spPr>
          <a:xfrm>
            <a:off x="6977419" y="1965667"/>
            <a:ext cx="1744954" cy="1207993"/>
          </a:xfrm>
          <a:prstGeom prst="rect">
            <a:avLst/>
          </a:prstGeom>
          <a:noFill/>
          <a:ln>
            <a:noFill/>
          </a:ln>
        </p:spPr>
        <p:txBody>
          <a:bodyPr spcFirstLastPara="1" wrap="square" lIns="68575" tIns="34275" rIns="68575" bIns="34275" anchor="t" anchorCtr="0">
            <a:spAutoFit/>
          </a:bodyPr>
          <a:lstStyle/>
          <a:p>
            <a:pPr marL="127000" indent="-120650">
              <a:buClr>
                <a:srgbClr val="BF9000"/>
              </a:buClr>
              <a:buSzPts val="700"/>
              <a:buFont typeface="Arial"/>
              <a:buChar char="•"/>
            </a:pPr>
            <a:r>
              <a:rPr lang="en" sz="900" dirty="0">
                <a:solidFill>
                  <a:srgbClr val="BF9000"/>
                </a:solidFill>
                <a:latin typeface="Roboto" panose="02000000000000000000" pitchFamily="2" charset="0"/>
                <a:ea typeface="Roboto" panose="02000000000000000000" pitchFamily="2" charset="0"/>
                <a:cs typeface="Roboto" panose="02000000000000000000" pitchFamily="2" charset="0"/>
                <a:sym typeface="Calibri"/>
              </a:rPr>
              <a:t>High dependence on diesel imports and low energy security </a:t>
            </a:r>
          </a:p>
          <a:p>
            <a:pPr marL="127000" indent="-120650">
              <a:buClr>
                <a:srgbClr val="BF9000"/>
              </a:buClr>
              <a:buSzPts val="700"/>
              <a:buFont typeface="Arial"/>
              <a:buChar char="•"/>
            </a:pPr>
            <a:endParaRPr lang="en" sz="900" b="0" i="0" u="none" strike="noStrike" cap="none" dirty="0">
              <a:solidFill>
                <a:srgbClr val="BF9000"/>
              </a:solidFill>
              <a:latin typeface="Roboto" panose="02000000000000000000" pitchFamily="2" charset="0"/>
              <a:ea typeface="Roboto" panose="02000000000000000000" pitchFamily="2" charset="0"/>
              <a:cs typeface="Roboto" panose="02000000000000000000" pitchFamily="2" charset="0"/>
              <a:sym typeface="Calibri"/>
            </a:endParaRPr>
          </a:p>
          <a:p>
            <a:pPr marL="127000" marR="0" lvl="0" indent="-120650" algn="l" rtl="0">
              <a:spcBef>
                <a:spcPts val="0"/>
              </a:spcBef>
              <a:spcAft>
                <a:spcPts val="0"/>
              </a:spcAft>
              <a:buClr>
                <a:srgbClr val="BF9000"/>
              </a:buClr>
              <a:buSzPts val="700"/>
              <a:buFont typeface="Arial"/>
              <a:buChar char="•"/>
            </a:pPr>
            <a:r>
              <a:rPr lang="en" sz="900" b="0" i="0" u="none" strike="noStrike" cap="none" dirty="0">
                <a:solidFill>
                  <a:srgbClr val="BF9000"/>
                </a:solidFill>
                <a:latin typeface="Roboto" panose="02000000000000000000" pitchFamily="2" charset="0"/>
                <a:ea typeface="Roboto" panose="02000000000000000000" pitchFamily="2" charset="0"/>
                <a:cs typeface="Roboto" panose="02000000000000000000" pitchFamily="2" charset="0"/>
                <a:sym typeface="Calibri"/>
              </a:rPr>
              <a:t>3-5x cost of power production with fossil fuels compared with renewables</a:t>
            </a:r>
          </a:p>
          <a:p>
            <a:pPr marL="127000" marR="0" lvl="0" indent="-120650" algn="l" rtl="0">
              <a:spcBef>
                <a:spcPts val="0"/>
              </a:spcBef>
              <a:spcAft>
                <a:spcPts val="0"/>
              </a:spcAft>
              <a:buClr>
                <a:srgbClr val="BF9000"/>
              </a:buClr>
              <a:buSzPts val="700"/>
              <a:buFont typeface="Arial"/>
              <a:buChar char="•"/>
            </a:pPr>
            <a:endParaRPr sz="1100" b="0" i="0" u="none" strike="noStrike" cap="none" dirty="0">
              <a:solidFill>
                <a:schemeClr val="dk1"/>
              </a:solidFill>
              <a:latin typeface="Calibri"/>
              <a:ea typeface="Calibri"/>
              <a:cs typeface="Calibri"/>
              <a:sym typeface="Calibri"/>
            </a:endParaRPr>
          </a:p>
        </p:txBody>
      </p:sp>
      <p:sp>
        <p:nvSpPr>
          <p:cNvPr id="215" name="Google Shape;215;p59"/>
          <p:cNvSpPr txBox="1"/>
          <p:nvPr/>
        </p:nvSpPr>
        <p:spPr>
          <a:xfrm>
            <a:off x="467125" y="2571751"/>
            <a:ext cx="1873283" cy="1069493"/>
          </a:xfrm>
          <a:prstGeom prst="rect">
            <a:avLst/>
          </a:prstGeom>
          <a:noFill/>
          <a:ln>
            <a:noFill/>
          </a:ln>
        </p:spPr>
        <p:txBody>
          <a:bodyPr spcFirstLastPara="1" wrap="square" lIns="68575" tIns="34275" rIns="68575" bIns="34275" anchor="t" anchorCtr="0">
            <a:spAutoFit/>
          </a:bodyPr>
          <a:lstStyle/>
          <a:p>
            <a:pPr marL="127000" marR="0" lvl="0" indent="-120650" algn="l" rtl="0">
              <a:spcBef>
                <a:spcPts val="0"/>
              </a:spcBef>
              <a:spcAft>
                <a:spcPts val="0"/>
              </a:spcAft>
              <a:buClr>
                <a:srgbClr val="E75C1D"/>
              </a:buClr>
              <a:buSzPts val="700"/>
              <a:buFont typeface="Arial"/>
              <a:buChar char="•"/>
            </a:pPr>
            <a:r>
              <a:rPr lang="en" sz="900" b="0" i="0" u="none" strike="noStrike" cap="none" dirty="0">
                <a:solidFill>
                  <a:srgbClr val="E75C1D"/>
                </a:solidFill>
                <a:latin typeface="Roboto" panose="02000000000000000000" pitchFamily="2" charset="0"/>
                <a:ea typeface="Roboto" panose="02000000000000000000" pitchFamily="2" charset="0"/>
                <a:cs typeface="Roboto" panose="02000000000000000000" pitchFamily="2" charset="0"/>
                <a:sym typeface="Calibri"/>
              </a:rPr>
              <a:t>One of the most polluting sectors</a:t>
            </a:r>
            <a:endParaRPr lang="en" sz="1100"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a:p>
            <a:pPr marL="127000" marR="0" lvl="0" indent="-120650" algn="l" rtl="0">
              <a:spcBef>
                <a:spcPts val="0"/>
              </a:spcBef>
              <a:spcAft>
                <a:spcPts val="0"/>
              </a:spcAft>
              <a:buClr>
                <a:srgbClr val="E75C1D"/>
              </a:buClr>
              <a:buSzPts val="700"/>
              <a:buFont typeface="Arial"/>
              <a:buChar char="•"/>
            </a:pPr>
            <a:endParaRPr lang="en" sz="11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a:p>
            <a:pPr marL="127000" marR="0" lvl="0" indent="-120650" algn="l" rtl="0">
              <a:spcBef>
                <a:spcPts val="0"/>
              </a:spcBef>
              <a:spcAft>
                <a:spcPts val="0"/>
              </a:spcAft>
              <a:buClr>
                <a:srgbClr val="E75C1D"/>
              </a:buClr>
              <a:buSzPts val="700"/>
              <a:buFont typeface="Arial"/>
              <a:buChar char="•"/>
            </a:pPr>
            <a:r>
              <a:rPr lang="en" sz="900" b="0" i="0" u="none" strike="noStrike" cap="none" dirty="0">
                <a:solidFill>
                  <a:srgbClr val="E75C1D"/>
                </a:solidFill>
                <a:latin typeface="Roboto" panose="02000000000000000000" pitchFamily="2" charset="0"/>
                <a:ea typeface="Roboto" panose="02000000000000000000" pitchFamily="2" charset="0"/>
                <a:cs typeface="Roboto" panose="02000000000000000000" pitchFamily="2" charset="0"/>
                <a:sym typeface="Calibri"/>
              </a:rPr>
              <a:t>Common endothermic vehicles are uneconomical: useless features, higher maintenance </a:t>
            </a:r>
            <a:br>
              <a:rPr lang="en" sz="900" b="0" i="0" u="none" strike="noStrike" cap="none" dirty="0">
                <a:solidFill>
                  <a:srgbClr val="E75C1D"/>
                </a:solidFill>
                <a:latin typeface="Roboto" panose="02000000000000000000" pitchFamily="2" charset="0"/>
                <a:ea typeface="Roboto" panose="02000000000000000000" pitchFamily="2" charset="0"/>
                <a:cs typeface="Roboto" panose="02000000000000000000" pitchFamily="2" charset="0"/>
                <a:sym typeface="Calibri"/>
              </a:rPr>
            </a:br>
            <a:r>
              <a:rPr lang="en" sz="900" b="0" i="0" u="none" strike="noStrike" cap="none" dirty="0">
                <a:solidFill>
                  <a:srgbClr val="E75C1D"/>
                </a:solidFill>
                <a:latin typeface="Roboto" panose="02000000000000000000" pitchFamily="2" charset="0"/>
                <a:ea typeface="Roboto" panose="02000000000000000000" pitchFamily="2" charset="0"/>
                <a:cs typeface="Roboto" panose="02000000000000000000" pitchFamily="2" charset="0"/>
                <a:sym typeface="Calibri"/>
              </a:rPr>
              <a:t>and fuel costs</a:t>
            </a:r>
            <a:endParaRPr sz="11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p:txBody>
      </p:sp>
      <p:pic>
        <p:nvPicPr>
          <p:cNvPr id="216" name="Google Shape;216;p59" descr="Tela de computador com imagem de jogo de vídeo game&#10;&#10;Descrição gerada automaticamente com confiança baixa"/>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97330" y="643856"/>
            <a:ext cx="4949340" cy="3676961"/>
          </a:xfrm>
          <a:prstGeom prst="rect">
            <a:avLst/>
          </a:prstGeom>
          <a:noFill/>
          <a:ln>
            <a:noFill/>
          </a:ln>
        </p:spPr>
      </p:pic>
      <p:pic>
        <p:nvPicPr>
          <p:cNvPr id="217" name="Google Shape;217;p59" descr="Icon&#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12484" y="2445284"/>
            <a:ext cx="859677" cy="859677"/>
          </a:xfrm>
          <a:prstGeom prst="rect">
            <a:avLst/>
          </a:prstGeom>
          <a:noFill/>
          <a:ln>
            <a:noFill/>
          </a:ln>
        </p:spPr>
      </p:pic>
      <p:sp>
        <p:nvSpPr>
          <p:cNvPr id="218" name="Google Shape;218;p59"/>
          <p:cNvSpPr/>
          <p:nvPr/>
        </p:nvSpPr>
        <p:spPr>
          <a:xfrm>
            <a:off x="2228245" y="733672"/>
            <a:ext cx="859677" cy="869113"/>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219" name="Google Shape;219;p59" descr="Icon&#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00331" y="1605703"/>
            <a:ext cx="859677" cy="859677"/>
          </a:xfrm>
          <a:prstGeom prst="rect">
            <a:avLst/>
          </a:prstGeom>
          <a:noFill/>
          <a:ln>
            <a:noFill/>
          </a:ln>
        </p:spPr>
      </p:pic>
      <p:sp>
        <p:nvSpPr>
          <p:cNvPr id="220" name="Google Shape;220;p59"/>
          <p:cNvSpPr txBox="1"/>
          <p:nvPr/>
        </p:nvSpPr>
        <p:spPr>
          <a:xfrm>
            <a:off x="468507" y="725257"/>
            <a:ext cx="1260300" cy="34621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i="0" u="none" strike="noStrike" cap="none" dirty="0">
                <a:solidFill>
                  <a:srgbClr val="115A8A"/>
                </a:solidFill>
                <a:latin typeface="Roboto" panose="02000000000000000000" pitchFamily="2" charset="0"/>
                <a:ea typeface="Roboto" panose="02000000000000000000" pitchFamily="2" charset="0"/>
                <a:cs typeface="Roboto" panose="02000000000000000000" pitchFamily="2" charset="0"/>
                <a:sym typeface="Calibri"/>
              </a:rPr>
              <a:t>Water</a:t>
            </a:r>
            <a:endParaRPr sz="1800" b="0" i="0" u="none" strike="noStrike" cap="none" dirty="0">
              <a:solidFill>
                <a:srgbClr val="115A8A"/>
              </a:solidFill>
              <a:latin typeface="Roboto" panose="02000000000000000000" pitchFamily="2" charset="0"/>
              <a:ea typeface="Roboto" panose="02000000000000000000" pitchFamily="2" charset="0"/>
              <a:cs typeface="Roboto" panose="02000000000000000000" pitchFamily="2" charset="0"/>
              <a:sym typeface="Calibri"/>
            </a:endParaRPr>
          </a:p>
        </p:txBody>
      </p:sp>
      <p:pic>
        <p:nvPicPr>
          <p:cNvPr id="221" name="Google Shape;221;p5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00332" y="3302279"/>
            <a:ext cx="877087" cy="877087"/>
          </a:xfrm>
          <a:prstGeom prst="rect">
            <a:avLst/>
          </a:prstGeom>
          <a:noFill/>
          <a:ln>
            <a:noFill/>
          </a:ln>
        </p:spPr>
      </p:pic>
      <p:pic>
        <p:nvPicPr>
          <p:cNvPr id="222" name="Google Shape;222;p5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226356" y="728554"/>
            <a:ext cx="859677" cy="859677"/>
          </a:xfrm>
          <a:prstGeom prst="rect">
            <a:avLst/>
          </a:prstGeom>
          <a:noFill/>
          <a:ln>
            <a:noFill/>
          </a:ln>
        </p:spPr>
      </p:pic>
      <p:sp>
        <p:nvSpPr>
          <p:cNvPr id="223" name="Google Shape;223;p59"/>
          <p:cNvSpPr/>
          <p:nvPr/>
        </p:nvSpPr>
        <p:spPr>
          <a:xfrm>
            <a:off x="0" y="4449209"/>
            <a:ext cx="9144000" cy="694293"/>
          </a:xfrm>
          <a:prstGeom prst="rect">
            <a:avLst/>
          </a:prstGeom>
          <a:solidFill>
            <a:srgbClr val="1F4E7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24" name="Google Shape;224;p59"/>
          <p:cNvSpPr txBox="1"/>
          <p:nvPr/>
        </p:nvSpPr>
        <p:spPr>
          <a:xfrm>
            <a:off x="1836427" y="4505035"/>
            <a:ext cx="5471147" cy="577051"/>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0" i="0" u="none" strike="noStrike" cap="none">
                <a:solidFill>
                  <a:srgbClr val="FFFFFF"/>
                </a:solidFill>
                <a:latin typeface="Calibri"/>
                <a:ea typeface="Calibri"/>
                <a:cs typeface="Calibri"/>
                <a:sym typeface="Calibri"/>
              </a:rPr>
              <a:t>Islands spend enormous financial resources while </a:t>
            </a:r>
            <a:endParaRPr sz="11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 sz="1800" b="1" i="0" u="none" strike="noStrike" cap="none">
                <a:solidFill>
                  <a:srgbClr val="FFFFFF"/>
                </a:solidFill>
                <a:latin typeface="Calibri"/>
                <a:ea typeface="Calibri"/>
                <a:cs typeface="Calibri"/>
                <a:sym typeface="Calibri"/>
              </a:rPr>
              <a:t>sustainable technologies can unlock huge savings</a:t>
            </a:r>
            <a:endParaRPr sz="1500" b="1" i="0" u="none" strike="noStrike" cap="none">
              <a:solidFill>
                <a:srgbClr val="FFFFFF"/>
              </a:solidFill>
              <a:latin typeface="Calibri"/>
              <a:ea typeface="Calibri"/>
              <a:cs typeface="Calibri"/>
              <a:sym typeface="Calibri"/>
            </a:endParaRPr>
          </a:p>
        </p:txBody>
      </p:sp>
      <p:sp>
        <p:nvSpPr>
          <p:cNvPr id="225" name="Google Shape;225;p59"/>
          <p:cNvSpPr txBox="1"/>
          <p:nvPr/>
        </p:nvSpPr>
        <p:spPr>
          <a:xfrm>
            <a:off x="421627" y="2236925"/>
            <a:ext cx="1326600" cy="34621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i="0" u="none" strike="noStrike" cap="none" dirty="0">
                <a:solidFill>
                  <a:srgbClr val="ED7D48"/>
                </a:solidFill>
                <a:latin typeface="Roboto" panose="02000000000000000000" pitchFamily="2" charset="0"/>
                <a:ea typeface="Roboto" panose="02000000000000000000" pitchFamily="2" charset="0"/>
                <a:cs typeface="Roboto" panose="02000000000000000000" pitchFamily="2" charset="0"/>
                <a:sym typeface="Calibri"/>
              </a:rPr>
              <a:t>Mobility</a:t>
            </a:r>
            <a:endParaRPr sz="1800" b="0" i="0" u="none" strike="noStrike" cap="none" dirty="0">
              <a:solidFill>
                <a:srgbClr val="ED7D48"/>
              </a:solidFill>
              <a:latin typeface="Roboto" panose="02000000000000000000" pitchFamily="2" charset="0"/>
              <a:ea typeface="Roboto" panose="02000000000000000000" pitchFamily="2" charset="0"/>
              <a:cs typeface="Roboto" panose="02000000000000000000" pitchFamily="2" charset="0"/>
              <a:sym typeface="Calibri"/>
            </a:endParaRPr>
          </a:p>
        </p:txBody>
      </p:sp>
      <p:sp>
        <p:nvSpPr>
          <p:cNvPr id="226" name="Google Shape;226;p59"/>
          <p:cNvSpPr txBox="1"/>
          <p:nvPr/>
        </p:nvSpPr>
        <p:spPr>
          <a:xfrm>
            <a:off x="6959996" y="1658675"/>
            <a:ext cx="1218600" cy="34621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i="0" u="none" strike="noStrike" cap="none" dirty="0">
                <a:solidFill>
                  <a:srgbClr val="BF9000"/>
                </a:solidFill>
                <a:latin typeface="Roboto" panose="02000000000000000000" pitchFamily="2" charset="0"/>
                <a:ea typeface="Roboto" panose="02000000000000000000" pitchFamily="2" charset="0"/>
                <a:cs typeface="Roboto" panose="02000000000000000000" pitchFamily="2" charset="0"/>
                <a:sym typeface="Calibri"/>
              </a:rPr>
              <a:t>Energy</a:t>
            </a:r>
            <a:endParaRPr sz="1800" b="0" i="0" u="none" strike="noStrike" cap="none" dirty="0">
              <a:solidFill>
                <a:srgbClr val="BF9000"/>
              </a:solidFill>
              <a:latin typeface="Roboto" panose="02000000000000000000" pitchFamily="2" charset="0"/>
              <a:ea typeface="Roboto" panose="02000000000000000000" pitchFamily="2" charset="0"/>
              <a:cs typeface="Roboto" panose="02000000000000000000" pitchFamily="2" charset="0"/>
              <a:sym typeface="Calibri"/>
            </a:endParaRPr>
          </a:p>
        </p:txBody>
      </p:sp>
      <p:sp>
        <p:nvSpPr>
          <p:cNvPr id="227" name="Google Shape;227;p59"/>
          <p:cNvSpPr txBox="1"/>
          <p:nvPr/>
        </p:nvSpPr>
        <p:spPr>
          <a:xfrm>
            <a:off x="6959996" y="3360325"/>
            <a:ext cx="1137000" cy="34621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i="0" u="none" strike="noStrike" cap="none" dirty="0">
                <a:solidFill>
                  <a:srgbClr val="4A793A"/>
                </a:solidFill>
                <a:latin typeface="Roboto" panose="02000000000000000000" pitchFamily="2" charset="0"/>
                <a:ea typeface="Roboto" panose="02000000000000000000" pitchFamily="2" charset="0"/>
                <a:cs typeface="Roboto" panose="02000000000000000000" pitchFamily="2" charset="0"/>
                <a:sym typeface="Calibri"/>
              </a:rPr>
              <a:t>Waste</a:t>
            </a:r>
            <a:endParaRPr sz="1800" b="0" i="0" u="none" strike="noStrike" cap="none" dirty="0">
              <a:solidFill>
                <a:srgbClr val="4A793A"/>
              </a:solidFill>
              <a:latin typeface="Roboto" panose="02000000000000000000" pitchFamily="2" charset="0"/>
              <a:ea typeface="Roboto" panose="02000000000000000000" pitchFamily="2" charset="0"/>
              <a:cs typeface="Roboto" panose="02000000000000000000" pitchFamily="2" charset="0"/>
              <a:sym typeface="Calibri"/>
            </a:endParaRPr>
          </a:p>
        </p:txBody>
      </p:sp>
      <p:sp>
        <p:nvSpPr>
          <p:cNvPr id="230" name="Google Shape;230;p59"/>
          <p:cNvSpPr/>
          <p:nvPr/>
        </p:nvSpPr>
        <p:spPr>
          <a:xfrm>
            <a:off x="7413400" y="95350"/>
            <a:ext cx="1573200" cy="623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56;p13">
            <a:extLst>
              <a:ext uri="{FF2B5EF4-FFF2-40B4-BE49-F238E27FC236}">
                <a16:creationId xmlns:a16="http://schemas.microsoft.com/office/drawing/2014/main" id="{3B08CA11-F13A-60F7-67E1-083E108BA933}"/>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752800" y="29374"/>
            <a:ext cx="1391200" cy="528407"/>
          </a:xfrm>
          <a:prstGeom prst="rect">
            <a:avLst/>
          </a:prstGeom>
          <a:noFill/>
          <a:ln>
            <a:noFill/>
          </a:ln>
        </p:spPr>
      </p:pic>
      <p:sp>
        <p:nvSpPr>
          <p:cNvPr id="4" name="Google Shape;271;p62">
            <a:extLst>
              <a:ext uri="{FF2B5EF4-FFF2-40B4-BE49-F238E27FC236}">
                <a16:creationId xmlns:a16="http://schemas.microsoft.com/office/drawing/2014/main" id="{3EC9BC98-9E9B-CEC3-5BB1-C0EDEDB81991}"/>
              </a:ext>
            </a:extLst>
          </p:cNvPr>
          <p:cNvSpPr txBox="1">
            <a:spLocks/>
          </p:cNvSpPr>
          <p:nvPr/>
        </p:nvSpPr>
        <p:spPr>
          <a:xfrm>
            <a:off x="308218" y="225179"/>
            <a:ext cx="6820841"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114999"/>
              </a:lnSpc>
              <a:spcAft>
                <a:spcPts val="1200"/>
              </a:spcAft>
              <a:buSzPts val="2100"/>
              <a:buNone/>
            </a:pPr>
            <a:r>
              <a:rPr lang="en-US" sz="2100" b="1" dirty="0">
                <a:solidFill>
                  <a:srgbClr val="115380"/>
                </a:solidFill>
                <a:latin typeface="Roboto" panose="02000000000000000000" pitchFamily="2" charset="0"/>
                <a:ea typeface="Roboto" panose="02000000000000000000" pitchFamily="2" charset="0"/>
                <a:cs typeface="Roboto" panose="02000000000000000000" pitchFamily="2" charset="0"/>
              </a:rPr>
              <a:t>The global challenge of islands</a:t>
            </a:r>
            <a:endParaRPr lang="en-US" sz="2100" b="1" dirty="0">
              <a:latin typeface="Roboto" panose="02000000000000000000" pitchFamily="2" charset="0"/>
              <a:ea typeface="Roboto" panose="02000000000000000000" pitchFamily="2" charset="0"/>
              <a:cs typeface="Roboto" panose="02000000000000000000" pitchFamily="2" charset="0"/>
            </a:endParaRPr>
          </a:p>
        </p:txBody>
      </p:sp>
      <p:sp>
        <p:nvSpPr>
          <p:cNvPr id="5" name="Google Shape;88;p15">
            <a:extLst>
              <a:ext uri="{FF2B5EF4-FFF2-40B4-BE49-F238E27FC236}">
                <a16:creationId xmlns:a16="http://schemas.microsoft.com/office/drawing/2014/main" id="{71BA22C9-4EC0-ACF2-2A03-50177DF13309}"/>
              </a:ext>
            </a:extLst>
          </p:cNvPr>
          <p:cNvSpPr txBox="1"/>
          <p:nvPr/>
        </p:nvSpPr>
        <p:spPr>
          <a:xfrm>
            <a:off x="366943" y="614401"/>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dirty="0">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E2AE49B0-1896-1D54-01CB-2EC5DC034613}"/>
            </a:ext>
          </a:extLst>
        </p:cNvPr>
        <p:cNvGrpSpPr/>
        <p:nvPr/>
      </p:nvGrpSpPr>
      <p:grpSpPr>
        <a:xfrm>
          <a:off x="0" y="0"/>
          <a:ext cx="0" cy="0"/>
          <a:chOff x="0" y="0"/>
          <a:chExt cx="0" cy="0"/>
        </a:xfrm>
      </p:grpSpPr>
      <p:sp>
        <p:nvSpPr>
          <p:cNvPr id="11" name="Google Shape;78;p15">
            <a:extLst>
              <a:ext uri="{FF2B5EF4-FFF2-40B4-BE49-F238E27FC236}">
                <a16:creationId xmlns:a16="http://schemas.microsoft.com/office/drawing/2014/main" id="{B9827945-F49B-7DE0-5D14-D2BB0C548C28}"/>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79;p15">
            <a:extLst>
              <a:ext uri="{FF2B5EF4-FFF2-40B4-BE49-F238E27FC236}">
                <a16:creationId xmlns:a16="http://schemas.microsoft.com/office/drawing/2014/main" id="{E483BAFD-9521-2157-A0FE-0C2932B1025D}"/>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lt1"/>
                </a:solidFill>
                <a:latin typeface="Roboto Medium"/>
                <a:ea typeface="Roboto Medium"/>
                <a:cs typeface="Roboto Medium"/>
                <a:sym typeface="Roboto Medium"/>
              </a:rPr>
              <a:t>greeningtheislands.org</a:t>
            </a:r>
            <a:endParaRPr sz="700">
              <a:solidFill>
                <a:srgbClr val="FFFFFF"/>
              </a:solidFill>
              <a:latin typeface="Roboto Medium"/>
              <a:ea typeface="Roboto Medium"/>
              <a:cs typeface="Roboto Medium"/>
              <a:sym typeface="Roboto Medium"/>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7CFEE4F2-E3CD-1E08-34F9-2608A86F00DB}"/>
              </a:ext>
            </a:extLst>
          </p:cNvPr>
          <p:cNvPicPr preferRelativeResize="0"/>
          <p:nvPr/>
        </p:nvPicPr>
        <p:blipFill rotWithShape="1">
          <a:blip r:embed="rId3">
            <a:alphaModFix/>
          </a:blip>
          <a:srcRect/>
          <a:stretch/>
        </p:blipFill>
        <p:spPr>
          <a:xfrm>
            <a:off x="570375" y="4890547"/>
            <a:ext cx="672252" cy="288075"/>
          </a:xfrm>
          <a:prstGeom prst="rect">
            <a:avLst/>
          </a:prstGeom>
          <a:noFill/>
          <a:ln>
            <a:noFill/>
          </a:ln>
        </p:spPr>
      </p:pic>
      <p:sp>
        <p:nvSpPr>
          <p:cNvPr id="8" name="CasellaDiTesto 7">
            <a:extLst>
              <a:ext uri="{FF2B5EF4-FFF2-40B4-BE49-F238E27FC236}">
                <a16:creationId xmlns:a16="http://schemas.microsoft.com/office/drawing/2014/main" id="{43499DCB-2F99-54EC-6C7D-83463BCEEB06}"/>
              </a:ext>
            </a:extLst>
          </p:cNvPr>
          <p:cNvSpPr txBox="1"/>
          <p:nvPr/>
        </p:nvSpPr>
        <p:spPr>
          <a:xfrm>
            <a:off x="8217029" y="2461792"/>
            <a:ext cx="1196477" cy="276999"/>
          </a:xfrm>
          <a:prstGeom prst="rect">
            <a:avLst/>
          </a:prstGeom>
          <a:noFill/>
        </p:spPr>
        <p:txBody>
          <a:bodyPr wrap="square" rtlCol="0">
            <a:spAutoFit/>
          </a:bodyPr>
          <a:lstStyle/>
          <a:p>
            <a:r>
              <a:rPr lang="en-GB" sz="1200">
                <a:solidFill>
                  <a:schemeClr val="bg1"/>
                </a:solidFill>
              </a:rPr>
              <a:t>Rodrigues</a:t>
            </a:r>
            <a:endParaRPr lang="en-GB">
              <a:solidFill>
                <a:schemeClr val="bg1"/>
              </a:solidFill>
            </a:endParaRPr>
          </a:p>
        </p:txBody>
      </p:sp>
      <p:pic>
        <p:nvPicPr>
          <p:cNvPr id="15" name="Google Shape;56;p13">
            <a:extLst>
              <a:ext uri="{FF2B5EF4-FFF2-40B4-BE49-F238E27FC236}">
                <a16:creationId xmlns:a16="http://schemas.microsoft.com/office/drawing/2014/main" id="{7938D043-9B7D-F4FB-6B10-AE44ACDB2B9D}"/>
              </a:ext>
            </a:extLst>
          </p:cNvPr>
          <p:cNvPicPr preferRelativeResize="0"/>
          <p:nvPr/>
        </p:nvPicPr>
        <p:blipFill rotWithShape="1">
          <a:blip r:embed="rId4">
            <a:alphaModFix/>
          </a:blip>
          <a:srcRect l="16219" b="26610"/>
          <a:stretch/>
        </p:blipFill>
        <p:spPr>
          <a:xfrm>
            <a:off x="7752800" y="29374"/>
            <a:ext cx="1391200" cy="528407"/>
          </a:xfrm>
          <a:prstGeom prst="rect">
            <a:avLst/>
          </a:prstGeom>
          <a:noFill/>
          <a:ln>
            <a:noFill/>
          </a:ln>
        </p:spPr>
      </p:pic>
      <p:grpSp>
        <p:nvGrpSpPr>
          <p:cNvPr id="4" name="Group 3">
            <a:extLst>
              <a:ext uri="{FF2B5EF4-FFF2-40B4-BE49-F238E27FC236}">
                <a16:creationId xmlns:a16="http://schemas.microsoft.com/office/drawing/2014/main" id="{098396B2-17DC-022C-A078-A26BBEDFDDD5}"/>
              </a:ext>
            </a:extLst>
          </p:cNvPr>
          <p:cNvGrpSpPr/>
          <p:nvPr/>
        </p:nvGrpSpPr>
        <p:grpSpPr>
          <a:xfrm>
            <a:off x="273367" y="1218467"/>
            <a:ext cx="8168041" cy="708074"/>
            <a:chOff x="273367" y="1218467"/>
            <a:chExt cx="8168041" cy="708074"/>
          </a:xfrm>
        </p:grpSpPr>
        <p:sp>
          <p:nvSpPr>
            <p:cNvPr id="39" name="Rectangle: Rounded Corners 3">
              <a:extLst>
                <a:ext uri="{FF2B5EF4-FFF2-40B4-BE49-F238E27FC236}">
                  <a16:creationId xmlns:a16="http://schemas.microsoft.com/office/drawing/2014/main" id="{763E4CE3-333D-6395-D66F-6DD785D1A13C}"/>
                </a:ext>
              </a:extLst>
            </p:cNvPr>
            <p:cNvSpPr/>
            <p:nvPr/>
          </p:nvSpPr>
          <p:spPr>
            <a:xfrm>
              <a:off x="3063501" y="1231891"/>
              <a:ext cx="2546663" cy="694650"/>
            </a:xfrm>
            <a:prstGeom prst="roundRect">
              <a:avLst/>
            </a:prstGeom>
            <a:solidFill>
              <a:srgbClr val="0049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We </a:t>
              </a:r>
              <a:r>
                <a:rPr lang="en-GB" sz="1200" b="1"/>
                <a:t>promote &amp; strengthen cooperation </a:t>
              </a:r>
              <a:r>
                <a:rPr lang="en-GB" sz="1200"/>
                <a:t>among</a:t>
              </a:r>
            </a:p>
            <a:p>
              <a:pPr algn="ctr"/>
              <a:r>
                <a:rPr lang="en-GB" sz="1200"/>
                <a:t>diverse stakeholders</a:t>
              </a:r>
            </a:p>
          </p:txBody>
        </p:sp>
        <p:sp>
          <p:nvSpPr>
            <p:cNvPr id="40" name="Rectangle: Rounded Corners 7">
              <a:extLst>
                <a:ext uri="{FF2B5EF4-FFF2-40B4-BE49-F238E27FC236}">
                  <a16:creationId xmlns:a16="http://schemas.microsoft.com/office/drawing/2014/main" id="{2D6C8E72-1C85-2C39-E399-75290157A1B0}"/>
                </a:ext>
              </a:extLst>
            </p:cNvPr>
            <p:cNvSpPr/>
            <p:nvPr/>
          </p:nvSpPr>
          <p:spPr>
            <a:xfrm>
              <a:off x="5860117" y="1218467"/>
              <a:ext cx="2581291" cy="705878"/>
            </a:xfrm>
            <a:prstGeom prst="roundRect">
              <a:avLst/>
            </a:prstGeom>
            <a:solidFill>
              <a:srgbClr val="0049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We </a:t>
              </a:r>
              <a:r>
                <a:rPr lang="en-GB" sz="1200" b="1"/>
                <a:t>support</a:t>
              </a:r>
              <a:r>
                <a:rPr lang="en-GB" sz="1200"/>
                <a:t> islands’ </a:t>
              </a:r>
              <a:r>
                <a:rPr lang="en-GB" sz="1200" b="1"/>
                <a:t>sustainability </a:t>
              </a:r>
            </a:p>
            <a:p>
              <a:pPr algn="ctr"/>
              <a:r>
                <a:rPr lang="en-GB" sz="1200" b="1"/>
                <a:t>&amp; self-sufficiency</a:t>
              </a:r>
            </a:p>
          </p:txBody>
        </p:sp>
        <p:sp>
          <p:nvSpPr>
            <p:cNvPr id="41" name="Rectangle: Rounded Corners 1">
              <a:extLst>
                <a:ext uri="{FF2B5EF4-FFF2-40B4-BE49-F238E27FC236}">
                  <a16:creationId xmlns:a16="http://schemas.microsoft.com/office/drawing/2014/main" id="{B983BF97-34C2-B544-9C91-D70AC8DE965F}"/>
                </a:ext>
              </a:extLst>
            </p:cNvPr>
            <p:cNvSpPr/>
            <p:nvPr/>
          </p:nvSpPr>
          <p:spPr>
            <a:xfrm>
              <a:off x="273367" y="1229696"/>
              <a:ext cx="2546663" cy="694649"/>
            </a:xfrm>
            <a:prstGeom prst="roundRect">
              <a:avLst/>
            </a:prstGeom>
            <a:solidFill>
              <a:srgbClr val="0049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We raise </a:t>
              </a:r>
              <a:r>
                <a:rPr lang="en-GB" sz="1200" b="1" dirty="0"/>
                <a:t>awareness</a:t>
              </a:r>
            </a:p>
            <a:p>
              <a:pPr algn="ctr"/>
              <a:r>
                <a:rPr lang="en-GB" sz="1200" dirty="0"/>
                <a:t>about islands’</a:t>
              </a:r>
              <a:r>
                <a:rPr lang="en-GB" sz="1200" b="1" dirty="0"/>
                <a:t> challenges</a:t>
              </a:r>
            </a:p>
            <a:p>
              <a:pPr algn="ctr"/>
              <a:r>
                <a:rPr lang="en-GB" sz="1200" b="1" dirty="0"/>
                <a:t>&amp; opportunities</a:t>
              </a:r>
            </a:p>
          </p:txBody>
        </p:sp>
      </p:grpSp>
      <p:grpSp>
        <p:nvGrpSpPr>
          <p:cNvPr id="5" name="Group 4">
            <a:extLst>
              <a:ext uri="{FF2B5EF4-FFF2-40B4-BE49-F238E27FC236}">
                <a16:creationId xmlns:a16="http://schemas.microsoft.com/office/drawing/2014/main" id="{509DB9A4-223E-DADE-F9D3-315BD04DBD24}"/>
              </a:ext>
            </a:extLst>
          </p:cNvPr>
          <p:cNvGrpSpPr/>
          <p:nvPr/>
        </p:nvGrpSpPr>
        <p:grpSpPr>
          <a:xfrm>
            <a:off x="273367" y="2623725"/>
            <a:ext cx="8168041" cy="266838"/>
            <a:chOff x="273367" y="2623725"/>
            <a:chExt cx="8168041" cy="266838"/>
          </a:xfrm>
        </p:grpSpPr>
        <p:sp>
          <p:nvSpPr>
            <p:cNvPr id="42" name="Google Shape;272;p62">
              <a:extLst>
                <a:ext uri="{FF2B5EF4-FFF2-40B4-BE49-F238E27FC236}">
                  <a16:creationId xmlns:a16="http://schemas.microsoft.com/office/drawing/2014/main" id="{997A226F-54D0-3108-B780-8C257F470F13}"/>
                </a:ext>
              </a:extLst>
            </p:cNvPr>
            <p:cNvSpPr txBox="1"/>
            <p:nvPr/>
          </p:nvSpPr>
          <p:spPr>
            <a:xfrm>
              <a:off x="273367" y="2623725"/>
              <a:ext cx="4216187" cy="266838"/>
            </a:xfrm>
            <a:prstGeom prst="rect">
              <a:avLst/>
            </a:prstGeom>
            <a:solidFill>
              <a:srgbClr val="004976"/>
            </a:solidFill>
            <a:ln>
              <a:noFill/>
            </a:ln>
            <a:effectLst/>
          </p:spPr>
          <p:txBody>
            <a:bodyPr spcFirstLastPara="1" wrap="square" lIns="68575" tIns="34275" rIns="68575" bIns="34275" anchor="t" anchorCtr="0">
              <a:spAutoFit/>
            </a:bodyPr>
            <a:lstStyle/>
            <a:p>
              <a:pPr marL="0" marR="0" lvl="0" indent="0" algn="ctr" rtl="0">
                <a:lnSpc>
                  <a:spcPct val="107000"/>
                </a:lnSpc>
                <a:spcBef>
                  <a:spcPts val="0"/>
                </a:spcBef>
                <a:spcAft>
                  <a:spcPts val="0"/>
                </a:spcAft>
                <a:buNone/>
              </a:pPr>
              <a:r>
                <a:rPr lang="en-GB" sz="1200" b="1">
                  <a:solidFill>
                    <a:schemeClr val="bg1"/>
                  </a:solidFill>
                  <a:latin typeface="Roboto" panose="02000000000000000000" pitchFamily="2" charset="0"/>
                  <a:ea typeface="Roboto" panose="02000000000000000000" pitchFamily="2" charset="0"/>
                </a:rPr>
                <a:t>OBSERVATORY</a:t>
              </a:r>
            </a:p>
          </p:txBody>
        </p:sp>
        <p:sp>
          <p:nvSpPr>
            <p:cNvPr id="43" name="Google Shape;272;p62">
              <a:extLst>
                <a:ext uri="{FF2B5EF4-FFF2-40B4-BE49-F238E27FC236}">
                  <a16:creationId xmlns:a16="http://schemas.microsoft.com/office/drawing/2014/main" id="{637D4407-17B9-4D4E-EE56-2FECAF3A76CB}"/>
                </a:ext>
              </a:extLst>
            </p:cNvPr>
            <p:cNvSpPr txBox="1"/>
            <p:nvPr/>
          </p:nvSpPr>
          <p:spPr>
            <a:xfrm>
              <a:off x="5178567" y="2623725"/>
              <a:ext cx="3262841" cy="266838"/>
            </a:xfrm>
            <a:prstGeom prst="rect">
              <a:avLst/>
            </a:prstGeom>
            <a:solidFill>
              <a:srgbClr val="004976"/>
            </a:solidFill>
            <a:ln>
              <a:noFill/>
            </a:ln>
            <a:effectLst/>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L="0" indent="0" algn="ctr">
                <a:lnSpc>
                  <a:spcPct val="107000"/>
                </a:lnSpc>
                <a:buNone/>
                <a:defRPr sz="1200" b="1">
                  <a:solidFill>
                    <a:schemeClr val="bg1"/>
                  </a:solidFill>
                  <a:latin typeface="Roboto" panose="02000000000000000000" pitchFamily="2" charset="0"/>
                  <a:ea typeface="Roboto" panose="02000000000000000000" pitchFamily="2" charset="0"/>
                </a:defRPr>
              </a:lvl1pPr>
            </a:lstStyle>
            <a:p>
              <a:r>
                <a:rPr lang="en-GB"/>
                <a:t>TECHNICAL SUPPORT</a:t>
              </a:r>
            </a:p>
          </p:txBody>
        </p:sp>
      </p:grpSp>
      <p:sp>
        <p:nvSpPr>
          <p:cNvPr id="44" name="Google Shape;271;p62">
            <a:extLst>
              <a:ext uri="{FF2B5EF4-FFF2-40B4-BE49-F238E27FC236}">
                <a16:creationId xmlns:a16="http://schemas.microsoft.com/office/drawing/2014/main" id="{EBC234E7-64D1-B84E-0B92-1EF9BC3BD601}"/>
              </a:ext>
            </a:extLst>
          </p:cNvPr>
          <p:cNvSpPr txBox="1">
            <a:spLocks/>
          </p:cNvSpPr>
          <p:nvPr/>
        </p:nvSpPr>
        <p:spPr>
          <a:xfrm>
            <a:off x="239149" y="2160985"/>
            <a:ext cx="2824352"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0" indent="0">
              <a:lnSpc>
                <a:spcPct val="90000"/>
              </a:lnSpc>
              <a:buClr>
                <a:schemeClr val="lt1"/>
              </a:buClr>
              <a:buSzPts val="2100"/>
              <a:buNone/>
              <a:defRPr sz="2100" b="1">
                <a:solidFill>
                  <a:srgbClr val="006871"/>
                </a:solidFill>
                <a:latin typeface="Roboto" panose="02000000000000000000" pitchFamily="2" charset="0"/>
                <a:ea typeface="Roboto" panose="02000000000000000000" pitchFamily="2" charset="0"/>
                <a:cs typeface="Calibri"/>
              </a:defRPr>
            </a:lvl1pPr>
            <a:lvl2pPr marL="914400" indent="-317500" algn="ctr">
              <a:buClr>
                <a:schemeClr val="dk2"/>
              </a:buClr>
              <a:buSzPts val="2800"/>
              <a:buNone/>
              <a:defRPr sz="2800">
                <a:solidFill>
                  <a:schemeClr val="dk2"/>
                </a:solidFill>
              </a:defRPr>
            </a:lvl2pPr>
            <a:lvl3pPr marL="1371600" indent="-317500" algn="ctr">
              <a:buClr>
                <a:schemeClr val="dk2"/>
              </a:buClr>
              <a:buSzPts val="2800"/>
              <a:buNone/>
              <a:defRPr sz="2800">
                <a:solidFill>
                  <a:schemeClr val="dk2"/>
                </a:solidFill>
              </a:defRPr>
            </a:lvl3pPr>
            <a:lvl4pPr marL="1828800" indent="-317500" algn="ctr">
              <a:buClr>
                <a:schemeClr val="dk2"/>
              </a:buClr>
              <a:buSzPts val="2800"/>
              <a:buNone/>
              <a:defRPr sz="2800">
                <a:solidFill>
                  <a:schemeClr val="dk2"/>
                </a:solidFill>
              </a:defRPr>
            </a:lvl4pPr>
            <a:lvl5pPr marL="2286000" indent="-317500" algn="ctr">
              <a:buClr>
                <a:schemeClr val="dk2"/>
              </a:buClr>
              <a:buSzPts val="2800"/>
              <a:buNone/>
              <a:defRPr sz="2800">
                <a:solidFill>
                  <a:schemeClr val="dk2"/>
                </a:solidFill>
              </a:defRPr>
            </a:lvl5pPr>
            <a:lvl6pPr marL="2743200" indent="-317500" algn="ctr">
              <a:buClr>
                <a:schemeClr val="dk2"/>
              </a:buClr>
              <a:buSzPts val="2800"/>
              <a:buNone/>
              <a:defRPr sz="2800">
                <a:solidFill>
                  <a:schemeClr val="dk2"/>
                </a:solidFill>
              </a:defRPr>
            </a:lvl6pPr>
            <a:lvl7pPr marL="3200400" indent="-317500" algn="ctr">
              <a:buClr>
                <a:schemeClr val="dk2"/>
              </a:buClr>
              <a:buSzPts val="2800"/>
              <a:buNone/>
              <a:defRPr sz="2800">
                <a:solidFill>
                  <a:schemeClr val="dk2"/>
                </a:solidFill>
              </a:defRPr>
            </a:lvl7pPr>
            <a:lvl8pPr marL="3657600" indent="-317500" algn="ctr">
              <a:buClr>
                <a:schemeClr val="dk2"/>
              </a:buClr>
              <a:buSzPts val="2800"/>
              <a:buNone/>
              <a:defRPr sz="2800">
                <a:solidFill>
                  <a:schemeClr val="dk2"/>
                </a:solidFill>
              </a:defRPr>
            </a:lvl8pPr>
            <a:lvl9pPr marL="4114800" indent="-317500" algn="ctr">
              <a:buClr>
                <a:schemeClr val="dk2"/>
              </a:buClr>
              <a:buSzPts val="2800"/>
              <a:buNone/>
              <a:defRPr sz="2800">
                <a:solidFill>
                  <a:schemeClr val="dk2"/>
                </a:solidFill>
              </a:defRPr>
            </a:lvl9pPr>
          </a:lstStyle>
          <a:p>
            <a:r>
              <a:rPr lang="en-US">
                <a:solidFill>
                  <a:srgbClr val="004976"/>
                </a:solidFill>
                <a:sym typeface="Calibri"/>
              </a:rPr>
              <a:t>How we operate</a:t>
            </a:r>
            <a:endParaRPr lang="en-US">
              <a:solidFill>
                <a:srgbClr val="004976"/>
              </a:solidFill>
            </a:endParaRPr>
          </a:p>
        </p:txBody>
      </p:sp>
      <p:pic>
        <p:nvPicPr>
          <p:cNvPr id="45" name="Picture 2" descr="The Challenge of Advisory and Why it's Worth the Effort - AMLE">
            <a:extLst>
              <a:ext uri="{FF2B5EF4-FFF2-40B4-BE49-F238E27FC236}">
                <a16:creationId xmlns:a16="http://schemas.microsoft.com/office/drawing/2014/main" id="{BAE5098D-9D57-0025-14B7-37C707BA04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78567" y="3279556"/>
            <a:ext cx="1784065" cy="1092285"/>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46" name="Google Shape;272;p62">
            <a:extLst>
              <a:ext uri="{FF2B5EF4-FFF2-40B4-BE49-F238E27FC236}">
                <a16:creationId xmlns:a16="http://schemas.microsoft.com/office/drawing/2014/main" id="{6684E9E2-4BB6-6838-5F65-A361F4518757}"/>
              </a:ext>
            </a:extLst>
          </p:cNvPr>
          <p:cNvSpPr txBox="1"/>
          <p:nvPr/>
        </p:nvSpPr>
        <p:spPr>
          <a:xfrm>
            <a:off x="7457405" y="4074618"/>
            <a:ext cx="1303361" cy="266838"/>
          </a:xfrm>
          <a:prstGeom prst="rect">
            <a:avLst/>
          </a:prstGeom>
          <a:noFill/>
          <a:ln>
            <a:noFill/>
          </a:ln>
          <a:effectLst/>
        </p:spPr>
        <p:txBody>
          <a:bodyPr spcFirstLastPara="1" wrap="square" lIns="68575" tIns="34275" rIns="68575" bIns="34275" anchor="t" anchorCtr="0">
            <a:spAutoFit/>
          </a:bodyPr>
          <a:lstStyle/>
          <a:p>
            <a:pPr marL="0" marR="0" lvl="0" indent="0" rtl="0">
              <a:lnSpc>
                <a:spcPct val="107000"/>
              </a:lnSpc>
              <a:spcBef>
                <a:spcPts val="0"/>
              </a:spcBef>
              <a:spcAft>
                <a:spcPts val="0"/>
              </a:spcAft>
              <a:buNone/>
            </a:pPr>
            <a:r>
              <a:rPr lang="en-GB" sz="1200" b="1" dirty="0">
                <a:solidFill>
                  <a:srgbClr val="004976"/>
                </a:solidFill>
                <a:latin typeface="Roboto" panose="02000000000000000000" pitchFamily="2" charset="0"/>
                <a:ea typeface="Roboto" panose="02000000000000000000" pitchFamily="2" charset="0"/>
              </a:rPr>
              <a:t>Financing</a:t>
            </a:r>
          </a:p>
        </p:txBody>
      </p:sp>
      <p:pic>
        <p:nvPicPr>
          <p:cNvPr id="47" name="Graphic 35" descr="Bank with solid fill">
            <a:extLst>
              <a:ext uri="{FF2B5EF4-FFF2-40B4-BE49-F238E27FC236}">
                <a16:creationId xmlns:a16="http://schemas.microsoft.com/office/drawing/2014/main" id="{324F45BE-2BF7-5D7F-3E64-F1E7B4F17C6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15242" y="4049042"/>
            <a:ext cx="274320" cy="274320"/>
          </a:xfrm>
          <a:prstGeom prst="rect">
            <a:avLst/>
          </a:prstGeom>
        </p:spPr>
      </p:pic>
      <p:sp>
        <p:nvSpPr>
          <p:cNvPr id="48" name="Google Shape;272;p62">
            <a:extLst>
              <a:ext uri="{FF2B5EF4-FFF2-40B4-BE49-F238E27FC236}">
                <a16:creationId xmlns:a16="http://schemas.microsoft.com/office/drawing/2014/main" id="{3B58094D-03D8-7173-479D-6807F27FBF66}"/>
              </a:ext>
            </a:extLst>
          </p:cNvPr>
          <p:cNvSpPr txBox="1"/>
          <p:nvPr/>
        </p:nvSpPr>
        <p:spPr>
          <a:xfrm>
            <a:off x="7457405" y="3373559"/>
            <a:ext cx="1408870" cy="266838"/>
          </a:xfrm>
          <a:prstGeom prst="rect">
            <a:avLst/>
          </a:prstGeom>
          <a:noFill/>
          <a:ln>
            <a:noFill/>
          </a:ln>
          <a:effectLst/>
        </p:spPr>
        <p:txBody>
          <a:bodyPr spcFirstLastPara="1" wrap="square" lIns="68575" tIns="34275" rIns="68575" bIns="34275" anchor="t" anchorCtr="0">
            <a:spAutoFit/>
          </a:bodyPr>
          <a:lstStyle/>
          <a:p>
            <a:pPr marL="0" marR="0" lvl="0" indent="0" rtl="0">
              <a:lnSpc>
                <a:spcPct val="107000"/>
              </a:lnSpc>
              <a:spcBef>
                <a:spcPts val="0"/>
              </a:spcBef>
              <a:spcAft>
                <a:spcPts val="0"/>
              </a:spcAft>
              <a:buNone/>
            </a:pPr>
            <a:r>
              <a:rPr lang="en-GB" sz="1200" b="1">
                <a:solidFill>
                  <a:srgbClr val="004976"/>
                </a:solidFill>
                <a:latin typeface="Roboto" panose="02000000000000000000" pitchFamily="2" charset="0"/>
                <a:ea typeface="Roboto" panose="02000000000000000000" pitchFamily="2" charset="0"/>
              </a:rPr>
              <a:t>Origination</a:t>
            </a:r>
          </a:p>
        </p:txBody>
      </p:sp>
      <p:pic>
        <p:nvPicPr>
          <p:cNvPr id="49" name="Graphic 37" descr="Sprouting Seed with solid fill">
            <a:extLst>
              <a:ext uri="{FF2B5EF4-FFF2-40B4-BE49-F238E27FC236}">
                <a16:creationId xmlns:a16="http://schemas.microsoft.com/office/drawing/2014/main" id="{96594454-06A8-F959-0186-CA5513AC958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115242" y="3327027"/>
            <a:ext cx="274320" cy="274320"/>
          </a:xfrm>
          <a:prstGeom prst="rect">
            <a:avLst/>
          </a:prstGeom>
        </p:spPr>
      </p:pic>
      <p:sp>
        <p:nvSpPr>
          <p:cNvPr id="50" name="Google Shape;272;p62">
            <a:extLst>
              <a:ext uri="{FF2B5EF4-FFF2-40B4-BE49-F238E27FC236}">
                <a16:creationId xmlns:a16="http://schemas.microsoft.com/office/drawing/2014/main" id="{4BDE9E74-7996-3A7D-2B49-410D9643A6DE}"/>
              </a:ext>
            </a:extLst>
          </p:cNvPr>
          <p:cNvSpPr txBox="1"/>
          <p:nvPr/>
        </p:nvSpPr>
        <p:spPr>
          <a:xfrm>
            <a:off x="7457405" y="3724088"/>
            <a:ext cx="1355932" cy="266838"/>
          </a:xfrm>
          <a:prstGeom prst="rect">
            <a:avLst/>
          </a:prstGeom>
          <a:noFill/>
          <a:ln>
            <a:noFill/>
          </a:ln>
          <a:effectLst/>
        </p:spPr>
        <p:txBody>
          <a:bodyPr spcFirstLastPara="1" wrap="square" lIns="68575" tIns="34275" rIns="68575" bIns="34275" anchor="t" anchorCtr="0">
            <a:spAutoFit/>
          </a:bodyPr>
          <a:lstStyle/>
          <a:p>
            <a:pPr marL="0" marR="0" lvl="0" indent="0" rtl="0">
              <a:lnSpc>
                <a:spcPct val="107000"/>
              </a:lnSpc>
              <a:spcBef>
                <a:spcPts val="0"/>
              </a:spcBef>
              <a:spcAft>
                <a:spcPts val="0"/>
              </a:spcAft>
              <a:buNone/>
            </a:pPr>
            <a:r>
              <a:rPr lang="en-GB" sz="1200" b="1">
                <a:solidFill>
                  <a:srgbClr val="004976"/>
                </a:solidFill>
                <a:latin typeface="Roboto" panose="02000000000000000000" pitchFamily="2" charset="0"/>
                <a:ea typeface="Roboto" panose="02000000000000000000" pitchFamily="2" charset="0"/>
              </a:rPr>
              <a:t>Development</a:t>
            </a:r>
          </a:p>
        </p:txBody>
      </p:sp>
      <p:pic>
        <p:nvPicPr>
          <p:cNvPr id="51" name="Graphic 39" descr="Signal with solid fill">
            <a:extLst>
              <a:ext uri="{FF2B5EF4-FFF2-40B4-BE49-F238E27FC236}">
                <a16:creationId xmlns:a16="http://schemas.microsoft.com/office/drawing/2014/main" id="{686049B3-6115-C7EE-4F38-B68349CCF11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115242" y="3688810"/>
            <a:ext cx="274320" cy="274320"/>
          </a:xfrm>
          <a:prstGeom prst="rect">
            <a:avLst/>
          </a:prstGeom>
        </p:spPr>
      </p:pic>
      <p:grpSp>
        <p:nvGrpSpPr>
          <p:cNvPr id="52" name="Gruppo 51">
            <a:extLst>
              <a:ext uri="{FF2B5EF4-FFF2-40B4-BE49-F238E27FC236}">
                <a16:creationId xmlns:a16="http://schemas.microsoft.com/office/drawing/2014/main" id="{F22E90E0-E222-05A1-F30F-4BF0380F8182}"/>
              </a:ext>
            </a:extLst>
          </p:cNvPr>
          <p:cNvGrpSpPr/>
          <p:nvPr/>
        </p:nvGrpSpPr>
        <p:grpSpPr>
          <a:xfrm>
            <a:off x="383410" y="2991588"/>
            <a:ext cx="2603690" cy="1721567"/>
            <a:chOff x="272737" y="3396751"/>
            <a:chExt cx="2528401" cy="1671785"/>
          </a:xfrm>
        </p:grpSpPr>
        <p:pic>
          <p:nvPicPr>
            <p:cNvPr id="53" name="Picture 5">
              <a:extLst>
                <a:ext uri="{FF2B5EF4-FFF2-40B4-BE49-F238E27FC236}">
                  <a16:creationId xmlns:a16="http://schemas.microsoft.com/office/drawing/2014/main" id="{DFBAE30B-FA1E-BD88-FC64-3906A2592494}"/>
                </a:ext>
              </a:extLst>
            </p:cNvPr>
            <p:cNvPicPr>
              <a:picLocks noChangeAspect="1"/>
            </p:cNvPicPr>
            <p:nvPr/>
          </p:nvPicPr>
          <p:blipFill>
            <a:blip r:embed="rId12"/>
            <a:stretch>
              <a:fillRect/>
            </a:stretch>
          </p:blipFill>
          <p:spPr>
            <a:xfrm>
              <a:off x="272737" y="3396751"/>
              <a:ext cx="2528401" cy="1671785"/>
            </a:xfrm>
            <a:prstGeom prst="rect">
              <a:avLst/>
            </a:prstGeom>
          </p:spPr>
        </p:pic>
        <p:sp>
          <p:nvSpPr>
            <p:cNvPr id="54" name="Rectangle 16">
              <a:extLst>
                <a:ext uri="{FF2B5EF4-FFF2-40B4-BE49-F238E27FC236}">
                  <a16:creationId xmlns:a16="http://schemas.microsoft.com/office/drawing/2014/main" id="{7C0AC87B-D423-52AB-16F6-7B5B97D81318}"/>
                </a:ext>
              </a:extLst>
            </p:cNvPr>
            <p:cNvSpPr/>
            <p:nvPr/>
          </p:nvSpPr>
          <p:spPr>
            <a:xfrm>
              <a:off x="1264822" y="4138962"/>
              <a:ext cx="590843" cy="159458"/>
            </a:xfrm>
            <a:prstGeom prst="rect">
              <a:avLst/>
            </a:prstGeom>
            <a:solidFill>
              <a:srgbClr val="1F37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uppo 54">
            <a:extLst>
              <a:ext uri="{FF2B5EF4-FFF2-40B4-BE49-F238E27FC236}">
                <a16:creationId xmlns:a16="http://schemas.microsoft.com/office/drawing/2014/main" id="{519B9E27-84B1-9FA1-9116-ED005CA277C7}"/>
              </a:ext>
            </a:extLst>
          </p:cNvPr>
          <p:cNvGrpSpPr/>
          <p:nvPr/>
        </p:nvGrpSpPr>
        <p:grpSpPr>
          <a:xfrm>
            <a:off x="4151581" y="3364148"/>
            <a:ext cx="240468" cy="239297"/>
            <a:chOff x="3266648" y="3626464"/>
            <a:chExt cx="206617" cy="205609"/>
          </a:xfrm>
          <a:solidFill>
            <a:srgbClr val="004976"/>
          </a:solidFill>
        </p:grpSpPr>
        <p:sp>
          <p:nvSpPr>
            <p:cNvPr id="56" name="Figura a mano libera: forma 55">
              <a:extLst>
                <a:ext uri="{FF2B5EF4-FFF2-40B4-BE49-F238E27FC236}">
                  <a16:creationId xmlns:a16="http://schemas.microsoft.com/office/drawing/2014/main" id="{E2C273AD-0EA0-C538-CAF8-B5526291A08D}"/>
                </a:ext>
              </a:extLst>
            </p:cNvPr>
            <p:cNvSpPr/>
            <p:nvPr/>
          </p:nvSpPr>
          <p:spPr>
            <a:xfrm flipH="1">
              <a:off x="3398215" y="3723258"/>
              <a:ext cx="75050" cy="76938"/>
            </a:xfrm>
            <a:custGeom>
              <a:avLst/>
              <a:gdLst>
                <a:gd name="connsiteX0" fmla="*/ 72327 w 75050"/>
                <a:gd name="connsiteY0" fmla="*/ 64840 h 76938"/>
                <a:gd name="connsiteX1" fmla="*/ 72327 w 75050"/>
                <a:gd name="connsiteY1" fmla="*/ 51810 h 76938"/>
                <a:gd name="connsiteX2" fmla="*/ 24513 w 75050"/>
                <a:gd name="connsiteY2" fmla="*/ 2792 h 76938"/>
                <a:gd name="connsiteX3" fmla="*/ 11802 w 75050"/>
                <a:gd name="connsiteY3" fmla="*/ 2792 h 76938"/>
                <a:gd name="connsiteX4" fmla="*/ 0 w 75050"/>
                <a:gd name="connsiteY4" fmla="*/ 14891 h 76938"/>
                <a:gd name="connsiteX5" fmla="*/ 60525 w 75050"/>
                <a:gd name="connsiteY5" fmla="*/ 76939 h 76938"/>
                <a:gd name="connsiteX6" fmla="*/ 72327 w 75050"/>
                <a:gd name="connsiteY6" fmla="*/ 64840 h 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50" h="76938">
                  <a:moveTo>
                    <a:pt x="72327" y="64840"/>
                  </a:moveTo>
                  <a:cubicBezTo>
                    <a:pt x="75959" y="61117"/>
                    <a:pt x="75959" y="55222"/>
                    <a:pt x="72327" y="51810"/>
                  </a:cubicBezTo>
                  <a:lnTo>
                    <a:pt x="24513" y="2792"/>
                  </a:lnTo>
                  <a:cubicBezTo>
                    <a:pt x="20881" y="-931"/>
                    <a:pt x="15131" y="-931"/>
                    <a:pt x="11802" y="2792"/>
                  </a:cubicBezTo>
                  <a:lnTo>
                    <a:pt x="0" y="14891"/>
                  </a:lnTo>
                  <a:lnTo>
                    <a:pt x="60525" y="76939"/>
                  </a:lnTo>
                  <a:lnTo>
                    <a:pt x="72327" y="64840"/>
                  </a:lnTo>
                  <a:close/>
                </a:path>
              </a:pathLst>
            </a:custGeom>
            <a:grpFill/>
            <a:ln w="2977" cap="flat">
              <a:noFill/>
              <a:prstDash val="solid"/>
              <a:miter/>
            </a:ln>
          </p:spPr>
          <p:txBody>
            <a:bodyPr rtlCol="0" anchor="ctr"/>
            <a:lstStyle/>
            <a:p>
              <a:endParaRPr lang="it-IT"/>
            </a:p>
          </p:txBody>
        </p:sp>
        <p:sp>
          <p:nvSpPr>
            <p:cNvPr id="57" name="Figura a mano libera: forma 56">
              <a:extLst>
                <a:ext uri="{FF2B5EF4-FFF2-40B4-BE49-F238E27FC236}">
                  <a16:creationId xmlns:a16="http://schemas.microsoft.com/office/drawing/2014/main" id="{17F1B4E0-C667-C470-E90C-C52820330497}"/>
                </a:ext>
              </a:extLst>
            </p:cNvPr>
            <p:cNvSpPr/>
            <p:nvPr/>
          </p:nvSpPr>
          <p:spPr>
            <a:xfrm flipH="1">
              <a:off x="3303796" y="3626464"/>
              <a:ext cx="75050" cy="76938"/>
            </a:xfrm>
            <a:custGeom>
              <a:avLst/>
              <a:gdLst>
                <a:gd name="connsiteX0" fmla="*/ 50538 w 75050"/>
                <a:gd name="connsiteY0" fmla="*/ 74147 h 76938"/>
                <a:gd name="connsiteX1" fmla="*/ 63248 w 75050"/>
                <a:gd name="connsiteY1" fmla="*/ 74147 h 76938"/>
                <a:gd name="connsiteX2" fmla="*/ 75051 w 75050"/>
                <a:gd name="connsiteY2" fmla="*/ 62048 h 76938"/>
                <a:gd name="connsiteX3" fmla="*/ 14526 w 75050"/>
                <a:gd name="connsiteY3" fmla="*/ 0 h 76938"/>
                <a:gd name="connsiteX4" fmla="*/ 2724 w 75050"/>
                <a:gd name="connsiteY4" fmla="*/ 12099 h 76938"/>
                <a:gd name="connsiteX5" fmla="*/ 2724 w 75050"/>
                <a:gd name="connsiteY5" fmla="*/ 25129 h 76938"/>
                <a:gd name="connsiteX6" fmla="*/ 50538 w 75050"/>
                <a:gd name="connsiteY6" fmla="*/ 74147 h 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50" h="76938">
                  <a:moveTo>
                    <a:pt x="50538" y="74147"/>
                  </a:moveTo>
                  <a:cubicBezTo>
                    <a:pt x="54170" y="77870"/>
                    <a:pt x="59920" y="77870"/>
                    <a:pt x="63248" y="74147"/>
                  </a:cubicBezTo>
                  <a:lnTo>
                    <a:pt x="75051" y="62048"/>
                  </a:lnTo>
                  <a:lnTo>
                    <a:pt x="14526" y="0"/>
                  </a:lnTo>
                  <a:lnTo>
                    <a:pt x="2724" y="12099"/>
                  </a:lnTo>
                  <a:cubicBezTo>
                    <a:pt x="-908" y="15822"/>
                    <a:pt x="-908" y="21717"/>
                    <a:pt x="2724" y="25129"/>
                  </a:cubicBezTo>
                  <a:lnTo>
                    <a:pt x="50538" y="74147"/>
                  </a:lnTo>
                  <a:close/>
                </a:path>
              </a:pathLst>
            </a:custGeom>
            <a:grpFill/>
            <a:ln w="2977" cap="flat">
              <a:noFill/>
              <a:prstDash val="solid"/>
              <a:miter/>
            </a:ln>
          </p:spPr>
          <p:txBody>
            <a:bodyPr rtlCol="0" anchor="ctr"/>
            <a:lstStyle/>
            <a:p>
              <a:endParaRPr lang="it-IT"/>
            </a:p>
          </p:txBody>
        </p:sp>
        <p:sp>
          <p:nvSpPr>
            <p:cNvPr id="58" name="Figura a mano libera: forma 57">
              <a:extLst>
                <a:ext uri="{FF2B5EF4-FFF2-40B4-BE49-F238E27FC236}">
                  <a16:creationId xmlns:a16="http://schemas.microsoft.com/office/drawing/2014/main" id="{21A8FBDA-802B-CF8F-C641-0A52950216A8}"/>
                </a:ext>
              </a:extLst>
            </p:cNvPr>
            <p:cNvSpPr/>
            <p:nvPr/>
          </p:nvSpPr>
          <p:spPr>
            <a:xfrm flipH="1">
              <a:off x="3266648" y="3657487"/>
              <a:ext cx="176354" cy="174586"/>
            </a:xfrm>
            <a:custGeom>
              <a:avLst/>
              <a:gdLst>
                <a:gd name="connsiteX0" fmla="*/ 172496 w 176354"/>
                <a:gd name="connsiteY0" fmla="*/ 152016 h 174586"/>
                <a:gd name="connsiteX1" fmla="*/ 90787 w 176354"/>
                <a:gd name="connsiteY1" fmla="*/ 68252 h 174586"/>
                <a:gd name="connsiteX2" fmla="*/ 108945 w 176354"/>
                <a:gd name="connsiteY2" fmla="*/ 49638 h 174586"/>
                <a:gd name="connsiteX3" fmla="*/ 60525 w 176354"/>
                <a:gd name="connsiteY3" fmla="*/ 0 h 174586"/>
                <a:gd name="connsiteX4" fmla="*/ 0 w 176354"/>
                <a:gd name="connsiteY4" fmla="*/ 62048 h 174586"/>
                <a:gd name="connsiteX5" fmla="*/ 48420 w 176354"/>
                <a:gd name="connsiteY5" fmla="*/ 111686 h 174586"/>
                <a:gd name="connsiteX6" fmla="*/ 72630 w 176354"/>
                <a:gd name="connsiteY6" fmla="*/ 86867 h 174586"/>
                <a:gd name="connsiteX7" fmla="*/ 154338 w 176354"/>
                <a:gd name="connsiteY7" fmla="*/ 170631 h 174586"/>
                <a:gd name="connsiteX8" fmla="*/ 172496 w 176354"/>
                <a:gd name="connsiteY8" fmla="*/ 170631 h 174586"/>
                <a:gd name="connsiteX9" fmla="*/ 172496 w 176354"/>
                <a:gd name="connsiteY9" fmla="*/ 152016 h 17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354" h="174586">
                  <a:moveTo>
                    <a:pt x="172496" y="152016"/>
                  </a:moveTo>
                  <a:lnTo>
                    <a:pt x="90787" y="68252"/>
                  </a:lnTo>
                  <a:lnTo>
                    <a:pt x="108945" y="49638"/>
                  </a:lnTo>
                  <a:lnTo>
                    <a:pt x="60525" y="0"/>
                  </a:lnTo>
                  <a:lnTo>
                    <a:pt x="0" y="62048"/>
                  </a:lnTo>
                  <a:lnTo>
                    <a:pt x="48420" y="111686"/>
                  </a:lnTo>
                  <a:lnTo>
                    <a:pt x="72630" y="86867"/>
                  </a:lnTo>
                  <a:lnTo>
                    <a:pt x="154338" y="170631"/>
                  </a:lnTo>
                  <a:cubicBezTo>
                    <a:pt x="159483" y="175905"/>
                    <a:pt x="167351" y="175905"/>
                    <a:pt x="172496" y="170631"/>
                  </a:cubicBezTo>
                  <a:cubicBezTo>
                    <a:pt x="177640" y="165357"/>
                    <a:pt x="177640" y="157290"/>
                    <a:pt x="172496" y="152016"/>
                  </a:cubicBezTo>
                  <a:close/>
                </a:path>
              </a:pathLst>
            </a:custGeom>
            <a:grpFill/>
            <a:ln w="2977" cap="flat">
              <a:noFill/>
              <a:prstDash val="solid"/>
              <a:miter/>
            </a:ln>
          </p:spPr>
          <p:txBody>
            <a:bodyPr rtlCol="0" anchor="ctr"/>
            <a:lstStyle/>
            <a:p>
              <a:endParaRPr lang="it-IT"/>
            </a:p>
          </p:txBody>
        </p:sp>
      </p:grpSp>
      <p:sp>
        <p:nvSpPr>
          <p:cNvPr id="59" name="Google Shape;272;p62">
            <a:extLst>
              <a:ext uri="{FF2B5EF4-FFF2-40B4-BE49-F238E27FC236}">
                <a16:creationId xmlns:a16="http://schemas.microsoft.com/office/drawing/2014/main" id="{F8C03D39-2DC0-4920-1080-467880085DEC}"/>
              </a:ext>
            </a:extLst>
          </p:cNvPr>
          <p:cNvSpPr txBox="1"/>
          <p:nvPr/>
        </p:nvSpPr>
        <p:spPr>
          <a:xfrm>
            <a:off x="3140136" y="3364131"/>
            <a:ext cx="1000591" cy="266838"/>
          </a:xfrm>
          <a:prstGeom prst="rect">
            <a:avLst/>
          </a:prstGeom>
          <a:noFill/>
          <a:ln>
            <a:noFill/>
          </a:ln>
          <a:effectLst/>
        </p:spPr>
        <p:txBody>
          <a:bodyPr spcFirstLastPara="1" wrap="square" lIns="68575" tIns="34275" rIns="68575" bIns="34275" anchor="t" anchorCtr="0">
            <a:spAutoFit/>
          </a:bodyPr>
          <a:lstStyle/>
          <a:p>
            <a:pPr marL="0" marR="0" lvl="0" indent="0" algn="r" rtl="0">
              <a:lnSpc>
                <a:spcPct val="107000"/>
              </a:lnSpc>
              <a:spcBef>
                <a:spcPts val="0"/>
              </a:spcBef>
              <a:spcAft>
                <a:spcPts val="0"/>
              </a:spcAft>
              <a:buNone/>
            </a:pPr>
            <a:r>
              <a:rPr lang="en-GB" sz="1200" b="1">
                <a:solidFill>
                  <a:srgbClr val="004976"/>
                </a:solidFill>
                <a:latin typeface="Roboto" panose="02000000000000000000" pitchFamily="2" charset="0"/>
                <a:ea typeface="Roboto" panose="02000000000000000000" pitchFamily="2" charset="0"/>
              </a:rPr>
              <a:t>Advocacy</a:t>
            </a:r>
          </a:p>
        </p:txBody>
      </p:sp>
      <p:pic>
        <p:nvPicPr>
          <p:cNvPr id="60" name="Elemento grafico 59" descr="Libro chiuso con riempimento a tinta unita">
            <a:extLst>
              <a:ext uri="{FF2B5EF4-FFF2-40B4-BE49-F238E27FC236}">
                <a16:creationId xmlns:a16="http://schemas.microsoft.com/office/drawing/2014/main" id="{DE6EC4A7-EBF3-1D93-C555-D1DA9706F1A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29617" y="3726767"/>
            <a:ext cx="286801" cy="222848"/>
          </a:xfrm>
          <a:prstGeom prst="rect">
            <a:avLst/>
          </a:prstGeom>
        </p:spPr>
      </p:pic>
      <p:sp>
        <p:nvSpPr>
          <p:cNvPr id="61" name="Google Shape;272;p62">
            <a:extLst>
              <a:ext uri="{FF2B5EF4-FFF2-40B4-BE49-F238E27FC236}">
                <a16:creationId xmlns:a16="http://schemas.microsoft.com/office/drawing/2014/main" id="{1D815984-0948-E0D3-827D-B4EAC8C56D7B}"/>
              </a:ext>
            </a:extLst>
          </p:cNvPr>
          <p:cNvSpPr txBox="1"/>
          <p:nvPr/>
        </p:nvSpPr>
        <p:spPr>
          <a:xfrm>
            <a:off x="3253479" y="3724088"/>
            <a:ext cx="898119" cy="266838"/>
          </a:xfrm>
          <a:prstGeom prst="rect">
            <a:avLst/>
          </a:prstGeom>
          <a:noFill/>
          <a:ln>
            <a:noFill/>
          </a:ln>
          <a:effectLst/>
        </p:spPr>
        <p:txBody>
          <a:bodyPr spcFirstLastPara="1" wrap="square" lIns="68575" tIns="34275" rIns="68575" bIns="34275" anchor="t" anchorCtr="0">
            <a:spAutoFit/>
          </a:bodyPr>
          <a:lstStyle/>
          <a:p>
            <a:pPr marL="0" marR="0" lvl="0" indent="0" algn="r" rtl="0">
              <a:lnSpc>
                <a:spcPct val="107000"/>
              </a:lnSpc>
              <a:spcBef>
                <a:spcPts val="0"/>
              </a:spcBef>
              <a:spcAft>
                <a:spcPts val="0"/>
              </a:spcAft>
              <a:buNone/>
            </a:pPr>
            <a:r>
              <a:rPr lang="en-GB" sz="1200" b="1">
                <a:solidFill>
                  <a:srgbClr val="004976"/>
                </a:solidFill>
                <a:latin typeface="Roboto" panose="02000000000000000000" pitchFamily="2" charset="0"/>
                <a:ea typeface="Roboto" panose="02000000000000000000" pitchFamily="2" charset="0"/>
              </a:rPr>
              <a:t>Knowledge</a:t>
            </a:r>
          </a:p>
        </p:txBody>
      </p:sp>
      <p:pic>
        <p:nvPicPr>
          <p:cNvPr id="62" name="Elemento grafico 61" descr="Stretta di mano con riempimento a tinta unita">
            <a:extLst>
              <a:ext uri="{FF2B5EF4-FFF2-40B4-BE49-F238E27FC236}">
                <a16:creationId xmlns:a16="http://schemas.microsoft.com/office/drawing/2014/main" id="{E226C15E-C8C2-ADF9-7CC1-5A958383E1E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11249" y="4045105"/>
            <a:ext cx="323538" cy="323538"/>
          </a:xfrm>
          <a:prstGeom prst="rect">
            <a:avLst/>
          </a:prstGeom>
        </p:spPr>
      </p:pic>
      <p:sp>
        <p:nvSpPr>
          <p:cNvPr id="63" name="Google Shape;272;p62">
            <a:extLst>
              <a:ext uri="{FF2B5EF4-FFF2-40B4-BE49-F238E27FC236}">
                <a16:creationId xmlns:a16="http://schemas.microsoft.com/office/drawing/2014/main" id="{F6157152-6A51-B3AB-3416-D34CBF54BB3C}"/>
              </a:ext>
            </a:extLst>
          </p:cNvPr>
          <p:cNvSpPr txBox="1"/>
          <p:nvPr/>
        </p:nvSpPr>
        <p:spPr>
          <a:xfrm>
            <a:off x="3151007" y="4076838"/>
            <a:ext cx="1000591" cy="266838"/>
          </a:xfrm>
          <a:prstGeom prst="rect">
            <a:avLst/>
          </a:prstGeom>
          <a:noFill/>
          <a:ln>
            <a:noFill/>
          </a:ln>
          <a:effectLst/>
        </p:spPr>
        <p:txBody>
          <a:bodyPr spcFirstLastPara="1" wrap="square" lIns="68575" tIns="34275" rIns="68575" bIns="34275" anchor="t" anchorCtr="0">
            <a:spAutoFit/>
          </a:bodyPr>
          <a:lstStyle/>
          <a:p>
            <a:pPr marL="0" marR="0" lvl="0" indent="0" algn="r" rtl="0">
              <a:lnSpc>
                <a:spcPct val="107000"/>
              </a:lnSpc>
              <a:spcBef>
                <a:spcPts val="0"/>
              </a:spcBef>
              <a:spcAft>
                <a:spcPts val="0"/>
              </a:spcAft>
              <a:buNone/>
            </a:pPr>
            <a:r>
              <a:rPr lang="en-GB" sz="1200" b="1">
                <a:solidFill>
                  <a:srgbClr val="004976"/>
                </a:solidFill>
                <a:latin typeface="Roboto" panose="02000000000000000000" pitchFamily="2" charset="0"/>
                <a:ea typeface="Roboto" panose="02000000000000000000" pitchFamily="2" charset="0"/>
              </a:rPr>
              <a:t>Cooperation</a:t>
            </a:r>
          </a:p>
        </p:txBody>
      </p:sp>
      <p:sp>
        <p:nvSpPr>
          <p:cNvPr id="2" name="Google Shape;271;p62">
            <a:extLst>
              <a:ext uri="{FF2B5EF4-FFF2-40B4-BE49-F238E27FC236}">
                <a16:creationId xmlns:a16="http://schemas.microsoft.com/office/drawing/2014/main" id="{EC326F28-0E8E-B8F9-2FB2-239B5F26292B}"/>
              </a:ext>
            </a:extLst>
          </p:cNvPr>
          <p:cNvSpPr txBox="1">
            <a:spLocks/>
          </p:cNvSpPr>
          <p:nvPr/>
        </p:nvSpPr>
        <p:spPr>
          <a:xfrm>
            <a:off x="308218" y="367584"/>
            <a:ext cx="6820841"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114999"/>
              </a:lnSpc>
              <a:spcAft>
                <a:spcPts val="1200"/>
              </a:spcAft>
              <a:buSzPts val="2100"/>
              <a:buNone/>
            </a:pPr>
            <a:r>
              <a:rPr lang="en-US" sz="2100" b="1" dirty="0">
                <a:solidFill>
                  <a:srgbClr val="115380"/>
                </a:solidFill>
                <a:latin typeface="Roboto" panose="02000000000000000000" pitchFamily="2" charset="0"/>
                <a:ea typeface="Roboto" panose="02000000000000000000" pitchFamily="2" charset="0"/>
                <a:cs typeface="Roboto" panose="02000000000000000000" pitchFamily="2" charset="0"/>
              </a:rPr>
              <a:t>Greening the Islands: our Mission</a:t>
            </a:r>
            <a:endParaRPr lang="en-US" sz="2100" b="1" dirty="0">
              <a:latin typeface="Roboto" panose="02000000000000000000" pitchFamily="2" charset="0"/>
              <a:ea typeface="Roboto" panose="02000000000000000000" pitchFamily="2" charset="0"/>
              <a:cs typeface="Roboto" panose="02000000000000000000" pitchFamily="2" charset="0"/>
            </a:endParaRPr>
          </a:p>
        </p:txBody>
      </p:sp>
      <p:sp>
        <p:nvSpPr>
          <p:cNvPr id="3" name="Google Shape;88;p15">
            <a:extLst>
              <a:ext uri="{FF2B5EF4-FFF2-40B4-BE49-F238E27FC236}">
                <a16:creationId xmlns:a16="http://schemas.microsoft.com/office/drawing/2014/main" id="{7E338F08-6A4E-6786-4388-C9DAFFA81F30}"/>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200167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1F8467F1-A1D5-8350-1EC8-F6F90754A371}"/>
            </a:ext>
          </a:extLst>
        </p:cNvPr>
        <p:cNvGrpSpPr/>
        <p:nvPr/>
      </p:nvGrpSpPr>
      <p:grpSpPr>
        <a:xfrm>
          <a:off x="0" y="0"/>
          <a:ext cx="0" cy="0"/>
          <a:chOff x="0" y="0"/>
          <a:chExt cx="0" cy="0"/>
        </a:xfrm>
      </p:grpSpPr>
      <p:sp>
        <p:nvSpPr>
          <p:cNvPr id="11" name="Google Shape;78;p15">
            <a:extLst>
              <a:ext uri="{FF2B5EF4-FFF2-40B4-BE49-F238E27FC236}">
                <a16:creationId xmlns:a16="http://schemas.microsoft.com/office/drawing/2014/main" id="{19CDDE20-0D44-FC4E-8007-A9FB88B3CEDF}"/>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79;p15">
            <a:extLst>
              <a:ext uri="{FF2B5EF4-FFF2-40B4-BE49-F238E27FC236}">
                <a16:creationId xmlns:a16="http://schemas.microsoft.com/office/drawing/2014/main" id="{6B7F2497-CA70-1241-2871-B09922FF873B}"/>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lt1"/>
                </a:solidFill>
                <a:latin typeface="Roboto Medium"/>
                <a:ea typeface="Roboto Medium"/>
                <a:cs typeface="Roboto Medium"/>
                <a:sym typeface="Roboto Medium"/>
              </a:rPr>
              <a:t>greeningtheislands.org</a:t>
            </a:r>
            <a:endParaRPr sz="700">
              <a:solidFill>
                <a:srgbClr val="FFFFFF"/>
              </a:solidFill>
              <a:latin typeface="Roboto Medium"/>
              <a:ea typeface="Roboto Medium"/>
              <a:cs typeface="Roboto Medium"/>
              <a:sym typeface="Roboto Medium"/>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A4404A1A-55E3-0ECC-9104-BC6D59C22B8A}"/>
              </a:ext>
            </a:extLst>
          </p:cNvPr>
          <p:cNvPicPr preferRelativeResize="0"/>
          <p:nvPr/>
        </p:nvPicPr>
        <p:blipFill rotWithShape="1">
          <a:blip r:embed="rId3">
            <a:alphaModFix/>
          </a:blip>
          <a:srcRect/>
          <a:stretch/>
        </p:blipFill>
        <p:spPr>
          <a:xfrm>
            <a:off x="570375" y="4890547"/>
            <a:ext cx="672252" cy="288075"/>
          </a:xfrm>
          <a:prstGeom prst="rect">
            <a:avLst/>
          </a:prstGeom>
          <a:noFill/>
          <a:ln>
            <a:noFill/>
          </a:ln>
        </p:spPr>
      </p:pic>
      <p:sp>
        <p:nvSpPr>
          <p:cNvPr id="8" name="CasellaDiTesto 7">
            <a:extLst>
              <a:ext uri="{FF2B5EF4-FFF2-40B4-BE49-F238E27FC236}">
                <a16:creationId xmlns:a16="http://schemas.microsoft.com/office/drawing/2014/main" id="{B2774290-7362-E276-8DD8-90DEF6C081B8}"/>
              </a:ext>
            </a:extLst>
          </p:cNvPr>
          <p:cNvSpPr txBox="1"/>
          <p:nvPr/>
        </p:nvSpPr>
        <p:spPr>
          <a:xfrm>
            <a:off x="8217029" y="2461792"/>
            <a:ext cx="1196477" cy="276999"/>
          </a:xfrm>
          <a:prstGeom prst="rect">
            <a:avLst/>
          </a:prstGeom>
          <a:noFill/>
        </p:spPr>
        <p:txBody>
          <a:bodyPr wrap="square" rtlCol="0">
            <a:spAutoFit/>
          </a:bodyPr>
          <a:lstStyle/>
          <a:p>
            <a:r>
              <a:rPr lang="en-GB" sz="1200">
                <a:solidFill>
                  <a:schemeClr val="bg1"/>
                </a:solidFill>
              </a:rPr>
              <a:t>Rodrigues</a:t>
            </a:r>
            <a:endParaRPr lang="en-GB">
              <a:solidFill>
                <a:schemeClr val="bg1"/>
              </a:solidFill>
            </a:endParaRPr>
          </a:p>
        </p:txBody>
      </p:sp>
      <p:pic>
        <p:nvPicPr>
          <p:cNvPr id="7" name="Picture 6">
            <a:extLst>
              <a:ext uri="{FF2B5EF4-FFF2-40B4-BE49-F238E27FC236}">
                <a16:creationId xmlns:a16="http://schemas.microsoft.com/office/drawing/2014/main" id="{0EEF0E31-DC2A-AC57-2E55-8F6BF4530542}"/>
              </a:ext>
            </a:extLst>
          </p:cNvPr>
          <p:cNvPicPr>
            <a:picLocks noChangeAspect="1"/>
          </p:cNvPicPr>
          <p:nvPr/>
        </p:nvPicPr>
        <p:blipFill>
          <a:blip r:embed="rId4"/>
          <a:stretch>
            <a:fillRect/>
          </a:stretch>
        </p:blipFill>
        <p:spPr>
          <a:xfrm>
            <a:off x="0" y="54970"/>
            <a:ext cx="9144000" cy="4818529"/>
          </a:xfrm>
          <a:prstGeom prst="rect">
            <a:avLst/>
          </a:prstGeom>
        </p:spPr>
      </p:pic>
    </p:spTree>
    <p:extLst>
      <p:ext uri="{BB962C8B-B14F-4D97-AF65-F5344CB8AC3E}">
        <p14:creationId xmlns:p14="http://schemas.microsoft.com/office/powerpoint/2010/main" val="408221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8BA15B27-EEAA-5C15-77CF-E30EC9757809}"/>
              </a:ext>
            </a:extLst>
          </p:cNvPr>
          <p:cNvSpPr/>
          <p:nvPr/>
        </p:nvSpPr>
        <p:spPr>
          <a:xfrm>
            <a:off x="2683808" y="1484746"/>
            <a:ext cx="1736911" cy="403411"/>
          </a:xfrm>
          <a:prstGeom prst="roundRect">
            <a:avLst/>
          </a:prstGeom>
          <a:solidFill>
            <a:srgbClr val="83A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FAAC0AE-FB4A-C057-491E-AD99DF352C45}"/>
              </a:ext>
            </a:extLst>
          </p:cNvPr>
          <p:cNvSpPr/>
          <p:nvPr/>
        </p:nvSpPr>
        <p:spPr>
          <a:xfrm>
            <a:off x="4874557" y="1484746"/>
            <a:ext cx="1736911" cy="403411"/>
          </a:xfrm>
          <a:prstGeom prst="roundRect">
            <a:avLst/>
          </a:prstGeom>
          <a:solidFill>
            <a:srgbClr val="83A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949D9B54-38CF-D0F1-667E-C47982776045}"/>
              </a:ext>
            </a:extLst>
          </p:cNvPr>
          <p:cNvSpPr/>
          <p:nvPr/>
        </p:nvSpPr>
        <p:spPr>
          <a:xfrm>
            <a:off x="6998072" y="1484747"/>
            <a:ext cx="1736911" cy="403411"/>
          </a:xfrm>
          <a:prstGeom prst="roundRect">
            <a:avLst/>
          </a:prstGeom>
          <a:solidFill>
            <a:srgbClr val="83A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5D7D121-F276-3B99-F9DF-20168E1A6701}"/>
              </a:ext>
            </a:extLst>
          </p:cNvPr>
          <p:cNvSpPr/>
          <p:nvPr/>
        </p:nvSpPr>
        <p:spPr>
          <a:xfrm>
            <a:off x="425823" y="1479144"/>
            <a:ext cx="1736911" cy="403411"/>
          </a:xfrm>
          <a:prstGeom prst="roundRect">
            <a:avLst/>
          </a:prstGeom>
          <a:solidFill>
            <a:srgbClr val="83A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Google Shape;272;p62"/>
          <p:cNvSpPr txBox="1"/>
          <p:nvPr/>
        </p:nvSpPr>
        <p:spPr>
          <a:xfrm>
            <a:off x="128130" y="1951653"/>
            <a:ext cx="2313661" cy="949314"/>
          </a:xfrm>
          <a:prstGeom prst="rect">
            <a:avLst/>
          </a:prstGeom>
          <a:noFill/>
          <a:ln>
            <a:noFill/>
          </a:ln>
          <a:effectLst/>
        </p:spPr>
        <p:txBody>
          <a:bodyPr spcFirstLastPara="1" wrap="square" lIns="68575" tIns="34275" rIns="68575" bIns="34275" anchor="t" anchorCtr="0">
            <a:noAutofit/>
          </a:bodyPr>
          <a:lstStyle/>
          <a:p>
            <a:pPr algn="ctr">
              <a:lnSpc>
                <a:spcPct val="107000"/>
              </a:lnSpc>
            </a:pPr>
            <a:r>
              <a:rPr lang="en-GB" sz="1100" dirty="0">
                <a:solidFill>
                  <a:srgbClr val="004976"/>
                </a:solidFill>
                <a:latin typeface="Roboto" panose="02000000000000000000" pitchFamily="2" charset="0"/>
                <a:ea typeface="Roboto" panose="02000000000000000000" pitchFamily="2" charset="0"/>
              </a:rPr>
              <a:t>More than 10,000 stakeholders (incl. industrial associations &amp; global corporations)</a:t>
            </a:r>
          </a:p>
        </p:txBody>
      </p:sp>
      <p:pic>
        <p:nvPicPr>
          <p:cNvPr id="5" name="Google Shape;56;p13">
            <a:extLst>
              <a:ext uri="{FF2B5EF4-FFF2-40B4-BE49-F238E27FC236}">
                <a16:creationId xmlns:a16="http://schemas.microsoft.com/office/drawing/2014/main" id="{18D5ACF4-06A5-836C-7B80-29F9C73907F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52801" y="29375"/>
            <a:ext cx="1391200" cy="528407"/>
          </a:xfrm>
          <a:prstGeom prst="rect">
            <a:avLst/>
          </a:prstGeom>
          <a:noFill/>
          <a:ln>
            <a:noFill/>
          </a:ln>
        </p:spPr>
      </p:pic>
      <p:grpSp>
        <p:nvGrpSpPr>
          <p:cNvPr id="9" name="Group 8">
            <a:extLst>
              <a:ext uri="{FF2B5EF4-FFF2-40B4-BE49-F238E27FC236}">
                <a16:creationId xmlns:a16="http://schemas.microsoft.com/office/drawing/2014/main" id="{CEABB1A0-F348-F2A7-3C03-945B05565140}"/>
              </a:ext>
            </a:extLst>
          </p:cNvPr>
          <p:cNvGrpSpPr/>
          <p:nvPr/>
        </p:nvGrpSpPr>
        <p:grpSpPr>
          <a:xfrm>
            <a:off x="0" y="4878403"/>
            <a:ext cx="9144000" cy="292357"/>
            <a:chOff x="0" y="4878401"/>
            <a:chExt cx="9144000" cy="292357"/>
          </a:xfrm>
        </p:grpSpPr>
        <p:sp>
          <p:nvSpPr>
            <p:cNvPr id="10" name="Google Shape;62;p14">
              <a:extLst>
                <a:ext uri="{FF2B5EF4-FFF2-40B4-BE49-F238E27FC236}">
                  <a16:creationId xmlns:a16="http://schemas.microsoft.com/office/drawing/2014/main" id="{C701C789-9870-62C3-858C-BB3C84AE5442}"/>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algn="ctr"/>
              <a:endParaRPr sz="1800"/>
            </a:p>
          </p:txBody>
        </p:sp>
        <p:sp>
          <p:nvSpPr>
            <p:cNvPr id="11" name="Google Shape;64;p14">
              <a:extLst>
                <a:ext uri="{FF2B5EF4-FFF2-40B4-BE49-F238E27FC236}">
                  <a16:creationId xmlns:a16="http://schemas.microsoft.com/office/drawing/2014/main" id="{93FD690F-8152-96FA-8715-12364C2696B0}"/>
                </a:ext>
              </a:extLst>
            </p:cNvPr>
            <p:cNvSpPr txBox="1"/>
            <p:nvPr/>
          </p:nvSpPr>
          <p:spPr>
            <a:xfrm>
              <a:off x="7071075" y="4878401"/>
              <a:ext cx="1795200" cy="292357"/>
            </a:xfrm>
            <a:prstGeom prst="rect">
              <a:avLst/>
            </a:prstGeom>
            <a:noFill/>
            <a:ln>
              <a:noFill/>
            </a:ln>
          </p:spPr>
          <p:txBody>
            <a:bodyPr spcFirstLastPara="1" wrap="square" lIns="91425" tIns="91425" rIns="91425" bIns="91425" anchor="t" anchorCtr="0">
              <a:spAutoFit/>
            </a:bodyPr>
            <a:lstStyle/>
            <a:p>
              <a:pPr algn="ctr"/>
              <a:r>
                <a:rPr lang="en" sz="700" dirty="0">
                  <a:solidFill>
                    <a:schemeClr val="lt1"/>
                  </a:solidFill>
                  <a:latin typeface="Roboto Medium"/>
                  <a:ea typeface="Roboto Medium"/>
                  <a:cs typeface="Roboto Medium"/>
                  <a:sym typeface="Roboto Medium"/>
                </a:rPr>
                <a:t>greeningtheislands.org</a:t>
              </a:r>
              <a:endParaRPr sz="700" dirty="0">
                <a:solidFill>
                  <a:srgbClr val="FFFFFF"/>
                </a:solidFill>
                <a:latin typeface="Roboto Medium"/>
                <a:ea typeface="Roboto Medium"/>
                <a:cs typeface="Roboto Medium"/>
                <a:sym typeface="Roboto Medium"/>
              </a:endParaRPr>
            </a:p>
          </p:txBody>
        </p:sp>
      </p:grpSp>
      <p:sp>
        <p:nvSpPr>
          <p:cNvPr id="3" name="Google Shape;272;p62">
            <a:extLst>
              <a:ext uri="{FF2B5EF4-FFF2-40B4-BE49-F238E27FC236}">
                <a16:creationId xmlns:a16="http://schemas.microsoft.com/office/drawing/2014/main" id="{BA1BE4C3-C9BD-0DF1-7859-A46B1AEAF29E}"/>
              </a:ext>
            </a:extLst>
          </p:cNvPr>
          <p:cNvSpPr txBox="1"/>
          <p:nvPr/>
        </p:nvSpPr>
        <p:spPr>
          <a:xfrm>
            <a:off x="2472994" y="1950568"/>
            <a:ext cx="2256359" cy="716756"/>
          </a:xfrm>
          <a:prstGeom prst="rect">
            <a:avLst/>
          </a:prstGeom>
          <a:noFill/>
          <a:ln>
            <a:noFill/>
          </a:ln>
          <a:effectLst/>
        </p:spPr>
        <p:txBody>
          <a:bodyPr spcFirstLastPara="1" wrap="square" lIns="68575" tIns="34275" rIns="68575" bIns="34275" anchor="t" anchorCtr="0">
            <a:noAutofit/>
          </a:bodyPr>
          <a:lstStyle/>
          <a:p>
            <a:pPr algn="ctr">
              <a:lnSpc>
                <a:spcPct val="107000"/>
              </a:lnSpc>
            </a:pPr>
            <a:r>
              <a:rPr lang="en-GB" sz="1100" dirty="0">
                <a:solidFill>
                  <a:srgbClr val="004976"/>
                </a:solidFill>
                <a:latin typeface="Roboto" panose="02000000000000000000" pitchFamily="2" charset="0"/>
                <a:ea typeface="Roboto" panose="02000000000000000000" pitchFamily="2" charset="0"/>
              </a:rPr>
              <a:t>Privileged access to key decision makers (e.g. international institutions and companies) </a:t>
            </a:r>
          </a:p>
        </p:txBody>
      </p:sp>
      <p:sp>
        <p:nvSpPr>
          <p:cNvPr id="4" name="Google Shape;272;p62">
            <a:extLst>
              <a:ext uri="{FF2B5EF4-FFF2-40B4-BE49-F238E27FC236}">
                <a16:creationId xmlns:a16="http://schemas.microsoft.com/office/drawing/2014/main" id="{5533A146-D12E-F728-901B-8E9F3503773C}"/>
              </a:ext>
            </a:extLst>
          </p:cNvPr>
          <p:cNvSpPr txBox="1"/>
          <p:nvPr/>
        </p:nvSpPr>
        <p:spPr>
          <a:xfrm>
            <a:off x="4830242" y="1947935"/>
            <a:ext cx="1828799" cy="716756"/>
          </a:xfrm>
          <a:prstGeom prst="rect">
            <a:avLst/>
          </a:prstGeom>
          <a:noFill/>
          <a:ln>
            <a:noFill/>
          </a:ln>
          <a:effectLst/>
        </p:spPr>
        <p:txBody>
          <a:bodyPr spcFirstLastPara="1" wrap="square" lIns="68575" tIns="34275" rIns="68575" bIns="34275" anchor="t" anchorCtr="0">
            <a:noAutofit/>
          </a:bodyPr>
          <a:lstStyle/>
          <a:p>
            <a:pPr algn="ctr">
              <a:lnSpc>
                <a:spcPct val="107000"/>
              </a:lnSpc>
            </a:pPr>
            <a:r>
              <a:rPr lang="en-GB" sz="1100" dirty="0">
                <a:solidFill>
                  <a:srgbClr val="004976"/>
                </a:solidFill>
                <a:latin typeface="Roboto" panose="02000000000000000000" pitchFamily="2" charset="0"/>
                <a:ea typeface="Roboto" panose="02000000000000000000" pitchFamily="2" charset="0"/>
              </a:rPr>
              <a:t>Lead the start-up of significant projects</a:t>
            </a:r>
          </a:p>
        </p:txBody>
      </p:sp>
      <p:sp>
        <p:nvSpPr>
          <p:cNvPr id="8" name="Google Shape;272;p62">
            <a:extLst>
              <a:ext uri="{FF2B5EF4-FFF2-40B4-BE49-F238E27FC236}">
                <a16:creationId xmlns:a16="http://schemas.microsoft.com/office/drawing/2014/main" id="{785C115F-E4F5-A75F-FA3E-66A3C74B8720}"/>
              </a:ext>
            </a:extLst>
          </p:cNvPr>
          <p:cNvSpPr txBox="1"/>
          <p:nvPr/>
        </p:nvSpPr>
        <p:spPr>
          <a:xfrm>
            <a:off x="6892009" y="1947935"/>
            <a:ext cx="2014205" cy="716756"/>
          </a:xfrm>
          <a:prstGeom prst="rect">
            <a:avLst/>
          </a:prstGeom>
          <a:noFill/>
          <a:ln>
            <a:noFill/>
          </a:ln>
          <a:effectLst/>
        </p:spPr>
        <p:txBody>
          <a:bodyPr spcFirstLastPara="1" wrap="square" lIns="68575" tIns="34275" rIns="68575" bIns="34275" anchor="t" anchorCtr="0">
            <a:noAutofit/>
          </a:bodyPr>
          <a:lstStyle/>
          <a:p>
            <a:pPr algn="ctr">
              <a:lnSpc>
                <a:spcPct val="107000"/>
              </a:lnSpc>
            </a:pPr>
            <a:r>
              <a:rPr lang="en-GB" sz="1100" dirty="0">
                <a:solidFill>
                  <a:srgbClr val="004976"/>
                </a:solidFill>
                <a:latin typeface="Roboto" panose="02000000000000000000" pitchFamily="2" charset="0"/>
                <a:ea typeface="Roboto" panose="02000000000000000000" pitchFamily="2" charset="0"/>
              </a:rPr>
              <a:t>Technical support throughout the implementation phase (incl. financing)</a:t>
            </a:r>
          </a:p>
        </p:txBody>
      </p:sp>
      <p:sp>
        <p:nvSpPr>
          <p:cNvPr id="6" name="TextBox 5">
            <a:extLst>
              <a:ext uri="{FF2B5EF4-FFF2-40B4-BE49-F238E27FC236}">
                <a16:creationId xmlns:a16="http://schemas.microsoft.com/office/drawing/2014/main" id="{1B9665BC-18B1-BD6B-A884-EF8AAE050186}"/>
              </a:ext>
            </a:extLst>
          </p:cNvPr>
          <p:cNvSpPr txBox="1"/>
          <p:nvPr/>
        </p:nvSpPr>
        <p:spPr>
          <a:xfrm>
            <a:off x="215763" y="4278117"/>
            <a:ext cx="2376616"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Roboto"/>
              </a:rPr>
              <a:t>Joint event GTI – United Nations’ DESA at COP28</a:t>
            </a:r>
            <a:endParaRPr kumimoji="0" lang="en-MT"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Arial"/>
            </a:endParaRPr>
          </a:p>
        </p:txBody>
      </p:sp>
      <p:sp>
        <p:nvSpPr>
          <p:cNvPr id="23" name="TextBox 22">
            <a:extLst>
              <a:ext uri="{FF2B5EF4-FFF2-40B4-BE49-F238E27FC236}">
                <a16:creationId xmlns:a16="http://schemas.microsoft.com/office/drawing/2014/main" id="{57805739-75C0-CE95-40C9-6AFF41783A00}"/>
              </a:ext>
            </a:extLst>
          </p:cNvPr>
          <p:cNvSpPr txBox="1"/>
          <p:nvPr/>
        </p:nvSpPr>
        <p:spPr>
          <a:xfrm>
            <a:off x="2646419" y="4268328"/>
            <a:ext cx="180918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Roboto"/>
              </a:rPr>
              <a:t>Gianni Chianetta (GTI Foundation Chair) with Mia </a:t>
            </a:r>
            <a:r>
              <a:rPr kumimoji="0" lang="en-US" sz="700" b="0" i="1" u="none" strike="noStrike" kern="0" cap="none" spc="0" normalizeH="0" baseline="0" noProof="0" dirty="0" err="1">
                <a:ln>
                  <a:noFill/>
                </a:ln>
                <a:solidFill>
                  <a:srgbClr val="115380"/>
                </a:solidFill>
                <a:effectLst/>
                <a:uLnTx/>
                <a:uFillTx/>
                <a:latin typeface="Roboto" panose="02000000000000000000" pitchFamily="2" charset="0"/>
                <a:ea typeface="Roboto" panose="02000000000000000000" pitchFamily="2" charset="0"/>
                <a:cs typeface="Arial"/>
                <a:sym typeface="Roboto"/>
              </a:rPr>
              <a:t>Mottley</a:t>
            </a:r>
            <a:r>
              <a:rPr kumimoji="0" lang="en-US"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Roboto"/>
              </a:rPr>
              <a:t> (Prime Minister Barbados) and Sai </a:t>
            </a:r>
            <a:r>
              <a:rPr kumimoji="0" lang="en-US" sz="700" b="0" i="1" u="none" strike="noStrike" kern="0" cap="none" spc="0" normalizeH="0" baseline="0" noProof="0" dirty="0" err="1">
                <a:ln>
                  <a:noFill/>
                </a:ln>
                <a:solidFill>
                  <a:srgbClr val="115380"/>
                </a:solidFill>
                <a:effectLst/>
                <a:uLnTx/>
                <a:uFillTx/>
                <a:latin typeface="Roboto" panose="02000000000000000000" pitchFamily="2" charset="0"/>
                <a:ea typeface="Roboto" panose="02000000000000000000" pitchFamily="2" charset="0"/>
                <a:cs typeface="Arial"/>
                <a:sym typeface="Roboto"/>
              </a:rPr>
              <a:t>Navoti</a:t>
            </a:r>
            <a:r>
              <a:rPr kumimoji="0" lang="en-US"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Roboto"/>
              </a:rPr>
              <a:t> (Chief of SIDS Unit at United Nations)</a:t>
            </a:r>
            <a:endParaRPr kumimoji="0" lang="en-MT"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Arial"/>
            </a:endParaRPr>
          </a:p>
        </p:txBody>
      </p:sp>
      <p:sp>
        <p:nvSpPr>
          <p:cNvPr id="25" name="TextBox 24">
            <a:extLst>
              <a:ext uri="{FF2B5EF4-FFF2-40B4-BE49-F238E27FC236}">
                <a16:creationId xmlns:a16="http://schemas.microsoft.com/office/drawing/2014/main" id="{22901A99-4617-8E16-96D8-808FD1609DB7}"/>
              </a:ext>
            </a:extLst>
          </p:cNvPr>
          <p:cNvSpPr txBox="1"/>
          <p:nvPr/>
        </p:nvSpPr>
        <p:spPr>
          <a:xfrm>
            <a:off x="5009869" y="4266812"/>
            <a:ext cx="1466285"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Roboto"/>
              </a:rPr>
              <a:t>Gianni Chianetta (GTI Foundation Chair) with </a:t>
            </a:r>
            <a:r>
              <a:rPr kumimoji="0" lang="en-US" sz="700" b="0" i="1" u="none" strike="noStrike" kern="0" cap="none" spc="0" normalizeH="0" baseline="0" noProof="0" dirty="0" err="1">
                <a:ln>
                  <a:noFill/>
                </a:ln>
                <a:solidFill>
                  <a:srgbClr val="115380"/>
                </a:solidFill>
                <a:effectLst/>
                <a:uLnTx/>
                <a:uFillTx/>
                <a:latin typeface="Roboto" panose="02000000000000000000" pitchFamily="2" charset="0"/>
                <a:ea typeface="Roboto" panose="02000000000000000000" pitchFamily="2" charset="0"/>
                <a:cs typeface="Arial"/>
                <a:sym typeface="Roboto"/>
              </a:rPr>
              <a:t>Gilmar</a:t>
            </a:r>
            <a:r>
              <a:rPr kumimoji="0" lang="en-US"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Roboto"/>
              </a:rPr>
              <a:t> </a:t>
            </a:r>
            <a:r>
              <a:rPr kumimoji="0" lang="en-US" sz="700" b="0" i="1" u="none" strike="noStrike" kern="0" cap="none" spc="0" normalizeH="0" baseline="0" noProof="0" dirty="0" err="1">
                <a:ln>
                  <a:noFill/>
                </a:ln>
                <a:solidFill>
                  <a:srgbClr val="115380"/>
                </a:solidFill>
                <a:effectLst/>
                <a:uLnTx/>
                <a:uFillTx/>
                <a:latin typeface="Roboto" panose="02000000000000000000" pitchFamily="2" charset="0"/>
                <a:ea typeface="Roboto" panose="02000000000000000000" pitchFamily="2" charset="0"/>
                <a:cs typeface="Arial"/>
                <a:sym typeface="Roboto"/>
              </a:rPr>
              <a:t>Pisas</a:t>
            </a:r>
            <a:r>
              <a:rPr kumimoji="0" lang="en-US"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Roboto"/>
              </a:rPr>
              <a:t> (Prime Minister of Curacao)</a:t>
            </a:r>
            <a:endParaRPr kumimoji="0" lang="en-MT"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Arial"/>
            </a:endParaRPr>
          </a:p>
        </p:txBody>
      </p:sp>
      <p:grpSp>
        <p:nvGrpSpPr>
          <p:cNvPr id="32" name="Group 31">
            <a:extLst>
              <a:ext uri="{FF2B5EF4-FFF2-40B4-BE49-F238E27FC236}">
                <a16:creationId xmlns:a16="http://schemas.microsoft.com/office/drawing/2014/main" id="{6C74C3D6-EB04-BD04-A65F-14E88FACE141}"/>
              </a:ext>
            </a:extLst>
          </p:cNvPr>
          <p:cNvGrpSpPr/>
          <p:nvPr/>
        </p:nvGrpSpPr>
        <p:grpSpPr>
          <a:xfrm>
            <a:off x="215763" y="2616310"/>
            <a:ext cx="8752368" cy="1627903"/>
            <a:chOff x="215763" y="2616310"/>
            <a:chExt cx="8752368" cy="1627903"/>
          </a:xfrm>
        </p:grpSpPr>
        <p:pic>
          <p:nvPicPr>
            <p:cNvPr id="14" name="Picture 13">
              <a:extLst>
                <a:ext uri="{FF2B5EF4-FFF2-40B4-BE49-F238E27FC236}">
                  <a16:creationId xmlns:a16="http://schemas.microsoft.com/office/drawing/2014/main" id="{C3DE18A4-A5E7-BD59-9A7A-274503D11A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0732" y="2618776"/>
              <a:ext cx="1473659" cy="782150"/>
            </a:xfrm>
            <a:prstGeom prst="rect">
              <a:avLst/>
            </a:prstGeom>
            <a:ln>
              <a:noFill/>
            </a:ln>
            <a:effectLst>
              <a:outerShdw blurRad="190500" algn="tl" rotWithShape="0">
                <a:srgbClr val="000000">
                  <a:alpha val="70000"/>
                </a:srgbClr>
              </a:outerShdw>
            </a:effectLst>
          </p:spPr>
        </p:pic>
        <p:pic>
          <p:nvPicPr>
            <p:cNvPr id="24" name="object 6">
              <a:extLst>
                <a:ext uri="{FF2B5EF4-FFF2-40B4-BE49-F238E27FC236}">
                  <a16:creationId xmlns:a16="http://schemas.microsoft.com/office/drawing/2014/main" id="{729CF6A4-7082-7FBA-54C9-9C2F05289EF3}"/>
                </a:ext>
              </a:extLst>
            </p:cNvPr>
            <p:cNvPicPr/>
            <p:nvPr/>
          </p:nvPicPr>
          <p:blipFill rotWithShape="1">
            <a:blip r:embed="rId5" cstate="screen">
              <a:extLst>
                <a:ext uri="{28A0092B-C50C-407E-A947-70E740481C1C}">
                  <a14:useLocalDpi xmlns:a14="http://schemas.microsoft.com/office/drawing/2010/main"/>
                </a:ext>
              </a:extLst>
            </a:blip>
            <a:srcRect/>
            <a:stretch/>
          </p:blipFill>
          <p:spPr>
            <a:xfrm>
              <a:off x="2860732" y="3449044"/>
              <a:ext cx="1473659" cy="795169"/>
            </a:xfrm>
            <a:prstGeom prst="rect">
              <a:avLst/>
            </a:prstGeom>
            <a:ln>
              <a:noFill/>
            </a:ln>
            <a:effectLst>
              <a:outerShdw blurRad="190500" algn="tl" rotWithShape="0">
                <a:srgbClr val="000000">
                  <a:alpha val="70000"/>
                </a:srgbClr>
              </a:outerShdw>
            </a:effectLst>
          </p:spPr>
        </p:pic>
        <p:pic>
          <p:nvPicPr>
            <p:cNvPr id="26" name="object 17">
              <a:extLst>
                <a:ext uri="{FF2B5EF4-FFF2-40B4-BE49-F238E27FC236}">
                  <a16:creationId xmlns:a16="http://schemas.microsoft.com/office/drawing/2014/main" id="{42FD5670-C26C-B847-118A-63E44B89C18E}"/>
                </a:ext>
              </a:extLst>
            </p:cNvPr>
            <p:cNvPicPr/>
            <p:nvPr/>
          </p:nvPicPr>
          <p:blipFill>
            <a:blip r:embed="rId6" cstate="screen">
              <a:extLst>
                <a:ext uri="{28A0092B-C50C-407E-A947-70E740481C1C}">
                  <a14:useLocalDpi xmlns:a14="http://schemas.microsoft.com/office/drawing/2010/main"/>
                </a:ext>
              </a:extLst>
            </a:blip>
            <a:stretch>
              <a:fillRect/>
            </a:stretch>
          </p:blipFill>
          <p:spPr>
            <a:xfrm>
              <a:off x="5016270" y="2618368"/>
              <a:ext cx="1473659" cy="1625845"/>
            </a:xfrm>
            <a:prstGeom prst="rect">
              <a:avLst/>
            </a:prstGeom>
            <a:ln>
              <a:noFill/>
            </a:ln>
            <a:effectLst>
              <a:outerShdw blurRad="190500" algn="tl" rotWithShape="0">
                <a:srgbClr val="000000">
                  <a:alpha val="70000"/>
                </a:srgbClr>
              </a:outerShdw>
            </a:effectLst>
          </p:spPr>
        </p:pic>
        <p:pic>
          <p:nvPicPr>
            <p:cNvPr id="1026" name="Picture 2" descr="1701783695326">
              <a:extLst>
                <a:ext uri="{FF2B5EF4-FFF2-40B4-BE49-F238E27FC236}">
                  <a16:creationId xmlns:a16="http://schemas.microsoft.com/office/drawing/2014/main" id="{294DFE83-1B05-1C45-3216-B94BF84DD91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15763" y="2616310"/>
              <a:ext cx="2396556" cy="1621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28" descr="A group of people sitting in front of a screen&#10;&#10;Description automatically generated">
              <a:extLst>
                <a:ext uri="{FF2B5EF4-FFF2-40B4-BE49-F238E27FC236}">
                  <a16:creationId xmlns:a16="http://schemas.microsoft.com/office/drawing/2014/main" id="{9AD17E87-7708-61C8-C9BD-CF612735B61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14030" y="2618153"/>
              <a:ext cx="2154101" cy="1619220"/>
            </a:xfrm>
            <a:prstGeom prst="rect">
              <a:avLst/>
            </a:prstGeom>
            <a:ln>
              <a:noFill/>
            </a:ln>
            <a:effectLst>
              <a:outerShdw blurRad="190500" algn="tl" rotWithShape="0">
                <a:srgbClr val="000000">
                  <a:alpha val="70000"/>
                </a:srgbClr>
              </a:outerShdw>
            </a:effectLst>
          </p:spPr>
        </p:pic>
      </p:grpSp>
      <p:sp>
        <p:nvSpPr>
          <p:cNvPr id="30" name="TextBox 29">
            <a:extLst>
              <a:ext uri="{FF2B5EF4-FFF2-40B4-BE49-F238E27FC236}">
                <a16:creationId xmlns:a16="http://schemas.microsoft.com/office/drawing/2014/main" id="{D1EDDFAB-C1D1-85B6-BB2C-8F2DE4465C14}"/>
              </a:ext>
            </a:extLst>
          </p:cNvPr>
          <p:cNvSpPr txBox="1"/>
          <p:nvPr/>
        </p:nvSpPr>
        <p:spPr>
          <a:xfrm>
            <a:off x="6830093" y="4277785"/>
            <a:ext cx="213803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Roboto"/>
              </a:rPr>
              <a:t>Intersolar Europe 2024 in Munich: GTI presentation of 100% RES Islands initiative</a:t>
            </a:r>
            <a:endParaRPr kumimoji="0" lang="en-MT" sz="700" b="0" i="1" u="none" strike="noStrike" kern="0" cap="none" spc="0" normalizeH="0" baseline="0" noProof="0" dirty="0">
              <a:ln>
                <a:noFill/>
              </a:ln>
              <a:solidFill>
                <a:srgbClr val="115380"/>
              </a:solidFill>
              <a:effectLst/>
              <a:uLnTx/>
              <a:uFillTx/>
              <a:latin typeface="Roboto" panose="02000000000000000000" pitchFamily="2" charset="0"/>
              <a:ea typeface="Roboto" panose="02000000000000000000" pitchFamily="2" charset="0"/>
              <a:cs typeface="Arial"/>
              <a:sym typeface="Arial"/>
            </a:endParaRPr>
          </a:p>
        </p:txBody>
      </p:sp>
      <p:grpSp>
        <p:nvGrpSpPr>
          <p:cNvPr id="7" name="Group 6">
            <a:extLst>
              <a:ext uri="{FF2B5EF4-FFF2-40B4-BE49-F238E27FC236}">
                <a16:creationId xmlns:a16="http://schemas.microsoft.com/office/drawing/2014/main" id="{1C578F21-861E-0776-608A-3FD9FCB88979}"/>
              </a:ext>
            </a:extLst>
          </p:cNvPr>
          <p:cNvGrpSpPr/>
          <p:nvPr/>
        </p:nvGrpSpPr>
        <p:grpSpPr>
          <a:xfrm>
            <a:off x="376316" y="776651"/>
            <a:ext cx="8401250" cy="1077544"/>
            <a:chOff x="376316" y="776651"/>
            <a:chExt cx="8401250" cy="1077544"/>
          </a:xfrm>
        </p:grpSpPr>
        <p:sp>
          <p:nvSpPr>
            <p:cNvPr id="31" name="Google Shape;272;p62">
              <a:extLst>
                <a:ext uri="{FF2B5EF4-FFF2-40B4-BE49-F238E27FC236}">
                  <a16:creationId xmlns:a16="http://schemas.microsoft.com/office/drawing/2014/main" id="{9428160B-D3D7-D3A2-3B13-FD0BB425ED64}"/>
                </a:ext>
              </a:extLst>
            </p:cNvPr>
            <p:cNvSpPr txBox="1"/>
            <p:nvPr/>
          </p:nvSpPr>
          <p:spPr>
            <a:xfrm>
              <a:off x="376316" y="1521505"/>
              <a:ext cx="1828800" cy="332690"/>
            </a:xfrm>
            <a:prstGeom prst="rect">
              <a:avLst/>
            </a:prstGeom>
            <a:noFill/>
            <a:ln>
              <a:noFill/>
            </a:ln>
            <a:effectLst/>
          </p:spPr>
          <p:txBody>
            <a:bodyPr spcFirstLastPara="1" wrap="square" lIns="68575" tIns="34275" rIns="68575" bIns="34275" anchor="t" anchorCtr="0">
              <a:spAutoFit/>
            </a:bodyPr>
            <a:lstStyle/>
            <a:p>
              <a:pPr algn="ctr">
                <a:lnSpc>
                  <a:spcPct val="107000"/>
                </a:lnSpc>
              </a:pPr>
              <a:r>
                <a:rPr lang="en-GB" sz="1600" b="1" dirty="0">
                  <a:solidFill>
                    <a:schemeClr val="bg1"/>
                  </a:solidFill>
                  <a:latin typeface="Roboto"/>
                  <a:ea typeface="Roboto"/>
                </a:rPr>
                <a:t>GLOBAL REACH</a:t>
              </a:r>
            </a:p>
          </p:txBody>
        </p:sp>
        <p:sp>
          <p:nvSpPr>
            <p:cNvPr id="36" name="Google Shape;272;p62">
              <a:extLst>
                <a:ext uri="{FF2B5EF4-FFF2-40B4-BE49-F238E27FC236}">
                  <a16:creationId xmlns:a16="http://schemas.microsoft.com/office/drawing/2014/main" id="{E28BCF3A-3B8A-B148-8752-CF306D0931B2}"/>
                </a:ext>
              </a:extLst>
            </p:cNvPr>
            <p:cNvSpPr txBox="1"/>
            <p:nvPr/>
          </p:nvSpPr>
          <p:spPr>
            <a:xfrm>
              <a:off x="4830242" y="1521005"/>
              <a:ext cx="1828800" cy="332690"/>
            </a:xfrm>
            <a:prstGeom prst="rect">
              <a:avLst/>
            </a:prstGeom>
            <a:noFill/>
            <a:ln>
              <a:noFill/>
            </a:ln>
            <a:effectLst/>
          </p:spPr>
          <p:txBody>
            <a:bodyPr spcFirstLastPara="1" wrap="square" lIns="68575" tIns="34275" rIns="68575" bIns="34275" anchor="t" anchorCtr="0">
              <a:spAutoFit/>
            </a:bodyPr>
            <a:lstStyle>
              <a:defPPr marR="0" lvl="0" algn="l" rtl="0">
                <a:lnSpc>
                  <a:spcPct val="100000"/>
                </a:lnSpc>
                <a:spcBef>
                  <a:spcPts val="0"/>
                </a:spcBef>
                <a:spcAft>
                  <a:spcPts val="0"/>
                </a:spcAft>
                <a:defRPr/>
              </a:defPPr>
              <a:lvl1pPr algn="ctr">
                <a:lnSpc>
                  <a:spcPct val="107000"/>
                </a:lnSpc>
                <a:defRPr sz="1600" b="1">
                  <a:solidFill>
                    <a:srgbClr val="004976"/>
                  </a:solidFill>
                  <a:latin typeface="Roboto" panose="02000000000000000000" pitchFamily="2" charset="0"/>
                  <a:ea typeface="Roboto" panose="02000000000000000000" pitchFamily="2" charset="0"/>
                </a:defRPr>
              </a:lvl1pPr>
            </a:lstStyle>
            <a:p>
              <a:r>
                <a:rPr lang="en-GB" dirty="0">
                  <a:solidFill>
                    <a:srgbClr val="FFFFFF"/>
                  </a:solidFill>
                </a:rPr>
                <a:t>ORIGINATION</a:t>
              </a:r>
            </a:p>
          </p:txBody>
        </p:sp>
        <p:sp>
          <p:nvSpPr>
            <p:cNvPr id="2" name="Google Shape;272;p62">
              <a:extLst>
                <a:ext uri="{FF2B5EF4-FFF2-40B4-BE49-F238E27FC236}">
                  <a16:creationId xmlns:a16="http://schemas.microsoft.com/office/drawing/2014/main" id="{7077F689-8222-1251-D2A2-D8630F0ADA8D}"/>
                </a:ext>
              </a:extLst>
            </p:cNvPr>
            <p:cNvSpPr txBox="1"/>
            <p:nvPr/>
          </p:nvSpPr>
          <p:spPr>
            <a:xfrm>
              <a:off x="6948766" y="1521005"/>
              <a:ext cx="1828800" cy="332690"/>
            </a:xfrm>
            <a:prstGeom prst="rect">
              <a:avLst/>
            </a:prstGeom>
            <a:noFill/>
            <a:ln>
              <a:noFill/>
            </a:ln>
            <a:effectLst/>
          </p:spPr>
          <p:txBody>
            <a:bodyPr spcFirstLastPara="1" wrap="square" lIns="68575" tIns="34275" rIns="68575" bIns="34275" anchor="t" anchorCtr="0">
              <a:spAutoFit/>
            </a:bodyPr>
            <a:lstStyle>
              <a:defPPr marR="0" lvl="0" algn="l" rtl="0">
                <a:lnSpc>
                  <a:spcPct val="100000"/>
                </a:lnSpc>
                <a:spcBef>
                  <a:spcPts val="0"/>
                </a:spcBef>
                <a:spcAft>
                  <a:spcPts val="0"/>
                </a:spcAft>
              </a:defPPr>
              <a:lvl1pPr algn="ctr">
                <a:lnSpc>
                  <a:spcPct val="107000"/>
                </a:lnSpc>
                <a:defRPr sz="1600" b="1">
                  <a:solidFill>
                    <a:srgbClr val="004976"/>
                  </a:solidFill>
                  <a:latin typeface="Roboto" panose="02000000000000000000" pitchFamily="2" charset="0"/>
                  <a:ea typeface="Roboto" panose="02000000000000000000" pitchFamily="2" charset="0"/>
                </a:defRPr>
              </a:lvl1pPr>
            </a:lstStyle>
            <a:p>
              <a:r>
                <a:rPr lang="en-GB" dirty="0">
                  <a:solidFill>
                    <a:srgbClr val="FFFFFF"/>
                  </a:solidFill>
                </a:rPr>
                <a:t>SUPPORT</a:t>
              </a:r>
            </a:p>
          </p:txBody>
        </p:sp>
        <p:sp>
          <p:nvSpPr>
            <p:cNvPr id="13" name="Google Shape;272;p62">
              <a:extLst>
                <a:ext uri="{FF2B5EF4-FFF2-40B4-BE49-F238E27FC236}">
                  <a16:creationId xmlns:a16="http://schemas.microsoft.com/office/drawing/2014/main" id="{060A3050-02B3-E5DE-37E7-56234852DB17}"/>
                </a:ext>
              </a:extLst>
            </p:cNvPr>
            <p:cNvSpPr txBox="1"/>
            <p:nvPr/>
          </p:nvSpPr>
          <p:spPr>
            <a:xfrm>
              <a:off x="2632674" y="1521005"/>
              <a:ext cx="1828800" cy="332690"/>
            </a:xfrm>
            <a:prstGeom prst="rect">
              <a:avLst/>
            </a:prstGeom>
            <a:noFill/>
            <a:ln>
              <a:noFill/>
            </a:ln>
            <a:effectLst/>
          </p:spPr>
          <p:txBody>
            <a:bodyPr spcFirstLastPara="1" wrap="square" lIns="68575" tIns="34275" rIns="68575" bIns="34275" anchor="t" anchorCtr="0">
              <a:spAutoFit/>
            </a:bodyPr>
            <a:lstStyle/>
            <a:p>
              <a:pPr algn="ctr">
                <a:lnSpc>
                  <a:spcPct val="107000"/>
                </a:lnSpc>
              </a:pPr>
              <a:r>
                <a:rPr lang="en-GB" sz="1600" b="1" dirty="0">
                  <a:solidFill>
                    <a:srgbClr val="FFFFFF"/>
                  </a:solidFill>
                  <a:latin typeface="Roboto" panose="02000000000000000000" pitchFamily="2" charset="0"/>
                  <a:ea typeface="Roboto" panose="02000000000000000000" pitchFamily="2" charset="0"/>
                </a:rPr>
                <a:t>NETWORK</a:t>
              </a:r>
            </a:p>
          </p:txBody>
        </p:sp>
        <p:pic>
          <p:nvPicPr>
            <p:cNvPr id="16" name="Graphic 15" descr="Earth globe: Asia and Australia with solid fill">
              <a:extLst>
                <a:ext uri="{FF2B5EF4-FFF2-40B4-BE49-F238E27FC236}">
                  <a16:creationId xmlns:a16="http://schemas.microsoft.com/office/drawing/2014/main" id="{19FF5C2A-807D-A313-35EE-65911CEED0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083" y="778989"/>
              <a:ext cx="609757" cy="609757"/>
            </a:xfrm>
            <a:prstGeom prst="rect">
              <a:avLst/>
            </a:prstGeom>
          </p:spPr>
        </p:pic>
        <p:pic>
          <p:nvPicPr>
            <p:cNvPr id="18" name="Graphic 17" descr="Handshake with solid fill">
              <a:extLst>
                <a:ext uri="{FF2B5EF4-FFF2-40B4-BE49-F238E27FC236}">
                  <a16:creationId xmlns:a16="http://schemas.microsoft.com/office/drawing/2014/main" id="{A8BF41EF-57C2-8CE6-4FCF-25A91CD5A8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4174" y="796613"/>
              <a:ext cx="685800" cy="685800"/>
            </a:xfrm>
            <a:prstGeom prst="rect">
              <a:avLst/>
            </a:prstGeom>
          </p:spPr>
        </p:pic>
        <p:pic>
          <p:nvPicPr>
            <p:cNvPr id="19" name="Graphic 18" descr="Sprouting Seed with solid fill">
              <a:extLst>
                <a:ext uri="{FF2B5EF4-FFF2-40B4-BE49-F238E27FC236}">
                  <a16:creationId xmlns:a16="http://schemas.microsoft.com/office/drawing/2014/main" id="{7251A4E1-3628-A109-9CD8-79957ABD922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480618" y="776651"/>
              <a:ext cx="548640" cy="548640"/>
            </a:xfrm>
            <a:prstGeom prst="rect">
              <a:avLst/>
            </a:prstGeom>
          </p:spPr>
        </p:pic>
        <p:pic>
          <p:nvPicPr>
            <p:cNvPr id="27" name="Graphic 26" descr="Bank with solid fill">
              <a:extLst>
                <a:ext uri="{FF2B5EF4-FFF2-40B4-BE49-F238E27FC236}">
                  <a16:creationId xmlns:a16="http://schemas.microsoft.com/office/drawing/2014/main" id="{9D3A0F10-CF4C-7852-D610-BBFF3034493E}"/>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615277" y="776651"/>
              <a:ext cx="548640" cy="548640"/>
            </a:xfrm>
            <a:prstGeom prst="rect">
              <a:avLst/>
            </a:prstGeom>
          </p:spPr>
        </p:pic>
      </p:grpSp>
      <p:pic>
        <p:nvPicPr>
          <p:cNvPr id="21" name="Google Shape;80;p15" descr="Immagine che contiene testo, logo, Carattere, Elementi grafici&#10;&#10;Descrizione generata automaticamente">
            <a:extLst>
              <a:ext uri="{FF2B5EF4-FFF2-40B4-BE49-F238E27FC236}">
                <a16:creationId xmlns:a16="http://schemas.microsoft.com/office/drawing/2014/main" id="{4DFD8700-9F75-152F-896A-77AF8B1CF46C}"/>
              </a:ext>
            </a:extLst>
          </p:cNvPr>
          <p:cNvPicPr preferRelativeResize="0"/>
          <p:nvPr/>
        </p:nvPicPr>
        <p:blipFill rotWithShape="1">
          <a:blip r:embed="rId17">
            <a:alphaModFix/>
          </a:blip>
          <a:srcRect/>
          <a:stretch/>
        </p:blipFill>
        <p:spPr>
          <a:xfrm>
            <a:off x="570375" y="4890547"/>
            <a:ext cx="672252" cy="288075"/>
          </a:xfrm>
          <a:prstGeom prst="rect">
            <a:avLst/>
          </a:prstGeom>
          <a:noFill/>
          <a:ln>
            <a:noFill/>
          </a:ln>
        </p:spPr>
      </p:pic>
      <p:sp>
        <p:nvSpPr>
          <p:cNvPr id="12" name="Google Shape;271;p62">
            <a:extLst>
              <a:ext uri="{FF2B5EF4-FFF2-40B4-BE49-F238E27FC236}">
                <a16:creationId xmlns:a16="http://schemas.microsoft.com/office/drawing/2014/main" id="{B3288B17-06DF-2B5E-B25C-AB71EEAE2847}"/>
              </a:ext>
            </a:extLst>
          </p:cNvPr>
          <p:cNvSpPr txBox="1">
            <a:spLocks/>
          </p:cNvSpPr>
          <p:nvPr/>
        </p:nvSpPr>
        <p:spPr>
          <a:xfrm>
            <a:off x="308218" y="367584"/>
            <a:ext cx="6820841"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114999"/>
              </a:lnSpc>
              <a:spcAft>
                <a:spcPts val="1200"/>
              </a:spcAft>
              <a:buSzPts val="2100"/>
              <a:buNone/>
            </a:pPr>
            <a:r>
              <a:rPr lang="en-US" sz="2100" b="1" dirty="0">
                <a:solidFill>
                  <a:srgbClr val="115380"/>
                </a:solidFill>
                <a:latin typeface="Roboto" panose="02000000000000000000" pitchFamily="2" charset="0"/>
                <a:ea typeface="Roboto" panose="02000000000000000000" pitchFamily="2" charset="0"/>
                <a:cs typeface="Roboto" panose="02000000000000000000" pitchFamily="2" charset="0"/>
              </a:rPr>
              <a:t>Why to join GTI Observatory</a:t>
            </a:r>
            <a:endParaRPr lang="en-US" sz="2100" b="1" dirty="0">
              <a:latin typeface="Roboto" panose="02000000000000000000" pitchFamily="2" charset="0"/>
              <a:ea typeface="Roboto" panose="02000000000000000000" pitchFamily="2" charset="0"/>
              <a:cs typeface="Roboto" panose="02000000000000000000" pitchFamily="2" charset="0"/>
            </a:endParaRPr>
          </a:p>
        </p:txBody>
      </p:sp>
      <p:sp>
        <p:nvSpPr>
          <p:cNvPr id="28" name="Google Shape;88;p15">
            <a:extLst>
              <a:ext uri="{FF2B5EF4-FFF2-40B4-BE49-F238E27FC236}">
                <a16:creationId xmlns:a16="http://schemas.microsoft.com/office/drawing/2014/main" id="{2BF94A5C-FCD3-18B4-DCAE-B5BCC080B68F}"/>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1865229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grpSp>
        <p:nvGrpSpPr>
          <p:cNvPr id="144" name="Gruppo 46">
            <a:extLst>
              <a:ext uri="{FF2B5EF4-FFF2-40B4-BE49-F238E27FC236}">
                <a16:creationId xmlns:a16="http://schemas.microsoft.com/office/drawing/2014/main" id="{233E7438-4A3C-A6A2-FEC8-E76D114C5218}"/>
              </a:ext>
            </a:extLst>
          </p:cNvPr>
          <p:cNvGrpSpPr/>
          <p:nvPr/>
        </p:nvGrpSpPr>
        <p:grpSpPr>
          <a:xfrm>
            <a:off x="2979420" y="3677739"/>
            <a:ext cx="5657545" cy="779413"/>
            <a:chOff x="993244" y="3902193"/>
            <a:chExt cx="6822929" cy="939963"/>
          </a:xfrm>
        </p:grpSpPr>
        <p:pic>
          <p:nvPicPr>
            <p:cNvPr id="145" name="Google Shape;290;p37">
              <a:extLst>
                <a:ext uri="{FF2B5EF4-FFF2-40B4-BE49-F238E27FC236}">
                  <a16:creationId xmlns:a16="http://schemas.microsoft.com/office/drawing/2014/main" id="{BBE213D4-78A2-7EEC-D440-5DE210B811BC}"/>
                </a:ext>
              </a:extLst>
            </p:cNvPr>
            <p:cNvPicPr preferRelativeResize="0"/>
            <p:nvPr/>
          </p:nvPicPr>
          <p:blipFill rotWithShape="1">
            <a:blip r:embed="rId3">
              <a:alphaModFix/>
            </a:blip>
            <a:srcRect/>
            <a:stretch/>
          </p:blipFill>
          <p:spPr>
            <a:xfrm>
              <a:off x="5359840" y="3902193"/>
              <a:ext cx="939963" cy="939963"/>
            </a:xfrm>
            <a:prstGeom prst="rect">
              <a:avLst/>
            </a:prstGeom>
            <a:noFill/>
            <a:ln>
              <a:noFill/>
            </a:ln>
          </p:spPr>
        </p:pic>
        <p:grpSp>
          <p:nvGrpSpPr>
            <p:cNvPr id="146" name="Google Shape;277;p37">
              <a:extLst>
                <a:ext uri="{FF2B5EF4-FFF2-40B4-BE49-F238E27FC236}">
                  <a16:creationId xmlns:a16="http://schemas.microsoft.com/office/drawing/2014/main" id="{55EE64DC-5FBB-5D8F-1C52-A71EB0D4BD0F}"/>
                </a:ext>
              </a:extLst>
            </p:cNvPr>
            <p:cNvGrpSpPr>
              <a:grpSpLocks noChangeAspect="1"/>
            </p:cNvGrpSpPr>
            <p:nvPr/>
          </p:nvGrpSpPr>
          <p:grpSpPr>
            <a:xfrm>
              <a:off x="4244527" y="4109737"/>
              <a:ext cx="614334" cy="446884"/>
              <a:chOff x="7394350" y="4052169"/>
              <a:chExt cx="668700" cy="486431"/>
            </a:xfrm>
          </p:grpSpPr>
          <p:sp>
            <p:nvSpPr>
              <p:cNvPr id="151" name="Google Shape;278;p37">
                <a:extLst>
                  <a:ext uri="{FF2B5EF4-FFF2-40B4-BE49-F238E27FC236}">
                    <a16:creationId xmlns:a16="http://schemas.microsoft.com/office/drawing/2014/main" id="{CEA5486F-1BB9-30F5-BC70-502B4ABADA96}"/>
                  </a:ext>
                </a:extLst>
              </p:cNvPr>
              <p:cNvSpPr/>
              <p:nvPr/>
            </p:nvSpPr>
            <p:spPr>
              <a:xfrm>
                <a:off x="7394350" y="4382300"/>
                <a:ext cx="668700" cy="156300"/>
              </a:xfrm>
              <a:prstGeom prst="rect">
                <a:avLst/>
              </a:prstGeom>
              <a:solidFill>
                <a:srgbClr val="115A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52" name="Google Shape;279;p37">
                <a:extLst>
                  <a:ext uri="{FF2B5EF4-FFF2-40B4-BE49-F238E27FC236}">
                    <a16:creationId xmlns:a16="http://schemas.microsoft.com/office/drawing/2014/main" id="{90ACDF5A-479D-9074-6DBC-1F5FD35E9FF0}"/>
                  </a:ext>
                </a:extLst>
              </p:cNvPr>
              <p:cNvPicPr preferRelativeResize="0"/>
              <p:nvPr/>
            </p:nvPicPr>
            <p:blipFill rotWithShape="1">
              <a:blip r:embed="rId4">
                <a:alphaModFix/>
              </a:blip>
              <a:srcRect/>
              <a:stretch/>
            </p:blipFill>
            <p:spPr>
              <a:xfrm>
                <a:off x="7402586" y="4052169"/>
                <a:ext cx="631553" cy="479239"/>
              </a:xfrm>
              <a:prstGeom prst="rect">
                <a:avLst/>
              </a:prstGeom>
              <a:noFill/>
              <a:ln>
                <a:noFill/>
              </a:ln>
            </p:spPr>
          </p:pic>
        </p:grpSp>
        <p:pic>
          <p:nvPicPr>
            <p:cNvPr id="147" name="Google Shape;280;p37">
              <a:extLst>
                <a:ext uri="{FF2B5EF4-FFF2-40B4-BE49-F238E27FC236}">
                  <a16:creationId xmlns:a16="http://schemas.microsoft.com/office/drawing/2014/main" id="{CF4302C2-C8AA-B503-123E-12DC5480D6AD}"/>
                </a:ext>
              </a:extLst>
            </p:cNvPr>
            <p:cNvPicPr preferRelativeResize="0"/>
            <p:nvPr/>
          </p:nvPicPr>
          <p:blipFill rotWithShape="1">
            <a:blip r:embed="rId5">
              <a:alphaModFix/>
            </a:blip>
            <a:srcRect/>
            <a:stretch/>
          </p:blipFill>
          <p:spPr>
            <a:xfrm>
              <a:off x="6622799" y="4011506"/>
              <a:ext cx="1193374" cy="636111"/>
            </a:xfrm>
            <a:prstGeom prst="rect">
              <a:avLst/>
            </a:prstGeom>
            <a:noFill/>
            <a:ln>
              <a:noFill/>
            </a:ln>
          </p:spPr>
        </p:pic>
        <p:pic>
          <p:nvPicPr>
            <p:cNvPr id="148" name="Google Shape;289;p37">
              <a:extLst>
                <a:ext uri="{FF2B5EF4-FFF2-40B4-BE49-F238E27FC236}">
                  <a16:creationId xmlns:a16="http://schemas.microsoft.com/office/drawing/2014/main" id="{6BB17723-4BB9-DD7B-83BD-A908BC33CF94}"/>
                </a:ext>
              </a:extLst>
            </p:cNvPr>
            <p:cNvPicPr preferRelativeResize="0"/>
            <p:nvPr/>
          </p:nvPicPr>
          <p:blipFill rotWithShape="1">
            <a:blip r:embed="rId6">
              <a:alphaModFix/>
            </a:blip>
            <a:srcRect/>
            <a:stretch/>
          </p:blipFill>
          <p:spPr>
            <a:xfrm>
              <a:off x="3010583" y="4003035"/>
              <a:ext cx="565463" cy="608550"/>
            </a:xfrm>
            <a:prstGeom prst="rect">
              <a:avLst/>
            </a:prstGeom>
            <a:noFill/>
            <a:ln>
              <a:noFill/>
            </a:ln>
          </p:spPr>
        </p:pic>
        <p:pic>
          <p:nvPicPr>
            <p:cNvPr id="149" name="Immagine 43" descr="Immagine che contiene testo, Carattere, logo, simbolo&#10;&#10;Descrizione generata automaticamente">
              <a:extLst>
                <a:ext uri="{FF2B5EF4-FFF2-40B4-BE49-F238E27FC236}">
                  <a16:creationId xmlns:a16="http://schemas.microsoft.com/office/drawing/2014/main" id="{A506E63B-AF58-B56A-5CD9-C1A8E435DF38}"/>
                </a:ext>
              </a:extLst>
            </p:cNvPr>
            <p:cNvPicPr>
              <a:picLocks noChangeAspect="1"/>
            </p:cNvPicPr>
            <p:nvPr/>
          </p:nvPicPr>
          <p:blipFill>
            <a:blip r:embed="rId7"/>
            <a:stretch>
              <a:fillRect/>
            </a:stretch>
          </p:blipFill>
          <p:spPr>
            <a:xfrm>
              <a:off x="2247293" y="4011101"/>
              <a:ext cx="612461" cy="600485"/>
            </a:xfrm>
            <a:prstGeom prst="rect">
              <a:avLst/>
            </a:prstGeom>
          </p:spPr>
        </p:pic>
        <p:pic>
          <p:nvPicPr>
            <p:cNvPr id="150" name="Immagine 44" descr="Immagine che contiene logo, Elementi grafici, Carattere, simbolo">
              <a:extLst>
                <a:ext uri="{FF2B5EF4-FFF2-40B4-BE49-F238E27FC236}">
                  <a16:creationId xmlns:a16="http://schemas.microsoft.com/office/drawing/2014/main" id="{8C4C857F-5B44-F44A-DEB1-556C3F9B3E91}"/>
                </a:ext>
              </a:extLst>
            </p:cNvPr>
            <p:cNvPicPr>
              <a:picLocks noChangeAspect="1"/>
            </p:cNvPicPr>
            <p:nvPr/>
          </p:nvPicPr>
          <p:blipFill>
            <a:blip r:embed="rId8"/>
            <a:stretch>
              <a:fillRect/>
            </a:stretch>
          </p:blipFill>
          <p:spPr>
            <a:xfrm>
              <a:off x="993244" y="3910490"/>
              <a:ext cx="801705" cy="801705"/>
            </a:xfrm>
            <a:prstGeom prst="rect">
              <a:avLst/>
            </a:prstGeom>
          </p:spPr>
        </p:pic>
      </p:grpSp>
      <p:grpSp>
        <p:nvGrpSpPr>
          <p:cNvPr id="3" name="Group 2">
            <a:extLst>
              <a:ext uri="{FF2B5EF4-FFF2-40B4-BE49-F238E27FC236}">
                <a16:creationId xmlns:a16="http://schemas.microsoft.com/office/drawing/2014/main" id="{B50534B4-571C-4330-B6EB-82930AA06A78}"/>
              </a:ext>
            </a:extLst>
          </p:cNvPr>
          <p:cNvGrpSpPr/>
          <p:nvPr/>
        </p:nvGrpSpPr>
        <p:grpSpPr>
          <a:xfrm>
            <a:off x="3116924" y="961748"/>
            <a:ext cx="5781845" cy="1069077"/>
            <a:chOff x="2720940" y="280011"/>
            <a:chExt cx="6145335" cy="1136287"/>
          </a:xfrm>
        </p:grpSpPr>
        <p:pic>
          <p:nvPicPr>
            <p:cNvPr id="168" name="Immagine 14" descr="Immagine che contiene testo, Carattere, logo, Elementi grafici&#10;&#10;Descrizione generata automaticamente">
              <a:extLst>
                <a:ext uri="{FF2B5EF4-FFF2-40B4-BE49-F238E27FC236}">
                  <a16:creationId xmlns:a16="http://schemas.microsoft.com/office/drawing/2014/main" id="{52F17B45-5DDA-6EBD-13C9-9228EA59BFB1}"/>
                </a:ext>
              </a:extLst>
            </p:cNvPr>
            <p:cNvPicPr>
              <a:picLocks noChangeAspect="1"/>
            </p:cNvPicPr>
            <p:nvPr/>
          </p:nvPicPr>
          <p:blipFill rotWithShape="1">
            <a:blip r:embed="rId9"/>
            <a:srcRect l="1" r="5030"/>
            <a:stretch/>
          </p:blipFill>
          <p:spPr>
            <a:xfrm>
              <a:off x="7457574" y="781045"/>
              <a:ext cx="1408701" cy="635253"/>
            </a:xfrm>
            <a:prstGeom prst="rect">
              <a:avLst/>
            </a:prstGeom>
          </p:spPr>
        </p:pic>
        <p:pic>
          <p:nvPicPr>
            <p:cNvPr id="157" name="Google Shape;247;p37">
              <a:extLst>
                <a:ext uri="{FF2B5EF4-FFF2-40B4-BE49-F238E27FC236}">
                  <a16:creationId xmlns:a16="http://schemas.microsoft.com/office/drawing/2014/main" id="{475E54FA-D669-C131-7E54-E7A96A9682C2}"/>
                </a:ext>
              </a:extLst>
            </p:cNvPr>
            <p:cNvPicPr preferRelativeResize="0"/>
            <p:nvPr/>
          </p:nvPicPr>
          <p:blipFill rotWithShape="1">
            <a:blip r:embed="rId10">
              <a:alphaModFix/>
            </a:blip>
            <a:srcRect/>
            <a:stretch/>
          </p:blipFill>
          <p:spPr>
            <a:xfrm>
              <a:off x="3750705" y="336665"/>
              <a:ext cx="793129" cy="538660"/>
            </a:xfrm>
            <a:prstGeom prst="rect">
              <a:avLst/>
            </a:prstGeom>
            <a:noFill/>
            <a:ln>
              <a:noFill/>
            </a:ln>
          </p:spPr>
        </p:pic>
        <p:pic>
          <p:nvPicPr>
            <p:cNvPr id="158" name="Google Shape;252;p37">
              <a:extLst>
                <a:ext uri="{FF2B5EF4-FFF2-40B4-BE49-F238E27FC236}">
                  <a16:creationId xmlns:a16="http://schemas.microsoft.com/office/drawing/2014/main" id="{B121F78D-679E-A0AE-C860-E1B2CE31EC92}"/>
                </a:ext>
              </a:extLst>
            </p:cNvPr>
            <p:cNvPicPr preferRelativeResize="0"/>
            <p:nvPr/>
          </p:nvPicPr>
          <p:blipFill rotWithShape="1">
            <a:blip r:embed="rId11">
              <a:alphaModFix/>
            </a:blip>
            <a:srcRect/>
            <a:stretch/>
          </p:blipFill>
          <p:spPr>
            <a:xfrm>
              <a:off x="5515650" y="870009"/>
              <a:ext cx="925243" cy="486718"/>
            </a:xfrm>
            <a:prstGeom prst="rect">
              <a:avLst/>
            </a:prstGeom>
            <a:noFill/>
            <a:ln>
              <a:noFill/>
            </a:ln>
          </p:spPr>
        </p:pic>
        <p:pic>
          <p:nvPicPr>
            <p:cNvPr id="159" name="Google Shape;253;p37">
              <a:extLst>
                <a:ext uri="{FF2B5EF4-FFF2-40B4-BE49-F238E27FC236}">
                  <a16:creationId xmlns:a16="http://schemas.microsoft.com/office/drawing/2014/main" id="{3FBFBF7E-49D4-03C1-490B-5CC3522F7DB6}"/>
                </a:ext>
              </a:extLst>
            </p:cNvPr>
            <p:cNvPicPr preferRelativeResize="0">
              <a:picLocks noChangeAspect="1"/>
            </p:cNvPicPr>
            <p:nvPr/>
          </p:nvPicPr>
          <p:blipFill rotWithShape="1">
            <a:blip r:embed="rId12">
              <a:alphaModFix/>
            </a:blip>
            <a:srcRect/>
            <a:stretch/>
          </p:blipFill>
          <p:spPr>
            <a:xfrm>
              <a:off x="2773769" y="397707"/>
              <a:ext cx="390090" cy="354017"/>
            </a:xfrm>
            <a:prstGeom prst="rect">
              <a:avLst/>
            </a:prstGeom>
            <a:noFill/>
            <a:ln>
              <a:noFill/>
            </a:ln>
          </p:spPr>
        </p:pic>
        <p:pic>
          <p:nvPicPr>
            <p:cNvPr id="160" name="Google Shape;254;p37">
              <a:extLst>
                <a:ext uri="{FF2B5EF4-FFF2-40B4-BE49-F238E27FC236}">
                  <a16:creationId xmlns:a16="http://schemas.microsoft.com/office/drawing/2014/main" id="{36206A24-1185-9119-C593-120E9CF73735}"/>
                </a:ext>
              </a:extLst>
            </p:cNvPr>
            <p:cNvPicPr preferRelativeResize="0"/>
            <p:nvPr/>
          </p:nvPicPr>
          <p:blipFill rotWithShape="1">
            <a:blip r:embed="rId13">
              <a:alphaModFix/>
            </a:blip>
            <a:srcRect/>
            <a:stretch/>
          </p:blipFill>
          <p:spPr>
            <a:xfrm>
              <a:off x="3353807" y="400371"/>
              <a:ext cx="390090" cy="366833"/>
            </a:xfrm>
            <a:prstGeom prst="rect">
              <a:avLst/>
            </a:prstGeom>
            <a:noFill/>
            <a:ln>
              <a:noFill/>
            </a:ln>
          </p:spPr>
        </p:pic>
        <p:pic>
          <p:nvPicPr>
            <p:cNvPr id="161" name="Immagine 7" descr="Immagine che contiene testo, Elementi grafici, grafica, Carattere">
              <a:extLst>
                <a:ext uri="{FF2B5EF4-FFF2-40B4-BE49-F238E27FC236}">
                  <a16:creationId xmlns:a16="http://schemas.microsoft.com/office/drawing/2014/main" id="{F89FB524-D30B-B7E6-37C5-2B454FF050AC}"/>
                </a:ext>
              </a:extLst>
            </p:cNvPr>
            <p:cNvPicPr>
              <a:picLocks noChangeAspect="1"/>
            </p:cNvPicPr>
            <p:nvPr/>
          </p:nvPicPr>
          <p:blipFill>
            <a:blip r:embed="rId14"/>
            <a:stretch>
              <a:fillRect/>
            </a:stretch>
          </p:blipFill>
          <p:spPr>
            <a:xfrm>
              <a:off x="4536658" y="468731"/>
              <a:ext cx="860369" cy="275550"/>
            </a:xfrm>
            <a:prstGeom prst="rect">
              <a:avLst/>
            </a:prstGeom>
          </p:spPr>
        </p:pic>
        <p:pic>
          <p:nvPicPr>
            <p:cNvPr id="162" name="Immagine 8" descr="Immagine che contiene logo, Elementi grafici, Carattere, simbolo">
              <a:extLst>
                <a:ext uri="{FF2B5EF4-FFF2-40B4-BE49-F238E27FC236}">
                  <a16:creationId xmlns:a16="http://schemas.microsoft.com/office/drawing/2014/main" id="{4DB654BA-4D39-87B9-DC45-05033C7CB92A}"/>
                </a:ext>
              </a:extLst>
            </p:cNvPr>
            <p:cNvPicPr>
              <a:picLocks noChangeAspect="1"/>
            </p:cNvPicPr>
            <p:nvPr/>
          </p:nvPicPr>
          <p:blipFill>
            <a:blip r:embed="rId8"/>
            <a:stretch>
              <a:fillRect/>
            </a:stretch>
          </p:blipFill>
          <p:spPr>
            <a:xfrm>
              <a:off x="7296665" y="280011"/>
              <a:ext cx="634746" cy="634746"/>
            </a:xfrm>
            <a:prstGeom prst="rect">
              <a:avLst/>
            </a:prstGeom>
          </p:spPr>
        </p:pic>
        <p:pic>
          <p:nvPicPr>
            <p:cNvPr id="163" name="Immagine 9" descr="Immagine che contiene testo, Carattere, logo, schermata&#10;&#10;Descrizione generata automaticamente">
              <a:extLst>
                <a:ext uri="{FF2B5EF4-FFF2-40B4-BE49-F238E27FC236}">
                  <a16:creationId xmlns:a16="http://schemas.microsoft.com/office/drawing/2014/main" id="{FD723239-40E1-F441-AD7B-41C2273E3F3D}"/>
                </a:ext>
              </a:extLst>
            </p:cNvPr>
            <p:cNvPicPr>
              <a:picLocks noChangeAspect="1"/>
            </p:cNvPicPr>
            <p:nvPr/>
          </p:nvPicPr>
          <p:blipFill>
            <a:blip r:embed="rId15"/>
            <a:stretch>
              <a:fillRect/>
            </a:stretch>
          </p:blipFill>
          <p:spPr>
            <a:xfrm>
              <a:off x="5572490" y="394116"/>
              <a:ext cx="699185" cy="387548"/>
            </a:xfrm>
            <a:prstGeom prst="rect">
              <a:avLst/>
            </a:prstGeom>
          </p:spPr>
        </p:pic>
        <p:pic>
          <p:nvPicPr>
            <p:cNvPr id="164" name="Immagine 10" descr="Immagine che contiene Elementi grafici, schermata, testo, Carattere&#10;&#10;Descrizione generata automaticamente">
              <a:extLst>
                <a:ext uri="{FF2B5EF4-FFF2-40B4-BE49-F238E27FC236}">
                  <a16:creationId xmlns:a16="http://schemas.microsoft.com/office/drawing/2014/main" id="{D31D5992-FAF6-23BD-3FB6-411D2212C8A0}"/>
                </a:ext>
              </a:extLst>
            </p:cNvPr>
            <p:cNvPicPr>
              <a:picLocks noChangeAspect="1"/>
            </p:cNvPicPr>
            <p:nvPr/>
          </p:nvPicPr>
          <p:blipFill>
            <a:blip r:embed="rId16"/>
            <a:stretch>
              <a:fillRect/>
            </a:stretch>
          </p:blipFill>
          <p:spPr>
            <a:xfrm>
              <a:off x="6397930" y="455158"/>
              <a:ext cx="896070" cy="311761"/>
            </a:xfrm>
            <a:prstGeom prst="rect">
              <a:avLst/>
            </a:prstGeom>
          </p:spPr>
        </p:pic>
        <p:pic>
          <p:nvPicPr>
            <p:cNvPr id="165" name="Immagine 11" descr="Immagine che contiene Elementi grafici, grafica, Carattere, logo&#10;&#10;Descrizione generata automaticamente">
              <a:extLst>
                <a:ext uri="{FF2B5EF4-FFF2-40B4-BE49-F238E27FC236}">
                  <a16:creationId xmlns:a16="http://schemas.microsoft.com/office/drawing/2014/main" id="{3490EC8A-42FF-F0B2-1512-66192CE84BEF}"/>
                </a:ext>
              </a:extLst>
            </p:cNvPr>
            <p:cNvPicPr>
              <a:picLocks noChangeAspect="1"/>
            </p:cNvPicPr>
            <p:nvPr/>
          </p:nvPicPr>
          <p:blipFill>
            <a:blip r:embed="rId17"/>
            <a:stretch>
              <a:fillRect/>
            </a:stretch>
          </p:blipFill>
          <p:spPr>
            <a:xfrm>
              <a:off x="4776693" y="977967"/>
              <a:ext cx="549027" cy="254756"/>
            </a:xfrm>
            <a:prstGeom prst="rect">
              <a:avLst/>
            </a:prstGeom>
          </p:spPr>
        </p:pic>
        <p:pic>
          <p:nvPicPr>
            <p:cNvPr id="166" name="Immagine 12" descr="Immagine che contiene testo, Carattere, Elementi grafici, logo&#10;&#10;Descrizione generata automaticamente">
              <a:extLst>
                <a:ext uri="{FF2B5EF4-FFF2-40B4-BE49-F238E27FC236}">
                  <a16:creationId xmlns:a16="http://schemas.microsoft.com/office/drawing/2014/main" id="{121BCCC4-F118-FDF5-C922-3E1BE2D3FD90}"/>
                </a:ext>
              </a:extLst>
            </p:cNvPr>
            <p:cNvPicPr>
              <a:picLocks noChangeAspect="1"/>
            </p:cNvPicPr>
            <p:nvPr/>
          </p:nvPicPr>
          <p:blipFill>
            <a:blip r:embed="rId18"/>
            <a:stretch>
              <a:fillRect/>
            </a:stretch>
          </p:blipFill>
          <p:spPr>
            <a:xfrm>
              <a:off x="6630823" y="1026985"/>
              <a:ext cx="797850" cy="189406"/>
            </a:xfrm>
            <a:prstGeom prst="rect">
              <a:avLst/>
            </a:prstGeom>
          </p:spPr>
        </p:pic>
        <p:pic>
          <p:nvPicPr>
            <p:cNvPr id="167" name="Immagine 13" descr="Immagine che contiene testo, Carattere, logo, Elementi grafici&#10;&#10;Descrizione generata automaticamente">
              <a:extLst>
                <a:ext uri="{FF2B5EF4-FFF2-40B4-BE49-F238E27FC236}">
                  <a16:creationId xmlns:a16="http://schemas.microsoft.com/office/drawing/2014/main" id="{94CE1846-CBB9-3338-296D-24DBBD0A1BF9}"/>
                </a:ext>
              </a:extLst>
            </p:cNvPr>
            <p:cNvPicPr>
              <a:picLocks noChangeAspect="1"/>
            </p:cNvPicPr>
            <p:nvPr/>
          </p:nvPicPr>
          <p:blipFill>
            <a:blip r:embed="rId19"/>
            <a:stretch>
              <a:fillRect/>
            </a:stretch>
          </p:blipFill>
          <p:spPr>
            <a:xfrm>
              <a:off x="7942697" y="392575"/>
              <a:ext cx="853068" cy="370899"/>
            </a:xfrm>
            <a:prstGeom prst="rect">
              <a:avLst/>
            </a:prstGeom>
          </p:spPr>
        </p:pic>
        <p:pic>
          <p:nvPicPr>
            <p:cNvPr id="169" name="Immagine 15" descr="Immagine che contiene testo, schermata, Carattere, Elementi grafici">
              <a:extLst>
                <a:ext uri="{FF2B5EF4-FFF2-40B4-BE49-F238E27FC236}">
                  <a16:creationId xmlns:a16="http://schemas.microsoft.com/office/drawing/2014/main" id="{D1F79208-AC78-5E71-66D6-40D2A2D74E85}"/>
                </a:ext>
              </a:extLst>
            </p:cNvPr>
            <p:cNvPicPr>
              <a:picLocks noChangeAspect="1"/>
            </p:cNvPicPr>
            <p:nvPr/>
          </p:nvPicPr>
          <p:blipFill>
            <a:blip r:embed="rId20"/>
            <a:stretch>
              <a:fillRect/>
            </a:stretch>
          </p:blipFill>
          <p:spPr>
            <a:xfrm>
              <a:off x="3906995" y="941372"/>
              <a:ext cx="718552" cy="319189"/>
            </a:xfrm>
            <a:prstGeom prst="rect">
              <a:avLst/>
            </a:prstGeom>
          </p:spPr>
        </p:pic>
        <p:pic>
          <p:nvPicPr>
            <p:cNvPr id="170" name="Immagine 16" descr="Immagine che contiene testo, Carattere, logo, Elementi grafici&#10;&#10;Descrizione generata automaticamente">
              <a:extLst>
                <a:ext uri="{FF2B5EF4-FFF2-40B4-BE49-F238E27FC236}">
                  <a16:creationId xmlns:a16="http://schemas.microsoft.com/office/drawing/2014/main" id="{3C9831A7-C1A3-7A7F-0FA3-7B160100FE25}"/>
                </a:ext>
              </a:extLst>
            </p:cNvPr>
            <p:cNvPicPr>
              <a:picLocks noChangeAspect="1"/>
            </p:cNvPicPr>
            <p:nvPr/>
          </p:nvPicPr>
          <p:blipFill rotWithShape="1">
            <a:blip r:embed="rId21"/>
            <a:srcRect l="8157" t="30474" r="8784" b="35209"/>
            <a:stretch/>
          </p:blipFill>
          <p:spPr>
            <a:xfrm>
              <a:off x="2720940" y="883051"/>
              <a:ext cx="1071302" cy="442628"/>
            </a:xfrm>
            <a:prstGeom prst="rect">
              <a:avLst/>
            </a:prstGeom>
          </p:spPr>
        </p:pic>
      </p:grpSp>
      <p:sp>
        <p:nvSpPr>
          <p:cNvPr id="191" name="Rectangle 190">
            <a:extLst>
              <a:ext uri="{FF2B5EF4-FFF2-40B4-BE49-F238E27FC236}">
                <a16:creationId xmlns:a16="http://schemas.microsoft.com/office/drawing/2014/main" id="{54EC90A4-C894-2D78-1EA9-FA0B39B7F5CB}"/>
              </a:ext>
            </a:extLst>
          </p:cNvPr>
          <p:cNvSpPr/>
          <p:nvPr/>
        </p:nvSpPr>
        <p:spPr>
          <a:xfrm>
            <a:off x="-1" y="925881"/>
            <a:ext cx="2897049" cy="1176365"/>
          </a:xfrm>
          <a:prstGeom prst="rect">
            <a:avLst/>
          </a:prstGeom>
          <a:solidFill>
            <a:srgbClr val="004976"/>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3" name="TextBox 192">
            <a:extLst>
              <a:ext uri="{FF2B5EF4-FFF2-40B4-BE49-F238E27FC236}">
                <a16:creationId xmlns:a16="http://schemas.microsoft.com/office/drawing/2014/main" id="{F32BD004-6142-0A6A-533B-9E716BA2FCE4}"/>
              </a:ext>
            </a:extLst>
          </p:cNvPr>
          <p:cNvSpPr txBox="1"/>
          <p:nvPr/>
        </p:nvSpPr>
        <p:spPr>
          <a:xfrm>
            <a:off x="291877" y="1140899"/>
            <a:ext cx="245059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2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Calibri"/>
                <a:sym typeface="Calibri"/>
              </a:rPr>
              <a:t>Island Advisory Committee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GB" sz="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Calibri"/>
                <a:sym typeface="Calibri"/>
              </a:rPr>
              <a:t>Composed by island stakeholders, identifies the islands’ challenges and priority needs with a focus on circular economy</a:t>
            </a:r>
          </a:p>
        </p:txBody>
      </p:sp>
      <p:sp>
        <p:nvSpPr>
          <p:cNvPr id="194" name="Rectangle 193">
            <a:extLst>
              <a:ext uri="{FF2B5EF4-FFF2-40B4-BE49-F238E27FC236}">
                <a16:creationId xmlns:a16="http://schemas.microsoft.com/office/drawing/2014/main" id="{7518ACE5-CAD4-1E2A-44E0-A4E1ED706DA0}"/>
              </a:ext>
            </a:extLst>
          </p:cNvPr>
          <p:cNvSpPr/>
          <p:nvPr/>
        </p:nvSpPr>
        <p:spPr>
          <a:xfrm>
            <a:off x="-1" y="2165333"/>
            <a:ext cx="2897050" cy="1269664"/>
          </a:xfrm>
          <a:prstGeom prst="rect">
            <a:avLst/>
          </a:prstGeom>
          <a:solidFill>
            <a:srgbClr val="004976"/>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5" name="TextBox 194">
            <a:extLst>
              <a:ext uri="{FF2B5EF4-FFF2-40B4-BE49-F238E27FC236}">
                <a16:creationId xmlns:a16="http://schemas.microsoft.com/office/drawing/2014/main" id="{14F8FEE0-D201-09FF-A605-69E11DF67AA0}"/>
              </a:ext>
            </a:extLst>
          </p:cNvPr>
          <p:cNvSpPr txBox="1"/>
          <p:nvPr/>
        </p:nvSpPr>
        <p:spPr>
          <a:xfrm>
            <a:off x="313846" y="2324329"/>
            <a:ext cx="2450592"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2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Calibri"/>
                <a:sym typeface="Calibri"/>
              </a:rPr>
              <a:t>Strategy Scientific Committee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GB" sz="11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Calibri"/>
                <a:sym typeface="Calibri"/>
              </a:rPr>
              <a:t>Composed by international institutions and organizations expert in sustainability-related sectors, addresses islands’ challenges providing recommendations to the other Committees</a:t>
            </a:r>
            <a:endParaRPr kumimoji="0" lang="en-GB" sz="9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Calibri"/>
              <a:sym typeface="Calibri"/>
            </a:endParaRPr>
          </a:p>
        </p:txBody>
      </p:sp>
      <p:sp>
        <p:nvSpPr>
          <p:cNvPr id="198" name="Rectangle 197">
            <a:extLst>
              <a:ext uri="{FF2B5EF4-FFF2-40B4-BE49-F238E27FC236}">
                <a16:creationId xmlns:a16="http://schemas.microsoft.com/office/drawing/2014/main" id="{F5B6C848-C062-0450-6D9D-00B205CFA43F}"/>
              </a:ext>
            </a:extLst>
          </p:cNvPr>
          <p:cNvSpPr/>
          <p:nvPr/>
        </p:nvSpPr>
        <p:spPr>
          <a:xfrm>
            <a:off x="-1" y="3493782"/>
            <a:ext cx="2897049" cy="1215312"/>
          </a:xfrm>
          <a:prstGeom prst="rect">
            <a:avLst/>
          </a:prstGeom>
          <a:solidFill>
            <a:srgbClr val="004976"/>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TextBox 198">
            <a:extLst>
              <a:ext uri="{FF2B5EF4-FFF2-40B4-BE49-F238E27FC236}">
                <a16:creationId xmlns:a16="http://schemas.microsoft.com/office/drawing/2014/main" id="{EF6B1DF4-8CD3-C23A-F58F-D61BA030ADA5}"/>
              </a:ext>
            </a:extLst>
          </p:cNvPr>
          <p:cNvSpPr txBox="1"/>
          <p:nvPr/>
        </p:nvSpPr>
        <p:spPr>
          <a:xfrm>
            <a:off x="291877" y="3532122"/>
            <a:ext cx="2416856" cy="10310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200" b="1" i="0" u="none" strike="noStrike" kern="0" cap="none" spc="0" normalizeH="0" baseline="0" noProof="0" dirty="0">
                <a:ln>
                  <a:noFill/>
                </a:ln>
                <a:solidFill>
                  <a:srgbClr val="F5F7FC"/>
                </a:solidFill>
                <a:effectLst/>
                <a:uLnTx/>
                <a:uFillTx/>
                <a:latin typeface="Roboto" panose="02000000000000000000" pitchFamily="2" charset="0"/>
                <a:ea typeface="Roboto" panose="02000000000000000000" pitchFamily="2" charset="0"/>
                <a:cs typeface="Calibri"/>
                <a:sym typeface="Calibri"/>
              </a:rPr>
              <a:t>Island Companies Committee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900" b="1" i="1"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(Advisory Board)</a:t>
            </a:r>
            <a:endParaRPr kumimoji="0" lang="en-GB" sz="900" b="1" i="1" u="none" strike="noStrike" kern="0" cap="none" spc="0" normalizeH="0" baseline="0" noProof="0" dirty="0">
              <a:ln>
                <a:noFill/>
              </a:ln>
              <a:solidFill>
                <a:srgbClr val="F5F7FC"/>
              </a:solidFill>
              <a:effectLst/>
              <a:uLnTx/>
              <a:uFillTx/>
              <a:latin typeface="Roboto" panose="02000000000000000000" pitchFamily="2" charset="0"/>
              <a:ea typeface="Roboto" panose="02000000000000000000" pitchFamily="2" charset="0"/>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GB" sz="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Calibri"/>
                <a:sym typeface="Calibri"/>
              </a:rPr>
              <a:t>Composed by island-based companies, represents the islands’ private sector needs and its role in the local sustainable economic development </a:t>
            </a:r>
          </a:p>
        </p:txBody>
      </p:sp>
      <p:grpSp>
        <p:nvGrpSpPr>
          <p:cNvPr id="200" name="Group 199">
            <a:extLst>
              <a:ext uri="{FF2B5EF4-FFF2-40B4-BE49-F238E27FC236}">
                <a16:creationId xmlns:a16="http://schemas.microsoft.com/office/drawing/2014/main" id="{1B7FC9C2-2C74-C524-22DF-F6F1A53CF0F0}"/>
              </a:ext>
            </a:extLst>
          </p:cNvPr>
          <p:cNvGrpSpPr/>
          <p:nvPr/>
        </p:nvGrpSpPr>
        <p:grpSpPr>
          <a:xfrm>
            <a:off x="0" y="4878401"/>
            <a:ext cx="9144000" cy="307746"/>
            <a:chOff x="0" y="4878401"/>
            <a:chExt cx="9144000" cy="307746"/>
          </a:xfrm>
        </p:grpSpPr>
        <p:sp>
          <p:nvSpPr>
            <p:cNvPr id="201" name="Google Shape;62;p14">
              <a:extLst>
                <a:ext uri="{FF2B5EF4-FFF2-40B4-BE49-F238E27FC236}">
                  <a16:creationId xmlns:a16="http://schemas.microsoft.com/office/drawing/2014/main" id="{06DA4376-61FA-5252-D0FE-7F73B21AF65D}"/>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64;p14">
              <a:extLst>
                <a:ext uri="{FF2B5EF4-FFF2-40B4-BE49-F238E27FC236}">
                  <a16:creationId xmlns:a16="http://schemas.microsoft.com/office/drawing/2014/main" id="{844C205E-076F-2886-795D-8A61FF5116C0}"/>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0" i="0" u="none" strike="noStrike" kern="0" cap="none" spc="0" normalizeH="0" baseline="0" noProof="0" dirty="0">
                  <a:ln>
                    <a:noFill/>
                  </a:ln>
                  <a:solidFill>
                    <a:srgbClr val="FFFFFF"/>
                  </a:solidFill>
                  <a:effectLst/>
                  <a:uLnTx/>
                  <a:uFillTx/>
                  <a:latin typeface="Roboto Medium"/>
                  <a:ea typeface="Roboto Medium"/>
                  <a:cs typeface="Roboto Medium"/>
                  <a:sym typeface="Roboto Medium"/>
                </a:rPr>
                <a:t>greeningtheislands.org</a:t>
              </a:r>
              <a:endParaRPr kumimoji="0" sz="700" b="0" i="0" u="none" strike="noStrike" kern="0" cap="none" spc="0" normalizeH="0" baseline="0" noProof="0" dirty="0">
                <a:ln>
                  <a:noFill/>
                </a:ln>
                <a:solidFill>
                  <a:srgbClr val="FFFFFF"/>
                </a:solidFill>
                <a:effectLst/>
                <a:uLnTx/>
                <a:uFillTx/>
                <a:latin typeface="Roboto Medium"/>
                <a:ea typeface="Roboto Medium"/>
                <a:cs typeface="Roboto Medium"/>
                <a:sym typeface="Roboto Medium"/>
              </a:endParaRPr>
            </a:p>
          </p:txBody>
        </p:sp>
        <p:pic>
          <p:nvPicPr>
            <p:cNvPr id="203" name="Google Shape;65;p14" descr="Immagine che contiene testo, logo, Carattere, Elementi grafici&#10;&#10;Descrizione generata automaticamente">
              <a:extLst>
                <a:ext uri="{FF2B5EF4-FFF2-40B4-BE49-F238E27FC236}">
                  <a16:creationId xmlns:a16="http://schemas.microsoft.com/office/drawing/2014/main" id="{8579AF6D-967A-9A12-1E4C-6CCA469CE58B}"/>
                </a:ext>
              </a:extLst>
            </p:cNvPr>
            <p:cNvPicPr preferRelativeResize="0"/>
            <p:nvPr/>
          </p:nvPicPr>
          <p:blipFill rotWithShape="1">
            <a:blip r:embed="rId22">
              <a:alphaModFix/>
            </a:blip>
            <a:srcRect/>
            <a:stretch/>
          </p:blipFill>
          <p:spPr>
            <a:xfrm>
              <a:off x="570375" y="4890547"/>
              <a:ext cx="672252" cy="288075"/>
            </a:xfrm>
            <a:prstGeom prst="rect">
              <a:avLst/>
            </a:prstGeom>
            <a:noFill/>
            <a:ln>
              <a:noFill/>
            </a:ln>
          </p:spPr>
        </p:pic>
        <p:sp>
          <p:nvSpPr>
            <p:cNvPr id="204" name="Google Shape;64;p14">
              <a:extLst>
                <a:ext uri="{FF2B5EF4-FFF2-40B4-BE49-F238E27FC236}">
                  <a16:creationId xmlns:a16="http://schemas.microsoft.com/office/drawing/2014/main" id="{88FA14FE-5827-63F7-D734-0AE713B10983}"/>
                </a:ext>
              </a:extLst>
            </p:cNvPr>
            <p:cNvSpPr txBox="1"/>
            <p:nvPr/>
          </p:nvSpPr>
          <p:spPr>
            <a:xfrm>
              <a:off x="3101197" y="4878401"/>
              <a:ext cx="2941605" cy="307746"/>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800" b="1" i="0" u="none" strike="noStrike" kern="0" cap="none" spc="0" normalizeH="0" baseline="0" noProof="0" dirty="0">
                <a:ln>
                  <a:noFill/>
                </a:ln>
                <a:solidFill>
                  <a:srgbClr val="FFFFFF"/>
                </a:solidFill>
                <a:effectLst/>
                <a:uLnTx/>
                <a:uFillTx/>
                <a:latin typeface="Roboto"/>
                <a:ea typeface="Roboto"/>
                <a:cs typeface="Roboto"/>
                <a:sym typeface="Roboto"/>
              </a:endParaRPr>
            </a:p>
          </p:txBody>
        </p:sp>
      </p:grpSp>
      <p:pic>
        <p:nvPicPr>
          <p:cNvPr id="171" name="Google Shape;258;p37">
            <a:extLst>
              <a:ext uri="{FF2B5EF4-FFF2-40B4-BE49-F238E27FC236}">
                <a16:creationId xmlns:a16="http://schemas.microsoft.com/office/drawing/2014/main" id="{E17149B2-054C-FB86-9843-7172D24EF20A}"/>
              </a:ext>
            </a:extLst>
          </p:cNvPr>
          <p:cNvPicPr preferRelativeResize="0">
            <a:picLocks noChangeAspect="1"/>
          </p:cNvPicPr>
          <p:nvPr/>
        </p:nvPicPr>
        <p:blipFill rotWithShape="1">
          <a:blip r:embed="rId23">
            <a:alphaModFix/>
          </a:blip>
          <a:srcRect/>
          <a:stretch/>
        </p:blipFill>
        <p:spPr>
          <a:xfrm>
            <a:off x="6244388" y="2380062"/>
            <a:ext cx="374389" cy="344393"/>
          </a:xfrm>
          <a:prstGeom prst="rect">
            <a:avLst/>
          </a:prstGeom>
          <a:noFill/>
          <a:ln>
            <a:noFill/>
          </a:ln>
        </p:spPr>
      </p:pic>
      <p:pic>
        <p:nvPicPr>
          <p:cNvPr id="172" name="Google Shape;264;p37">
            <a:extLst>
              <a:ext uri="{FF2B5EF4-FFF2-40B4-BE49-F238E27FC236}">
                <a16:creationId xmlns:a16="http://schemas.microsoft.com/office/drawing/2014/main" id="{85C90826-977C-AD6F-4FF1-8AEE854DE209}"/>
              </a:ext>
            </a:extLst>
          </p:cNvPr>
          <p:cNvPicPr preferRelativeResize="0">
            <a:picLocks noChangeAspect="1"/>
          </p:cNvPicPr>
          <p:nvPr/>
        </p:nvPicPr>
        <p:blipFill rotWithShape="1">
          <a:blip r:embed="rId24">
            <a:alphaModFix/>
          </a:blip>
          <a:srcRect/>
          <a:stretch/>
        </p:blipFill>
        <p:spPr>
          <a:xfrm>
            <a:off x="4485123" y="2461273"/>
            <a:ext cx="872997" cy="196320"/>
          </a:xfrm>
          <a:prstGeom prst="rect">
            <a:avLst/>
          </a:prstGeom>
          <a:noFill/>
          <a:ln>
            <a:noFill/>
          </a:ln>
        </p:spPr>
      </p:pic>
      <p:grpSp>
        <p:nvGrpSpPr>
          <p:cNvPr id="173" name="Google Shape;265;p37">
            <a:extLst>
              <a:ext uri="{FF2B5EF4-FFF2-40B4-BE49-F238E27FC236}">
                <a16:creationId xmlns:a16="http://schemas.microsoft.com/office/drawing/2014/main" id="{76C78BB0-FE6E-308D-6352-4E4849B33C0A}"/>
              </a:ext>
            </a:extLst>
          </p:cNvPr>
          <p:cNvGrpSpPr>
            <a:grpSpLocks noChangeAspect="1"/>
          </p:cNvGrpSpPr>
          <p:nvPr/>
        </p:nvGrpSpPr>
        <p:grpSpPr>
          <a:xfrm>
            <a:off x="4747904" y="2899337"/>
            <a:ext cx="313315" cy="314432"/>
            <a:chOff x="10001236" y="-1251551"/>
            <a:chExt cx="923925" cy="1023947"/>
          </a:xfrm>
        </p:grpSpPr>
        <p:pic>
          <p:nvPicPr>
            <p:cNvPr id="174" name="Google Shape;266;p37">
              <a:extLst>
                <a:ext uri="{FF2B5EF4-FFF2-40B4-BE49-F238E27FC236}">
                  <a16:creationId xmlns:a16="http://schemas.microsoft.com/office/drawing/2014/main" id="{976A392B-5B2D-F97D-BA27-BEBE6C2F649F}"/>
                </a:ext>
              </a:extLst>
            </p:cNvPr>
            <p:cNvPicPr preferRelativeResize="0"/>
            <p:nvPr/>
          </p:nvPicPr>
          <p:blipFill rotWithShape="1">
            <a:blip r:embed="rId25">
              <a:alphaModFix/>
            </a:blip>
            <a:srcRect/>
            <a:stretch/>
          </p:blipFill>
          <p:spPr>
            <a:xfrm>
              <a:off x="10001236" y="-613367"/>
              <a:ext cx="923925" cy="385763"/>
            </a:xfrm>
            <a:prstGeom prst="rect">
              <a:avLst/>
            </a:prstGeom>
            <a:noFill/>
            <a:ln>
              <a:noFill/>
            </a:ln>
          </p:spPr>
        </p:pic>
        <p:pic>
          <p:nvPicPr>
            <p:cNvPr id="175" name="Google Shape;267;p37">
              <a:extLst>
                <a:ext uri="{FF2B5EF4-FFF2-40B4-BE49-F238E27FC236}">
                  <a16:creationId xmlns:a16="http://schemas.microsoft.com/office/drawing/2014/main" id="{FC60966A-F790-205A-E900-AE04B9BF2804}"/>
                </a:ext>
              </a:extLst>
            </p:cNvPr>
            <p:cNvPicPr preferRelativeResize="0"/>
            <p:nvPr/>
          </p:nvPicPr>
          <p:blipFill rotWithShape="1">
            <a:blip r:embed="rId26">
              <a:alphaModFix/>
            </a:blip>
            <a:srcRect/>
            <a:stretch/>
          </p:blipFill>
          <p:spPr>
            <a:xfrm>
              <a:off x="10026144" y="-1251551"/>
              <a:ext cx="849078" cy="849078"/>
            </a:xfrm>
            <a:prstGeom prst="rect">
              <a:avLst/>
            </a:prstGeom>
            <a:noFill/>
            <a:ln>
              <a:noFill/>
            </a:ln>
          </p:spPr>
        </p:pic>
      </p:grpSp>
      <p:grpSp>
        <p:nvGrpSpPr>
          <p:cNvPr id="176" name="Google Shape;271;p37">
            <a:extLst>
              <a:ext uri="{FF2B5EF4-FFF2-40B4-BE49-F238E27FC236}">
                <a16:creationId xmlns:a16="http://schemas.microsoft.com/office/drawing/2014/main" id="{F2D8C847-5E71-EBD0-6BF1-771630DF3FAC}"/>
              </a:ext>
            </a:extLst>
          </p:cNvPr>
          <p:cNvGrpSpPr>
            <a:grpSpLocks noChangeAspect="1"/>
          </p:cNvGrpSpPr>
          <p:nvPr/>
        </p:nvGrpSpPr>
        <p:grpSpPr>
          <a:xfrm>
            <a:off x="7665141" y="2917631"/>
            <a:ext cx="789086" cy="331066"/>
            <a:chOff x="1546989" y="-185600"/>
            <a:chExt cx="2002664" cy="927797"/>
          </a:xfrm>
        </p:grpSpPr>
        <p:pic>
          <p:nvPicPr>
            <p:cNvPr id="177" name="Google Shape;272;p37">
              <a:extLst>
                <a:ext uri="{FF2B5EF4-FFF2-40B4-BE49-F238E27FC236}">
                  <a16:creationId xmlns:a16="http://schemas.microsoft.com/office/drawing/2014/main" id="{7DF9A049-2E21-BD49-3B80-50D2BCB37E20}"/>
                </a:ext>
              </a:extLst>
            </p:cNvPr>
            <p:cNvPicPr preferRelativeResize="0"/>
            <p:nvPr/>
          </p:nvPicPr>
          <p:blipFill rotWithShape="1">
            <a:blip r:embed="rId27">
              <a:alphaModFix/>
            </a:blip>
            <a:srcRect/>
            <a:stretch/>
          </p:blipFill>
          <p:spPr>
            <a:xfrm>
              <a:off x="2040092" y="361795"/>
              <a:ext cx="1016458" cy="380402"/>
            </a:xfrm>
            <a:prstGeom prst="rect">
              <a:avLst/>
            </a:prstGeom>
            <a:noFill/>
            <a:ln>
              <a:noFill/>
            </a:ln>
          </p:spPr>
        </p:pic>
        <p:pic>
          <p:nvPicPr>
            <p:cNvPr id="178" name="Google Shape;273;p37">
              <a:extLst>
                <a:ext uri="{FF2B5EF4-FFF2-40B4-BE49-F238E27FC236}">
                  <a16:creationId xmlns:a16="http://schemas.microsoft.com/office/drawing/2014/main" id="{551F1118-7472-45B0-E61B-F5455CF6EA2F}"/>
                </a:ext>
              </a:extLst>
            </p:cNvPr>
            <p:cNvPicPr preferRelativeResize="0"/>
            <p:nvPr/>
          </p:nvPicPr>
          <p:blipFill rotWithShape="1">
            <a:blip r:embed="rId28">
              <a:alphaModFix/>
            </a:blip>
            <a:srcRect/>
            <a:stretch/>
          </p:blipFill>
          <p:spPr>
            <a:xfrm>
              <a:off x="1546989" y="-185600"/>
              <a:ext cx="2002664" cy="547395"/>
            </a:xfrm>
            <a:prstGeom prst="rect">
              <a:avLst/>
            </a:prstGeom>
            <a:noFill/>
            <a:ln>
              <a:noFill/>
            </a:ln>
          </p:spPr>
        </p:pic>
      </p:grpSp>
      <p:pic>
        <p:nvPicPr>
          <p:cNvPr id="179" name="Immagine 25" descr="Immagine che contiene testo, Carattere, logo, Elementi grafici&#10;&#10;Descrizione generata automaticamente">
            <a:extLst>
              <a:ext uri="{FF2B5EF4-FFF2-40B4-BE49-F238E27FC236}">
                <a16:creationId xmlns:a16="http://schemas.microsoft.com/office/drawing/2014/main" id="{62858C6D-8EB0-A435-DA2C-980D16F4634A}"/>
              </a:ext>
            </a:extLst>
          </p:cNvPr>
          <p:cNvPicPr>
            <a:picLocks noChangeAspect="1"/>
          </p:cNvPicPr>
          <p:nvPr/>
        </p:nvPicPr>
        <p:blipFill>
          <a:blip r:embed="rId29"/>
          <a:stretch>
            <a:fillRect/>
          </a:stretch>
        </p:blipFill>
        <p:spPr>
          <a:xfrm>
            <a:off x="3123547" y="2413067"/>
            <a:ext cx="291386" cy="291386"/>
          </a:xfrm>
          <a:prstGeom prst="rect">
            <a:avLst/>
          </a:prstGeom>
        </p:spPr>
      </p:pic>
      <p:pic>
        <p:nvPicPr>
          <p:cNvPr id="180" name="Immagine 26" descr="Immagine che contiene Carattere, Elementi grafici, logo, testo&#10;&#10;Descrizione generata automaticamente">
            <a:extLst>
              <a:ext uri="{FF2B5EF4-FFF2-40B4-BE49-F238E27FC236}">
                <a16:creationId xmlns:a16="http://schemas.microsoft.com/office/drawing/2014/main" id="{4B9F51D8-0E14-FC94-DE50-E722DDFC801F}"/>
              </a:ext>
            </a:extLst>
          </p:cNvPr>
          <p:cNvPicPr>
            <a:picLocks noChangeAspect="1"/>
          </p:cNvPicPr>
          <p:nvPr/>
        </p:nvPicPr>
        <p:blipFill>
          <a:blip r:embed="rId30"/>
          <a:stretch>
            <a:fillRect/>
          </a:stretch>
        </p:blipFill>
        <p:spPr>
          <a:xfrm>
            <a:off x="5456919" y="2410335"/>
            <a:ext cx="577283" cy="280083"/>
          </a:xfrm>
          <a:prstGeom prst="rect">
            <a:avLst/>
          </a:prstGeom>
        </p:spPr>
      </p:pic>
      <p:pic>
        <p:nvPicPr>
          <p:cNvPr id="181" name="Immagine 27" descr="Immagine che contiene testo, Carattere, logo, Elementi grafici&#10;&#10;Descrizione generata automaticamente">
            <a:extLst>
              <a:ext uri="{FF2B5EF4-FFF2-40B4-BE49-F238E27FC236}">
                <a16:creationId xmlns:a16="http://schemas.microsoft.com/office/drawing/2014/main" id="{EB6BF164-4D85-361F-6591-EC9243F6C72C}"/>
              </a:ext>
            </a:extLst>
          </p:cNvPr>
          <p:cNvPicPr>
            <a:picLocks noChangeAspect="1"/>
          </p:cNvPicPr>
          <p:nvPr/>
        </p:nvPicPr>
        <p:blipFill>
          <a:blip r:embed="rId31"/>
          <a:stretch>
            <a:fillRect/>
          </a:stretch>
        </p:blipFill>
        <p:spPr>
          <a:xfrm>
            <a:off x="5850217" y="2888663"/>
            <a:ext cx="500570" cy="325106"/>
          </a:xfrm>
          <a:prstGeom prst="rect">
            <a:avLst/>
          </a:prstGeom>
        </p:spPr>
      </p:pic>
      <p:pic>
        <p:nvPicPr>
          <p:cNvPr id="182" name="Immagine 28" descr="Immagine che contiene cerchio, Elementi grafici, logo, Carattere&#10;&#10;Descrizione generata automaticamente">
            <a:extLst>
              <a:ext uri="{FF2B5EF4-FFF2-40B4-BE49-F238E27FC236}">
                <a16:creationId xmlns:a16="http://schemas.microsoft.com/office/drawing/2014/main" id="{A0CC64B3-3A9A-2B6C-F6F0-F16E69D0AD13}"/>
              </a:ext>
            </a:extLst>
          </p:cNvPr>
          <p:cNvPicPr>
            <a:picLocks noChangeAspect="1"/>
          </p:cNvPicPr>
          <p:nvPr/>
        </p:nvPicPr>
        <p:blipFill>
          <a:blip r:embed="rId32"/>
          <a:stretch>
            <a:fillRect/>
          </a:stretch>
        </p:blipFill>
        <p:spPr>
          <a:xfrm>
            <a:off x="7256156" y="2880893"/>
            <a:ext cx="374388" cy="382155"/>
          </a:xfrm>
          <a:prstGeom prst="rect">
            <a:avLst/>
          </a:prstGeom>
        </p:spPr>
      </p:pic>
      <p:pic>
        <p:nvPicPr>
          <p:cNvPr id="183" name="Immagine 29" descr="Immagine che contiene testo, Carattere, logo, Elementi grafici&#10;&#10;Descrizione generata automaticamente">
            <a:extLst>
              <a:ext uri="{FF2B5EF4-FFF2-40B4-BE49-F238E27FC236}">
                <a16:creationId xmlns:a16="http://schemas.microsoft.com/office/drawing/2014/main" id="{23CAAF4E-B3F5-E8AA-6207-702F2E5A8CE4}"/>
              </a:ext>
            </a:extLst>
          </p:cNvPr>
          <p:cNvPicPr>
            <a:picLocks noChangeAspect="1"/>
          </p:cNvPicPr>
          <p:nvPr/>
        </p:nvPicPr>
        <p:blipFill>
          <a:blip r:embed="rId33"/>
          <a:stretch>
            <a:fillRect/>
          </a:stretch>
        </p:blipFill>
        <p:spPr>
          <a:xfrm>
            <a:off x="8488824" y="2920460"/>
            <a:ext cx="374388" cy="320654"/>
          </a:xfrm>
          <a:prstGeom prst="rect">
            <a:avLst/>
          </a:prstGeom>
        </p:spPr>
      </p:pic>
      <p:pic>
        <p:nvPicPr>
          <p:cNvPr id="184" name="Google Shape;260;p37">
            <a:extLst>
              <a:ext uri="{FF2B5EF4-FFF2-40B4-BE49-F238E27FC236}">
                <a16:creationId xmlns:a16="http://schemas.microsoft.com/office/drawing/2014/main" id="{3ED111D6-D03C-2519-3F7D-BD63BA7F07A4}"/>
              </a:ext>
            </a:extLst>
          </p:cNvPr>
          <p:cNvPicPr preferRelativeResize="0"/>
          <p:nvPr/>
        </p:nvPicPr>
        <p:blipFill rotWithShape="1">
          <a:blip r:embed="rId34">
            <a:alphaModFix/>
          </a:blip>
          <a:srcRect/>
          <a:stretch/>
        </p:blipFill>
        <p:spPr>
          <a:xfrm>
            <a:off x="3063130" y="3005952"/>
            <a:ext cx="615768" cy="190225"/>
          </a:xfrm>
          <a:prstGeom prst="rect">
            <a:avLst/>
          </a:prstGeom>
          <a:noFill/>
          <a:ln>
            <a:noFill/>
          </a:ln>
        </p:spPr>
      </p:pic>
      <p:pic>
        <p:nvPicPr>
          <p:cNvPr id="189" name="Google Shape;239;p20">
            <a:extLst>
              <a:ext uri="{FF2B5EF4-FFF2-40B4-BE49-F238E27FC236}">
                <a16:creationId xmlns:a16="http://schemas.microsoft.com/office/drawing/2014/main" id="{FBCAC3A8-9F40-4CB8-3FC9-E9A9C0970103}"/>
              </a:ext>
            </a:extLst>
          </p:cNvPr>
          <p:cNvPicPr preferRelativeResize="0">
            <a:picLocks/>
          </p:cNvPicPr>
          <p:nvPr/>
        </p:nvPicPr>
        <p:blipFill>
          <a:blip r:embed="rId35">
            <a:alphaModFix/>
          </a:blip>
          <a:stretch>
            <a:fillRect/>
          </a:stretch>
        </p:blipFill>
        <p:spPr>
          <a:xfrm>
            <a:off x="7609710" y="2410335"/>
            <a:ext cx="633533" cy="290942"/>
          </a:xfrm>
          <a:prstGeom prst="rect">
            <a:avLst/>
          </a:prstGeom>
          <a:noFill/>
          <a:ln>
            <a:noFill/>
          </a:ln>
        </p:spPr>
      </p:pic>
      <p:pic>
        <p:nvPicPr>
          <p:cNvPr id="190" name="Google Shape;237;p20">
            <a:extLst>
              <a:ext uri="{FF2B5EF4-FFF2-40B4-BE49-F238E27FC236}">
                <a16:creationId xmlns:a16="http://schemas.microsoft.com/office/drawing/2014/main" id="{1C62A8FE-96CC-5826-F134-1884C911B5C2}"/>
              </a:ext>
            </a:extLst>
          </p:cNvPr>
          <p:cNvPicPr preferRelativeResize="0">
            <a:picLocks/>
          </p:cNvPicPr>
          <p:nvPr/>
        </p:nvPicPr>
        <p:blipFill>
          <a:blip r:embed="rId36">
            <a:alphaModFix/>
          </a:blip>
          <a:stretch>
            <a:fillRect/>
          </a:stretch>
        </p:blipFill>
        <p:spPr>
          <a:xfrm>
            <a:off x="3620892" y="2451469"/>
            <a:ext cx="617980" cy="266656"/>
          </a:xfrm>
          <a:prstGeom prst="rect">
            <a:avLst/>
          </a:prstGeom>
          <a:noFill/>
          <a:ln>
            <a:noFill/>
          </a:ln>
        </p:spPr>
      </p:pic>
      <p:pic>
        <p:nvPicPr>
          <p:cNvPr id="7" name="Immagine 6" descr="Immagine che contiene testo, logo, Carattere, cerchio&#10;&#10;Descrizione generata automaticamente">
            <a:extLst>
              <a:ext uri="{FF2B5EF4-FFF2-40B4-BE49-F238E27FC236}">
                <a16:creationId xmlns:a16="http://schemas.microsoft.com/office/drawing/2014/main" id="{2DD47E54-51FD-AB5F-FA14-5126D4618809}"/>
              </a:ext>
            </a:extLst>
          </p:cNvPr>
          <p:cNvPicPr>
            <a:picLocks noChangeAspect="1"/>
          </p:cNvPicPr>
          <p:nvPr/>
        </p:nvPicPr>
        <p:blipFill>
          <a:blip r:embed="rId37"/>
          <a:stretch>
            <a:fillRect/>
          </a:stretch>
        </p:blipFill>
        <p:spPr>
          <a:xfrm>
            <a:off x="5259645" y="2829980"/>
            <a:ext cx="518451" cy="518451"/>
          </a:xfrm>
          <a:prstGeom prst="rect">
            <a:avLst/>
          </a:prstGeom>
        </p:spPr>
      </p:pic>
      <p:pic>
        <p:nvPicPr>
          <p:cNvPr id="10" name="Immagine 9" descr="Immagine che contiene logo, Carattere, Elementi grafici, design&#10;&#10;Descrizione generata automaticamente">
            <a:extLst>
              <a:ext uri="{FF2B5EF4-FFF2-40B4-BE49-F238E27FC236}">
                <a16:creationId xmlns:a16="http://schemas.microsoft.com/office/drawing/2014/main" id="{B6E6A9C0-F0F9-A062-5520-B7BF2BE65C0F}"/>
              </a:ext>
            </a:extLst>
          </p:cNvPr>
          <p:cNvPicPr>
            <a:picLocks noChangeAspect="1"/>
          </p:cNvPicPr>
          <p:nvPr/>
        </p:nvPicPr>
        <p:blipFill>
          <a:blip r:embed="rId38"/>
          <a:stretch>
            <a:fillRect/>
          </a:stretch>
        </p:blipFill>
        <p:spPr>
          <a:xfrm>
            <a:off x="6498847" y="2757336"/>
            <a:ext cx="593389" cy="593389"/>
          </a:xfrm>
          <a:prstGeom prst="rect">
            <a:avLst/>
          </a:prstGeom>
        </p:spPr>
      </p:pic>
      <p:pic>
        <p:nvPicPr>
          <p:cNvPr id="6" name="Immagine 5" descr="Immagine che contiene testo, Carattere, Elementi grafici, logo&#10;&#10;Descrizione generata automaticamente">
            <a:extLst>
              <a:ext uri="{FF2B5EF4-FFF2-40B4-BE49-F238E27FC236}">
                <a16:creationId xmlns:a16="http://schemas.microsoft.com/office/drawing/2014/main" id="{B7512222-FB99-83F8-C626-6132CD510720}"/>
              </a:ext>
            </a:extLst>
          </p:cNvPr>
          <p:cNvPicPr>
            <a:picLocks noChangeAspect="1"/>
          </p:cNvPicPr>
          <p:nvPr/>
        </p:nvPicPr>
        <p:blipFill>
          <a:blip r:embed="rId39"/>
          <a:stretch>
            <a:fillRect/>
          </a:stretch>
        </p:blipFill>
        <p:spPr>
          <a:xfrm>
            <a:off x="3844979" y="2981193"/>
            <a:ext cx="691203" cy="209419"/>
          </a:xfrm>
          <a:prstGeom prst="rect">
            <a:avLst/>
          </a:prstGeom>
        </p:spPr>
      </p:pic>
      <p:pic>
        <p:nvPicPr>
          <p:cNvPr id="8" name="Immagine 7" descr="Immagine che contiene bianco, Carattere, design&#10;&#10;Descrizione generata automaticamente">
            <a:extLst>
              <a:ext uri="{FF2B5EF4-FFF2-40B4-BE49-F238E27FC236}">
                <a16:creationId xmlns:a16="http://schemas.microsoft.com/office/drawing/2014/main" id="{CADCE49A-0EAC-49A7-5600-975AC558AA5F}"/>
              </a:ext>
            </a:extLst>
          </p:cNvPr>
          <p:cNvPicPr>
            <a:picLocks noChangeAspect="1"/>
          </p:cNvPicPr>
          <p:nvPr/>
        </p:nvPicPr>
        <p:blipFill rotWithShape="1">
          <a:blip r:embed="rId40"/>
          <a:srcRect t="33062" b="36161"/>
          <a:stretch/>
        </p:blipFill>
        <p:spPr>
          <a:xfrm>
            <a:off x="6704626" y="2403301"/>
            <a:ext cx="858515" cy="264222"/>
          </a:xfrm>
          <a:prstGeom prst="rect">
            <a:avLst/>
          </a:prstGeom>
        </p:spPr>
      </p:pic>
      <p:pic>
        <p:nvPicPr>
          <p:cNvPr id="9" name="Picture 8">
            <a:extLst>
              <a:ext uri="{FF2B5EF4-FFF2-40B4-BE49-F238E27FC236}">
                <a16:creationId xmlns:a16="http://schemas.microsoft.com/office/drawing/2014/main" id="{04D82482-5BF2-CCED-D4C8-4A186C6666F0}"/>
              </a:ext>
            </a:extLst>
          </p:cNvPr>
          <p:cNvPicPr>
            <a:picLocks noChangeAspect="1"/>
          </p:cNvPicPr>
          <p:nvPr/>
        </p:nvPicPr>
        <p:blipFill>
          <a:blip r:embed="rId41"/>
          <a:stretch>
            <a:fillRect/>
          </a:stretch>
        </p:blipFill>
        <p:spPr>
          <a:xfrm>
            <a:off x="8314901" y="2452059"/>
            <a:ext cx="751620" cy="187905"/>
          </a:xfrm>
          <a:prstGeom prst="rect">
            <a:avLst/>
          </a:prstGeom>
        </p:spPr>
      </p:pic>
      <p:sp>
        <p:nvSpPr>
          <p:cNvPr id="2" name="Google Shape;271;p62">
            <a:extLst>
              <a:ext uri="{FF2B5EF4-FFF2-40B4-BE49-F238E27FC236}">
                <a16:creationId xmlns:a16="http://schemas.microsoft.com/office/drawing/2014/main" id="{E69C0FDB-05DF-753A-0175-9A7686ED2E3C}"/>
              </a:ext>
            </a:extLst>
          </p:cNvPr>
          <p:cNvSpPr txBox="1">
            <a:spLocks/>
          </p:cNvSpPr>
          <p:nvPr/>
        </p:nvSpPr>
        <p:spPr>
          <a:xfrm>
            <a:off x="308218" y="367584"/>
            <a:ext cx="6820841"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114999"/>
              </a:lnSpc>
              <a:spcAft>
                <a:spcPts val="1200"/>
              </a:spcAft>
              <a:buSzPts val="2100"/>
              <a:buNone/>
            </a:pPr>
            <a:r>
              <a:rPr lang="en-US" sz="2100" b="1" dirty="0">
                <a:solidFill>
                  <a:srgbClr val="115380"/>
                </a:solidFill>
                <a:latin typeface="Roboto" panose="02000000000000000000" pitchFamily="2" charset="0"/>
                <a:ea typeface="Roboto" panose="02000000000000000000" pitchFamily="2" charset="0"/>
                <a:cs typeface="Roboto" panose="02000000000000000000" pitchFamily="2" charset="0"/>
              </a:rPr>
              <a:t>Our Committees</a:t>
            </a:r>
            <a:endParaRPr lang="en-US" sz="2100" b="1" dirty="0">
              <a:latin typeface="Roboto" panose="02000000000000000000" pitchFamily="2" charset="0"/>
              <a:ea typeface="Roboto" panose="02000000000000000000" pitchFamily="2" charset="0"/>
              <a:cs typeface="Roboto" panose="02000000000000000000" pitchFamily="2" charset="0"/>
            </a:endParaRPr>
          </a:p>
        </p:txBody>
      </p:sp>
      <p:sp>
        <p:nvSpPr>
          <p:cNvPr id="11" name="Google Shape;88;p15">
            <a:extLst>
              <a:ext uri="{FF2B5EF4-FFF2-40B4-BE49-F238E27FC236}">
                <a16:creationId xmlns:a16="http://schemas.microsoft.com/office/drawing/2014/main" id="{66617CAB-6E73-E0D9-6A72-9E6DB14A058A}"/>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dirty="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198E8-3AE8-2B53-E835-0DF343D43C57}"/>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1E1DA85-B281-44A9-4C4F-3E5EB92ACD54}"/>
              </a:ext>
            </a:extLst>
          </p:cNvPr>
          <p:cNvSpPr/>
          <p:nvPr/>
        </p:nvSpPr>
        <p:spPr>
          <a:xfrm>
            <a:off x="3228202" y="2806013"/>
            <a:ext cx="854674" cy="272878"/>
          </a:xfrm>
          <a:prstGeom prst="roundRect">
            <a:avLst/>
          </a:prstGeom>
          <a:solidFill>
            <a:srgbClr val="0049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C1B275A-0B0A-EB5B-DAB5-5CA595F4A06C}"/>
              </a:ext>
            </a:extLst>
          </p:cNvPr>
          <p:cNvSpPr/>
          <p:nvPr/>
        </p:nvSpPr>
        <p:spPr>
          <a:xfrm>
            <a:off x="1472514" y="1879257"/>
            <a:ext cx="720810" cy="272878"/>
          </a:xfrm>
          <a:prstGeom prst="roundRect">
            <a:avLst/>
          </a:prstGeom>
          <a:solidFill>
            <a:srgbClr val="0049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981D88E-02F9-65BD-8F94-7F103965B8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69638" y="2271965"/>
            <a:ext cx="926134" cy="535109"/>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56;p13">
            <a:extLst>
              <a:ext uri="{FF2B5EF4-FFF2-40B4-BE49-F238E27FC236}">
                <a16:creationId xmlns:a16="http://schemas.microsoft.com/office/drawing/2014/main" id="{4BCB8A8D-4E18-6E73-998E-DBE66A62D0B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52800" y="29374"/>
            <a:ext cx="1391200" cy="528407"/>
          </a:xfrm>
          <a:prstGeom prst="rect">
            <a:avLst/>
          </a:prstGeom>
          <a:noFill/>
          <a:ln>
            <a:noFill/>
          </a:ln>
        </p:spPr>
      </p:pic>
      <p:grpSp>
        <p:nvGrpSpPr>
          <p:cNvPr id="50" name="Gruppo 49">
            <a:extLst>
              <a:ext uri="{FF2B5EF4-FFF2-40B4-BE49-F238E27FC236}">
                <a16:creationId xmlns:a16="http://schemas.microsoft.com/office/drawing/2014/main" id="{C4E05AD3-D404-5681-21DF-76D9A954C20E}"/>
              </a:ext>
            </a:extLst>
          </p:cNvPr>
          <p:cNvGrpSpPr/>
          <p:nvPr/>
        </p:nvGrpSpPr>
        <p:grpSpPr>
          <a:xfrm>
            <a:off x="-134361" y="1881328"/>
            <a:ext cx="3744595" cy="2992571"/>
            <a:chOff x="226044" y="1666512"/>
            <a:chExt cx="3744595" cy="2992571"/>
          </a:xfrm>
        </p:grpSpPr>
        <p:sp>
          <p:nvSpPr>
            <p:cNvPr id="35" name="Freccia circolare in su 34">
              <a:extLst>
                <a:ext uri="{FF2B5EF4-FFF2-40B4-BE49-F238E27FC236}">
                  <a16:creationId xmlns:a16="http://schemas.microsoft.com/office/drawing/2014/main" id="{642A2310-F505-A315-DEA0-1B15639FCCC4}"/>
                </a:ext>
              </a:extLst>
            </p:cNvPr>
            <p:cNvSpPr/>
            <p:nvPr/>
          </p:nvSpPr>
          <p:spPr>
            <a:xfrm rot="1927818">
              <a:off x="226044" y="2618628"/>
              <a:ext cx="3230096" cy="1636019"/>
            </a:xfrm>
            <a:prstGeom prst="curvedUpArrow">
              <a:avLst/>
            </a:prstGeom>
            <a:solidFill>
              <a:srgbClr val="358EC6">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15" name="Gruppo 14">
              <a:extLst>
                <a:ext uri="{FF2B5EF4-FFF2-40B4-BE49-F238E27FC236}">
                  <a16:creationId xmlns:a16="http://schemas.microsoft.com/office/drawing/2014/main" id="{82F79E82-BB94-B6A0-C81A-003760AC11B1}"/>
                </a:ext>
              </a:extLst>
            </p:cNvPr>
            <p:cNvGrpSpPr/>
            <p:nvPr/>
          </p:nvGrpSpPr>
          <p:grpSpPr>
            <a:xfrm>
              <a:off x="457528" y="1666512"/>
              <a:ext cx="1514640" cy="1985763"/>
              <a:chOff x="173892" y="858716"/>
              <a:chExt cx="2052416" cy="2690810"/>
            </a:xfrm>
          </p:grpSpPr>
          <p:sp>
            <p:nvSpPr>
              <p:cNvPr id="16" name="Ovale 15">
                <a:extLst>
                  <a:ext uri="{FF2B5EF4-FFF2-40B4-BE49-F238E27FC236}">
                    <a16:creationId xmlns:a16="http://schemas.microsoft.com/office/drawing/2014/main" id="{E84D53E5-56A6-74EF-E1B7-E7A61DCD9A85}"/>
                  </a:ext>
                </a:extLst>
              </p:cNvPr>
              <p:cNvSpPr/>
              <p:nvPr/>
            </p:nvSpPr>
            <p:spPr>
              <a:xfrm>
                <a:off x="272140" y="997001"/>
                <a:ext cx="1713034" cy="1713034"/>
              </a:xfrm>
              <a:prstGeom prst="ellipse">
                <a:avLst/>
              </a:prstGeom>
              <a:solidFill>
                <a:srgbClr val="358EC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8F6DD894-E9D0-C1D2-3628-BC03DC2987EB}"/>
                  </a:ext>
                </a:extLst>
              </p:cNvPr>
              <p:cNvSpPr/>
              <p:nvPr/>
            </p:nvSpPr>
            <p:spPr>
              <a:xfrm>
                <a:off x="513274" y="858716"/>
                <a:ext cx="1713034" cy="1713034"/>
              </a:xfrm>
              <a:prstGeom prst="ellipse">
                <a:avLst/>
              </a:prstGeom>
              <a:solidFill>
                <a:srgbClr val="358EC6">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61529BDE-AB07-C447-6DE5-A76DDD55B8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3350" y="926666"/>
                <a:ext cx="1713034" cy="1713034"/>
              </a:xfrm>
              <a:prstGeom prst="flowChartConnector">
                <a:avLst/>
              </a:prstGeom>
            </p:spPr>
          </p:pic>
          <p:sp>
            <p:nvSpPr>
              <p:cNvPr id="19" name="CasellaDiTesto 18">
                <a:extLst>
                  <a:ext uri="{FF2B5EF4-FFF2-40B4-BE49-F238E27FC236}">
                    <a16:creationId xmlns:a16="http://schemas.microsoft.com/office/drawing/2014/main" id="{69D5FE1E-4430-5EC6-12FE-C4B9459264BD}"/>
                  </a:ext>
                </a:extLst>
              </p:cNvPr>
              <p:cNvSpPr txBox="1"/>
              <p:nvPr/>
            </p:nvSpPr>
            <p:spPr>
              <a:xfrm>
                <a:off x="173892" y="2736273"/>
                <a:ext cx="2027745" cy="813253"/>
              </a:xfrm>
              <a:prstGeom prst="rect">
                <a:avLst/>
              </a:prstGeom>
              <a:noFill/>
            </p:spPr>
            <p:txBody>
              <a:bodyPr wrap="square">
                <a:spAutoFit/>
              </a:bodyPr>
              <a:lstStyle/>
              <a:p>
                <a:pPr algn="ctr"/>
                <a:r>
                  <a:rPr lang="it-IT" sz="1200" b="1" dirty="0">
                    <a:solidFill>
                      <a:srgbClr val="004976"/>
                    </a:solidFill>
                    <a:latin typeface="Roboto"/>
                    <a:ea typeface="Roboto"/>
                  </a:rPr>
                  <a:t>Sai </a:t>
                </a:r>
                <a:r>
                  <a:rPr lang="it-IT" sz="1200" b="1" dirty="0" err="1">
                    <a:solidFill>
                      <a:srgbClr val="004976"/>
                    </a:solidFill>
                    <a:latin typeface="Roboto"/>
                    <a:ea typeface="Roboto"/>
                  </a:rPr>
                  <a:t>Navoti</a:t>
                </a:r>
                <a:endParaRPr lang="it-IT" sz="1200" b="1" dirty="0">
                  <a:solidFill>
                    <a:srgbClr val="004976"/>
                  </a:solidFill>
                  <a:latin typeface="Roboto"/>
                  <a:ea typeface="Roboto"/>
                </a:endParaRPr>
              </a:p>
              <a:p>
                <a:pPr algn="ctr"/>
                <a:r>
                  <a:rPr lang="en-US" sz="700" i="1" dirty="0">
                    <a:solidFill>
                      <a:schemeClr val="tx1">
                        <a:lumMod val="75000"/>
                        <a:lumOff val="25000"/>
                      </a:schemeClr>
                    </a:solidFill>
                    <a:latin typeface="Roboto"/>
                    <a:ea typeface="Roboto"/>
                  </a:rPr>
                  <a:t>Chief of the Small Island Developing States (SIDS) Unit,</a:t>
                </a:r>
              </a:p>
              <a:p>
                <a:pPr algn="ctr"/>
                <a:r>
                  <a:rPr lang="en-US" sz="700" i="1" dirty="0">
                    <a:solidFill>
                      <a:schemeClr val="tx1">
                        <a:lumMod val="75000"/>
                        <a:lumOff val="25000"/>
                      </a:schemeClr>
                    </a:solidFill>
                    <a:latin typeface="Roboto"/>
                    <a:ea typeface="Roboto"/>
                  </a:rPr>
                  <a:t>at the United Nations</a:t>
                </a:r>
                <a:endParaRPr lang="it-IT" sz="700" i="1" dirty="0">
                  <a:solidFill>
                    <a:schemeClr val="tx1">
                      <a:lumMod val="75000"/>
                      <a:lumOff val="25000"/>
                    </a:schemeClr>
                  </a:solidFill>
                  <a:latin typeface="Roboto"/>
                  <a:ea typeface="Roboto"/>
                </a:endParaRPr>
              </a:p>
            </p:txBody>
          </p:sp>
        </p:grpSp>
        <p:grpSp>
          <p:nvGrpSpPr>
            <p:cNvPr id="20" name="Gruppo 19">
              <a:extLst>
                <a:ext uri="{FF2B5EF4-FFF2-40B4-BE49-F238E27FC236}">
                  <a16:creationId xmlns:a16="http://schemas.microsoft.com/office/drawing/2014/main" id="{AAD5D18F-BB2D-3A05-43BD-6CDB09414782}"/>
                </a:ext>
              </a:extLst>
            </p:cNvPr>
            <p:cNvGrpSpPr/>
            <p:nvPr/>
          </p:nvGrpSpPr>
          <p:grpSpPr>
            <a:xfrm>
              <a:off x="2076135" y="2700478"/>
              <a:ext cx="1894504" cy="1958605"/>
              <a:chOff x="-141382" y="858716"/>
              <a:chExt cx="2567150" cy="2654010"/>
            </a:xfrm>
          </p:grpSpPr>
          <p:sp>
            <p:nvSpPr>
              <p:cNvPr id="21" name="Ovale 20">
                <a:extLst>
                  <a:ext uri="{FF2B5EF4-FFF2-40B4-BE49-F238E27FC236}">
                    <a16:creationId xmlns:a16="http://schemas.microsoft.com/office/drawing/2014/main" id="{C45B43A1-AE5F-06F2-B909-B8ECFCF10695}"/>
                  </a:ext>
                </a:extLst>
              </p:cNvPr>
              <p:cNvSpPr/>
              <p:nvPr/>
            </p:nvSpPr>
            <p:spPr>
              <a:xfrm>
                <a:off x="272140" y="997001"/>
                <a:ext cx="1713034" cy="1713034"/>
              </a:xfrm>
              <a:prstGeom prst="ellipse">
                <a:avLst/>
              </a:prstGeom>
              <a:solidFill>
                <a:srgbClr val="358EC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A4C866DD-9BDB-06D5-60F5-535E32F39682}"/>
                  </a:ext>
                </a:extLst>
              </p:cNvPr>
              <p:cNvSpPr/>
              <p:nvPr/>
            </p:nvSpPr>
            <p:spPr>
              <a:xfrm>
                <a:off x="513274" y="858716"/>
                <a:ext cx="1713034" cy="1713034"/>
              </a:xfrm>
              <a:prstGeom prst="ellipse">
                <a:avLst/>
              </a:prstGeom>
              <a:solidFill>
                <a:srgbClr val="358EC6">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a:extLst>
                  <a:ext uri="{FF2B5EF4-FFF2-40B4-BE49-F238E27FC236}">
                    <a16:creationId xmlns:a16="http://schemas.microsoft.com/office/drawing/2014/main" id="{088E8891-D04D-698B-B707-1C3D043499FC}"/>
                  </a:ext>
                </a:extLst>
              </p:cNvPr>
              <p:cNvSpPr txBox="1"/>
              <p:nvPr/>
            </p:nvSpPr>
            <p:spPr>
              <a:xfrm>
                <a:off x="-141382" y="2699473"/>
                <a:ext cx="2567150" cy="813253"/>
              </a:xfrm>
              <a:prstGeom prst="rect">
                <a:avLst/>
              </a:prstGeom>
              <a:noFill/>
            </p:spPr>
            <p:txBody>
              <a:bodyPr wrap="square" lIns="91440" tIns="45720" rIns="91440" bIns="45720" anchor="t">
                <a:spAutoFit/>
              </a:bodyPr>
              <a:lstStyle/>
              <a:p>
                <a:pPr algn="ctr"/>
                <a:r>
                  <a:rPr lang="it-IT" sz="1200" b="1" dirty="0">
                    <a:solidFill>
                      <a:srgbClr val="004976"/>
                    </a:solidFill>
                    <a:latin typeface="Roboto"/>
                    <a:ea typeface="Roboto"/>
                  </a:rPr>
                  <a:t>Joseph Borg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solidFill>
                      <a:srgbClr val="000000">
                        <a:lumMod val="75000"/>
                        <a:lumOff val="25000"/>
                      </a:srgbClr>
                    </a:solidFill>
                    <a:effectLst/>
                    <a:uLnTx/>
                    <a:uFillTx/>
                    <a:latin typeface="Roboto"/>
                    <a:ea typeface="Roboto"/>
                    <a:cs typeface="Arial"/>
                    <a:sym typeface="Arial"/>
                  </a:rPr>
                  <a:t>Chairman INSULEUR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effectLst/>
                    <a:uLnTx/>
                    <a:uFillTx/>
                    <a:latin typeface="Roboto"/>
                    <a:ea typeface="Roboto"/>
                    <a:cs typeface="Arial"/>
                    <a:sym typeface="Arial"/>
                  </a:rPr>
                  <a:t>(the Network of Insular Chambers of Commerce and Industry of the </a:t>
                </a:r>
                <a:r>
                  <a:rPr lang="en-US" sz="700" i="1" dirty="0">
                    <a:latin typeface="Roboto"/>
                    <a:ea typeface="Roboto"/>
                  </a:rPr>
                  <a:t>EU)</a:t>
                </a:r>
                <a:endParaRPr lang="en-US" sz="700" b="0" i="1" u="none" strike="noStrike" kern="0" cap="none" spc="0" normalizeH="0" baseline="0" noProof="0" dirty="0">
                  <a:ln>
                    <a:noFill/>
                  </a:ln>
                  <a:effectLst/>
                  <a:uLnTx/>
                  <a:uFillTx/>
                  <a:latin typeface="Roboto"/>
                  <a:ea typeface="Roboto"/>
                  <a:cs typeface="Arial"/>
                </a:endParaRPr>
              </a:p>
            </p:txBody>
          </p:sp>
          <p:pic>
            <p:nvPicPr>
              <p:cNvPr id="24" name="Immagine 23" descr="Immagine che contiene Viso umano, persona, cravatta, Abbigliamento formale&#10;&#10;Descrizione generata automaticamente">
                <a:extLst>
                  <a:ext uri="{FF2B5EF4-FFF2-40B4-BE49-F238E27FC236}">
                    <a16:creationId xmlns:a16="http://schemas.microsoft.com/office/drawing/2014/main" id="{13F3FDD7-04A3-7795-7F9E-648890CACA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3350" y="918488"/>
                <a:ext cx="1713034" cy="1713034"/>
              </a:xfrm>
              <a:prstGeom prst="flowChartConnector">
                <a:avLst/>
              </a:prstGeom>
            </p:spPr>
          </p:pic>
        </p:grpSp>
      </p:grpSp>
      <p:grpSp>
        <p:nvGrpSpPr>
          <p:cNvPr id="51" name="Gruppo 50">
            <a:extLst>
              <a:ext uri="{FF2B5EF4-FFF2-40B4-BE49-F238E27FC236}">
                <a16:creationId xmlns:a16="http://schemas.microsoft.com/office/drawing/2014/main" id="{1675C93E-BF38-9D45-5992-3DEEECC6FAFC}"/>
              </a:ext>
            </a:extLst>
          </p:cNvPr>
          <p:cNvGrpSpPr/>
          <p:nvPr/>
        </p:nvGrpSpPr>
        <p:grpSpPr>
          <a:xfrm>
            <a:off x="4399291" y="1880213"/>
            <a:ext cx="3682846" cy="2922310"/>
            <a:chOff x="4759696" y="1665397"/>
            <a:chExt cx="3682846" cy="2922310"/>
          </a:xfrm>
        </p:grpSpPr>
        <p:sp>
          <p:nvSpPr>
            <p:cNvPr id="36" name="Freccia circolare in su 35">
              <a:extLst>
                <a:ext uri="{FF2B5EF4-FFF2-40B4-BE49-F238E27FC236}">
                  <a16:creationId xmlns:a16="http://schemas.microsoft.com/office/drawing/2014/main" id="{90F5CA57-FF6C-1450-E03F-CB12FF610EBD}"/>
                </a:ext>
              </a:extLst>
            </p:cNvPr>
            <p:cNvSpPr/>
            <p:nvPr/>
          </p:nvSpPr>
          <p:spPr>
            <a:xfrm rot="1927818">
              <a:off x="4759696" y="2538657"/>
              <a:ext cx="3230096" cy="1636019"/>
            </a:xfrm>
            <a:prstGeom prst="curvedUpArrow">
              <a:avLst/>
            </a:prstGeom>
            <a:solidFill>
              <a:srgbClr val="358EC6">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25" name="Gruppo 24">
              <a:extLst>
                <a:ext uri="{FF2B5EF4-FFF2-40B4-BE49-F238E27FC236}">
                  <a16:creationId xmlns:a16="http://schemas.microsoft.com/office/drawing/2014/main" id="{141177D4-55FE-03F9-A5B1-D69392FB948B}"/>
                </a:ext>
              </a:extLst>
            </p:cNvPr>
            <p:cNvGrpSpPr/>
            <p:nvPr/>
          </p:nvGrpSpPr>
          <p:grpSpPr>
            <a:xfrm>
              <a:off x="4839997" y="1665397"/>
              <a:ext cx="1679800" cy="2066906"/>
              <a:chOff x="101760" y="858716"/>
              <a:chExt cx="2276215" cy="2800764"/>
            </a:xfrm>
          </p:grpSpPr>
          <p:sp>
            <p:nvSpPr>
              <p:cNvPr id="26" name="Ovale 25">
                <a:extLst>
                  <a:ext uri="{FF2B5EF4-FFF2-40B4-BE49-F238E27FC236}">
                    <a16:creationId xmlns:a16="http://schemas.microsoft.com/office/drawing/2014/main" id="{F5B79C53-2186-B005-D989-8CB65D9E9FAE}"/>
                  </a:ext>
                </a:extLst>
              </p:cNvPr>
              <p:cNvSpPr/>
              <p:nvPr/>
            </p:nvSpPr>
            <p:spPr>
              <a:xfrm>
                <a:off x="272140" y="997001"/>
                <a:ext cx="1713034" cy="1713034"/>
              </a:xfrm>
              <a:prstGeom prst="ellipse">
                <a:avLst/>
              </a:prstGeom>
              <a:solidFill>
                <a:srgbClr val="358EC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EB7BA2E8-2E56-2244-30CC-7C8BF21DDFC9}"/>
                  </a:ext>
                </a:extLst>
              </p:cNvPr>
              <p:cNvSpPr/>
              <p:nvPr/>
            </p:nvSpPr>
            <p:spPr>
              <a:xfrm>
                <a:off x="513274" y="858716"/>
                <a:ext cx="1713034" cy="1713034"/>
              </a:xfrm>
              <a:prstGeom prst="ellipse">
                <a:avLst/>
              </a:prstGeom>
              <a:solidFill>
                <a:srgbClr val="358EC6">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Immagine 27" descr="Immagine che contiene Viso umano, persona, vestiti, sorriso&#10;&#10;Descrizione generata automaticamente">
                <a:extLst>
                  <a:ext uri="{FF2B5EF4-FFF2-40B4-BE49-F238E27FC236}">
                    <a16:creationId xmlns:a16="http://schemas.microsoft.com/office/drawing/2014/main" id="{5260ECB5-A90C-A7FB-AA98-FF7330ED2D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3350" y="919010"/>
                <a:ext cx="1713034" cy="1713034"/>
              </a:xfrm>
              <a:prstGeom prst="flowChartConnector">
                <a:avLst/>
              </a:prstGeom>
            </p:spPr>
          </p:pic>
          <p:sp>
            <p:nvSpPr>
              <p:cNvPr id="29" name="CasellaDiTesto 28">
                <a:extLst>
                  <a:ext uri="{FF2B5EF4-FFF2-40B4-BE49-F238E27FC236}">
                    <a16:creationId xmlns:a16="http://schemas.microsoft.com/office/drawing/2014/main" id="{7EF26382-C7AA-C373-BB00-BAEF3F64F210}"/>
                  </a:ext>
                </a:extLst>
              </p:cNvPr>
              <p:cNvSpPr txBox="1"/>
              <p:nvPr/>
            </p:nvSpPr>
            <p:spPr>
              <a:xfrm>
                <a:off x="101760" y="2700258"/>
                <a:ext cx="2276215" cy="959222"/>
              </a:xfrm>
              <a:prstGeom prst="rect">
                <a:avLst/>
              </a:prstGeom>
              <a:noFill/>
            </p:spPr>
            <p:txBody>
              <a:bodyPr wrap="square">
                <a:spAutoFit/>
              </a:bodyPr>
              <a:lstStyle/>
              <a:p>
                <a:pPr algn="ctr"/>
                <a:r>
                  <a:rPr lang="it-IT" sz="1200" b="1" dirty="0">
                    <a:solidFill>
                      <a:srgbClr val="004976"/>
                    </a:solidFill>
                    <a:latin typeface="Roboto"/>
                    <a:ea typeface="Roboto"/>
                  </a:rPr>
                  <a:t>Marit </a:t>
                </a:r>
                <a:r>
                  <a:rPr lang="it-IT" sz="1200" b="1" dirty="0" err="1">
                    <a:solidFill>
                      <a:srgbClr val="004976"/>
                    </a:solidFill>
                    <a:latin typeface="Roboto"/>
                    <a:ea typeface="Roboto"/>
                  </a:rPr>
                  <a:t>Brommer</a:t>
                </a:r>
                <a:endParaRPr lang="it-IT" sz="1200" b="1" dirty="0">
                  <a:solidFill>
                    <a:srgbClr val="004976"/>
                  </a:solidFill>
                  <a:latin typeface="Roboto"/>
                  <a:ea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solidFill>
                      <a:srgbClr val="000000">
                        <a:lumMod val="75000"/>
                        <a:lumOff val="25000"/>
                      </a:srgbClr>
                    </a:solidFill>
                    <a:effectLst/>
                    <a:uLnTx/>
                    <a:uFillTx/>
                    <a:latin typeface="Roboto"/>
                    <a:ea typeface="Roboto"/>
                    <a:cs typeface="Arial"/>
                    <a:sym typeface="Arial"/>
                  </a:rPr>
                  <a:t>CEO of the International Geothermal Association (IGA),</a:t>
                </a:r>
                <a:br>
                  <a:rPr kumimoji="0" lang="en-US" sz="700" b="0" i="1" u="none" strike="noStrike" kern="0" cap="none" spc="0" normalizeH="0" baseline="0" noProof="0" dirty="0">
                    <a:ln>
                      <a:noFill/>
                    </a:ln>
                    <a:solidFill>
                      <a:srgbClr val="000000">
                        <a:lumMod val="75000"/>
                        <a:lumOff val="25000"/>
                      </a:srgbClr>
                    </a:solidFill>
                    <a:effectLst/>
                    <a:uLnTx/>
                    <a:uFillTx/>
                    <a:latin typeface="Roboto"/>
                    <a:ea typeface="Roboto"/>
                    <a:cs typeface="Arial"/>
                    <a:sym typeface="Arial"/>
                  </a:rPr>
                </a:br>
                <a:r>
                  <a:rPr kumimoji="0" lang="en-US" sz="700" b="0" i="1" u="none" strike="noStrike" kern="0" cap="none" spc="0" normalizeH="0" baseline="0" noProof="0" dirty="0">
                    <a:ln>
                      <a:noFill/>
                    </a:ln>
                    <a:solidFill>
                      <a:srgbClr val="000000">
                        <a:lumMod val="75000"/>
                        <a:lumOff val="25000"/>
                      </a:srgbClr>
                    </a:solidFill>
                    <a:effectLst/>
                    <a:uLnTx/>
                    <a:uFillTx/>
                    <a:latin typeface="Roboto"/>
                    <a:ea typeface="Roboto"/>
                    <a:cs typeface="Arial"/>
                    <a:sym typeface="Arial"/>
                  </a:rPr>
                  <a:t>Vice-President of the Global Renewable Alliance (GRA)</a:t>
                </a:r>
              </a:p>
            </p:txBody>
          </p:sp>
        </p:grpSp>
        <p:grpSp>
          <p:nvGrpSpPr>
            <p:cNvPr id="30" name="Gruppo 29">
              <a:extLst>
                <a:ext uri="{FF2B5EF4-FFF2-40B4-BE49-F238E27FC236}">
                  <a16:creationId xmlns:a16="http://schemas.microsoft.com/office/drawing/2014/main" id="{844310FD-81EA-58B3-42B4-5581C8626122}"/>
                </a:ext>
              </a:extLst>
            </p:cNvPr>
            <p:cNvGrpSpPr/>
            <p:nvPr/>
          </p:nvGrpSpPr>
          <p:grpSpPr>
            <a:xfrm>
              <a:off x="6783938" y="2629102"/>
              <a:ext cx="1658604" cy="1958605"/>
              <a:chOff x="116119" y="858716"/>
              <a:chExt cx="2247493" cy="2654010"/>
            </a:xfrm>
          </p:grpSpPr>
          <p:sp>
            <p:nvSpPr>
              <p:cNvPr id="31" name="Ovale 30">
                <a:extLst>
                  <a:ext uri="{FF2B5EF4-FFF2-40B4-BE49-F238E27FC236}">
                    <a16:creationId xmlns:a16="http://schemas.microsoft.com/office/drawing/2014/main" id="{107B83B3-76D0-30DD-A183-9F89A6387634}"/>
                  </a:ext>
                </a:extLst>
              </p:cNvPr>
              <p:cNvSpPr/>
              <p:nvPr/>
            </p:nvSpPr>
            <p:spPr>
              <a:xfrm>
                <a:off x="272140" y="997001"/>
                <a:ext cx="1713034" cy="1713034"/>
              </a:xfrm>
              <a:prstGeom prst="ellipse">
                <a:avLst/>
              </a:prstGeom>
              <a:solidFill>
                <a:srgbClr val="358EC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19091943-E83E-DE0A-E04C-81E484CD4628}"/>
                  </a:ext>
                </a:extLst>
              </p:cNvPr>
              <p:cNvSpPr/>
              <p:nvPr/>
            </p:nvSpPr>
            <p:spPr>
              <a:xfrm>
                <a:off x="513274" y="858716"/>
                <a:ext cx="1713034" cy="1713034"/>
              </a:xfrm>
              <a:prstGeom prst="ellipse">
                <a:avLst/>
              </a:prstGeom>
              <a:solidFill>
                <a:srgbClr val="358EC6">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descr="Immagine che contiene Viso umano, persona, sorriso, muro&#10;&#10;Descrizione generata automaticamente">
                <a:extLst>
                  <a:ext uri="{FF2B5EF4-FFF2-40B4-BE49-F238E27FC236}">
                    <a16:creationId xmlns:a16="http://schemas.microsoft.com/office/drawing/2014/main" id="{87F38F1B-43B4-45F2-0A84-614E47033D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3349" y="913219"/>
                <a:ext cx="1713034" cy="1713034"/>
              </a:xfrm>
              <a:prstGeom prst="flowChartConnector">
                <a:avLst/>
              </a:prstGeom>
            </p:spPr>
          </p:pic>
          <p:sp>
            <p:nvSpPr>
              <p:cNvPr id="34" name="CasellaDiTesto 33">
                <a:extLst>
                  <a:ext uri="{FF2B5EF4-FFF2-40B4-BE49-F238E27FC236}">
                    <a16:creationId xmlns:a16="http://schemas.microsoft.com/office/drawing/2014/main" id="{7FB3EEC0-6221-EA4B-EBB5-B02145EA2523}"/>
                  </a:ext>
                </a:extLst>
              </p:cNvPr>
              <p:cNvSpPr txBox="1"/>
              <p:nvPr/>
            </p:nvSpPr>
            <p:spPr>
              <a:xfrm>
                <a:off x="116119" y="2699473"/>
                <a:ext cx="2247493" cy="813253"/>
              </a:xfrm>
              <a:prstGeom prst="rect">
                <a:avLst/>
              </a:prstGeom>
              <a:noFill/>
            </p:spPr>
            <p:txBody>
              <a:bodyPr wrap="square">
                <a:spAutoFit/>
              </a:bodyPr>
              <a:lstStyle/>
              <a:p>
                <a:pPr algn="ctr"/>
                <a:r>
                  <a:rPr lang="it-IT" sz="1200" b="1" dirty="0">
                    <a:solidFill>
                      <a:srgbClr val="004976"/>
                    </a:solidFill>
                    <a:latin typeface="Roboto"/>
                    <a:ea typeface="Roboto"/>
                  </a:rPr>
                  <a:t>Vanessa </a:t>
                </a:r>
                <a:r>
                  <a:rPr lang="it-IT" sz="1200" b="1" dirty="0" err="1">
                    <a:solidFill>
                      <a:srgbClr val="004976"/>
                    </a:solidFill>
                    <a:latin typeface="Roboto"/>
                    <a:ea typeface="Roboto"/>
                  </a:rPr>
                  <a:t>Toré</a:t>
                </a:r>
                <a:endParaRPr lang="it-IT" sz="1200" b="1" dirty="0">
                  <a:solidFill>
                    <a:srgbClr val="004976"/>
                  </a:solidFill>
                  <a:latin typeface="Roboto"/>
                  <a:ea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solidFill>
                      <a:srgbClr val="000000">
                        <a:lumMod val="75000"/>
                        <a:lumOff val="25000"/>
                      </a:srgbClr>
                    </a:solidFill>
                    <a:effectLst/>
                    <a:uLnTx/>
                    <a:uFillTx/>
                    <a:latin typeface="Roboto"/>
                    <a:ea typeface="Roboto"/>
                    <a:cs typeface="Arial"/>
                    <a:sym typeface="Arial"/>
                  </a:rPr>
                  <a:t>Member of the Steering Committee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solidFill>
                      <a:srgbClr val="000000">
                        <a:lumMod val="75000"/>
                        <a:lumOff val="25000"/>
                      </a:srgbClr>
                    </a:solidFill>
                    <a:effectLst/>
                    <a:uLnTx/>
                    <a:uFillTx/>
                    <a:latin typeface="Roboto"/>
                    <a:ea typeface="Roboto"/>
                    <a:cs typeface="Arial"/>
                    <a:sym typeface="Arial"/>
                  </a:rPr>
                  <a:t>of the Global Water Partnership – Caribbean (GWP)</a:t>
                </a:r>
              </a:p>
            </p:txBody>
          </p:sp>
        </p:grpSp>
      </p:grpSp>
      <p:grpSp>
        <p:nvGrpSpPr>
          <p:cNvPr id="45" name="Gruppo 44">
            <a:extLst>
              <a:ext uri="{FF2B5EF4-FFF2-40B4-BE49-F238E27FC236}">
                <a16:creationId xmlns:a16="http://schemas.microsoft.com/office/drawing/2014/main" id="{8696BE25-2705-9685-E76B-928D933CAC2E}"/>
              </a:ext>
            </a:extLst>
          </p:cNvPr>
          <p:cNvGrpSpPr/>
          <p:nvPr/>
        </p:nvGrpSpPr>
        <p:grpSpPr>
          <a:xfrm>
            <a:off x="4859677" y="871815"/>
            <a:ext cx="3100198" cy="372451"/>
            <a:chOff x="4832142" y="1099892"/>
            <a:chExt cx="2646985" cy="372451"/>
          </a:xfrm>
        </p:grpSpPr>
        <p:sp>
          <p:nvSpPr>
            <p:cNvPr id="44" name="Rettangolo 43">
              <a:extLst>
                <a:ext uri="{FF2B5EF4-FFF2-40B4-BE49-F238E27FC236}">
                  <a16:creationId xmlns:a16="http://schemas.microsoft.com/office/drawing/2014/main" id="{7AC34D1B-2BA4-6B47-6FC7-F86582AFF04A}"/>
                </a:ext>
              </a:extLst>
            </p:cNvPr>
            <p:cNvSpPr/>
            <p:nvPr/>
          </p:nvSpPr>
          <p:spPr>
            <a:xfrm>
              <a:off x="4832334" y="1099892"/>
              <a:ext cx="2298716" cy="366700"/>
            </a:xfrm>
            <a:prstGeom prst="rect">
              <a:avLst/>
            </a:prstGeom>
            <a:solidFill>
              <a:srgbClr val="358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it-IT"/>
            </a:p>
          </p:txBody>
        </p:sp>
        <p:sp>
          <p:nvSpPr>
            <p:cNvPr id="38" name="Google Shape;72;p14">
              <a:extLst>
                <a:ext uri="{FF2B5EF4-FFF2-40B4-BE49-F238E27FC236}">
                  <a16:creationId xmlns:a16="http://schemas.microsoft.com/office/drawing/2014/main" id="{54918EE4-1F7C-42EC-7DBA-8F853BAFACCC}"/>
                </a:ext>
              </a:extLst>
            </p:cNvPr>
            <p:cNvSpPr txBox="1"/>
            <p:nvPr/>
          </p:nvSpPr>
          <p:spPr>
            <a:xfrm>
              <a:off x="4832142" y="1121508"/>
              <a:ext cx="2646985" cy="350835"/>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Aft>
                  <a:spcPts val="0"/>
                </a:spcAft>
                <a:buNone/>
              </a:pPr>
              <a:r>
                <a:rPr lang="en" sz="1200" b="1" dirty="0">
                  <a:solidFill>
                    <a:schemeClr val="bg1"/>
                  </a:solidFill>
                  <a:latin typeface="Roboto"/>
                  <a:ea typeface="Roboto"/>
                  <a:cs typeface="Roboto"/>
                  <a:sym typeface="Roboto"/>
                </a:rPr>
                <a:t>Strategy Scientific Committee (SSC)</a:t>
              </a:r>
              <a:endParaRPr sz="1200" dirty="0">
                <a:solidFill>
                  <a:schemeClr val="bg1"/>
                </a:solidFill>
                <a:latin typeface="Roboto"/>
                <a:ea typeface="Roboto"/>
                <a:cs typeface="Roboto"/>
                <a:sym typeface="Roboto"/>
              </a:endParaRPr>
            </a:p>
          </p:txBody>
        </p:sp>
      </p:grpSp>
      <p:sp>
        <p:nvSpPr>
          <p:cNvPr id="47" name="Rettangolo 46">
            <a:extLst>
              <a:ext uri="{FF2B5EF4-FFF2-40B4-BE49-F238E27FC236}">
                <a16:creationId xmlns:a16="http://schemas.microsoft.com/office/drawing/2014/main" id="{D19E396B-79CB-0219-6F0C-99DFE569BB5E}"/>
              </a:ext>
            </a:extLst>
          </p:cNvPr>
          <p:cNvSpPr/>
          <p:nvPr/>
        </p:nvSpPr>
        <p:spPr>
          <a:xfrm>
            <a:off x="411539" y="846432"/>
            <a:ext cx="2506788" cy="366700"/>
          </a:xfrm>
          <a:prstGeom prst="rect">
            <a:avLst/>
          </a:prstGeom>
          <a:solidFill>
            <a:srgbClr val="358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Google Shape;72;p14">
            <a:extLst>
              <a:ext uri="{FF2B5EF4-FFF2-40B4-BE49-F238E27FC236}">
                <a16:creationId xmlns:a16="http://schemas.microsoft.com/office/drawing/2014/main" id="{1499F968-0409-B1A1-EB97-E54BF0B15072}"/>
              </a:ext>
            </a:extLst>
          </p:cNvPr>
          <p:cNvSpPr txBox="1"/>
          <p:nvPr/>
        </p:nvSpPr>
        <p:spPr>
          <a:xfrm>
            <a:off x="203515" y="872047"/>
            <a:ext cx="2922835" cy="350835"/>
          </a:xfrm>
          <a:prstGeom prst="rect">
            <a:avLst/>
          </a:prstGeom>
          <a:noFill/>
          <a:ln>
            <a:noFill/>
          </a:ln>
        </p:spPr>
        <p:txBody>
          <a:bodyPr spcFirstLastPara="1" wrap="square" lIns="91425" tIns="91425" rIns="91425" bIns="91425" anchor="t" anchorCtr="0">
            <a:spAutoFit/>
          </a:bodyPr>
          <a:lstStyle/>
          <a:p>
            <a:pPr marL="0" lvl="0" indent="0" algn="ctr">
              <a:lnSpc>
                <a:spcPct val="90000"/>
              </a:lnSpc>
              <a:spcAft>
                <a:spcPts val="0"/>
              </a:spcAft>
              <a:buNone/>
            </a:pPr>
            <a:r>
              <a:rPr lang="en" sz="1200" b="1" dirty="0">
                <a:solidFill>
                  <a:schemeClr val="bg1"/>
                </a:solidFill>
                <a:latin typeface="Roboto"/>
                <a:ea typeface="Roboto"/>
                <a:cs typeface="Roboto"/>
                <a:sym typeface="Roboto"/>
              </a:rPr>
              <a:t>Island Advisory Committee (IAC)</a:t>
            </a:r>
            <a:endParaRPr lang="en-US" sz="1200" dirty="0">
              <a:solidFill>
                <a:schemeClr val="bg1"/>
              </a:solidFill>
              <a:latin typeface="Roboto"/>
              <a:ea typeface="Roboto"/>
              <a:cs typeface="Roboto"/>
            </a:endParaRPr>
          </a:p>
        </p:txBody>
      </p:sp>
      <p:grpSp>
        <p:nvGrpSpPr>
          <p:cNvPr id="7" name="Group 6">
            <a:extLst>
              <a:ext uri="{FF2B5EF4-FFF2-40B4-BE49-F238E27FC236}">
                <a16:creationId xmlns:a16="http://schemas.microsoft.com/office/drawing/2014/main" id="{7293BA5B-B1C8-69AF-FB24-1AFB43D0C2A6}"/>
              </a:ext>
            </a:extLst>
          </p:cNvPr>
          <p:cNvGrpSpPr/>
          <p:nvPr/>
        </p:nvGrpSpPr>
        <p:grpSpPr>
          <a:xfrm>
            <a:off x="0" y="4878401"/>
            <a:ext cx="9144000" cy="292500"/>
            <a:chOff x="0" y="4878401"/>
            <a:chExt cx="9144000" cy="292500"/>
          </a:xfrm>
        </p:grpSpPr>
        <p:sp>
          <p:nvSpPr>
            <p:cNvPr id="8" name="Google Shape;62;p14">
              <a:extLst>
                <a:ext uri="{FF2B5EF4-FFF2-40B4-BE49-F238E27FC236}">
                  <a16:creationId xmlns:a16="http://schemas.microsoft.com/office/drawing/2014/main" id="{AF5C0ADA-004D-7139-4C38-5F14D2CF21B0}"/>
                </a:ext>
              </a:extLst>
            </p:cNvPr>
            <p:cNvSpPr/>
            <p:nvPr/>
          </p:nvSpPr>
          <p:spPr>
            <a:xfrm>
              <a:off x="0" y="4901000"/>
              <a:ext cx="9144000" cy="242400"/>
            </a:xfrm>
            <a:prstGeom prst="rect">
              <a:avLst/>
            </a:prstGeom>
            <a:solidFill>
              <a:srgbClr val="0049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Google Shape;64;p14">
              <a:extLst>
                <a:ext uri="{FF2B5EF4-FFF2-40B4-BE49-F238E27FC236}">
                  <a16:creationId xmlns:a16="http://schemas.microsoft.com/office/drawing/2014/main" id="{993CD5A4-C364-0AA1-6921-8917423383C7}"/>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dirty="0">
                  <a:solidFill>
                    <a:schemeClr val="lt1"/>
                  </a:solidFill>
                  <a:latin typeface="Roboto Medium"/>
                  <a:ea typeface="Roboto Medium"/>
                  <a:cs typeface="Roboto Medium"/>
                  <a:sym typeface="Roboto Medium"/>
                </a:rPr>
                <a:t>greeningtheislands.org</a:t>
              </a:r>
              <a:endParaRPr sz="700" dirty="0">
                <a:solidFill>
                  <a:srgbClr val="FFFFFF"/>
                </a:solidFill>
                <a:latin typeface="Roboto Medium"/>
                <a:ea typeface="Roboto Medium"/>
                <a:cs typeface="Roboto Medium"/>
                <a:sym typeface="Roboto Medium"/>
              </a:endParaRPr>
            </a:p>
          </p:txBody>
        </p:sp>
      </p:grpSp>
      <p:pic>
        <p:nvPicPr>
          <p:cNvPr id="1026" name="Picture 2" descr="Network of the Insular Chambers of Commerce and Industry of the European  Union - INSULEUR - Cultural Routes">
            <a:extLst>
              <a:ext uri="{FF2B5EF4-FFF2-40B4-BE49-F238E27FC236}">
                <a16:creationId xmlns:a16="http://schemas.microsoft.com/office/drawing/2014/main" id="{B7B0CCD5-F114-9EDC-11DA-7FEA4FB4870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52820" y="3273882"/>
            <a:ext cx="731916" cy="584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UN Water Conference 2023 Side Event — Local2030 Islands Network">
            <a:extLst>
              <a:ext uri="{FF2B5EF4-FFF2-40B4-BE49-F238E27FC236}">
                <a16:creationId xmlns:a16="http://schemas.microsoft.com/office/drawing/2014/main" id="{9A2C46C5-CDFB-2483-C489-1A83DF4A146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011041" y="3443669"/>
            <a:ext cx="1033665" cy="4906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ted Nations Department of Economic and Social Affairs (UN DESA) –  Regions4">
            <a:extLst>
              <a:ext uri="{FF2B5EF4-FFF2-40B4-BE49-F238E27FC236}">
                <a16:creationId xmlns:a16="http://schemas.microsoft.com/office/drawing/2014/main" id="{95186EC4-4602-207C-D826-04AF883A004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737251" y="2348449"/>
            <a:ext cx="1044629" cy="337667"/>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272;p62">
            <a:extLst>
              <a:ext uri="{FF2B5EF4-FFF2-40B4-BE49-F238E27FC236}">
                <a16:creationId xmlns:a16="http://schemas.microsoft.com/office/drawing/2014/main" id="{4B7F88F2-0532-D532-8B9C-3B2E4B344201}"/>
              </a:ext>
            </a:extLst>
          </p:cNvPr>
          <p:cNvSpPr txBox="1"/>
          <p:nvPr/>
        </p:nvSpPr>
        <p:spPr>
          <a:xfrm>
            <a:off x="412643" y="1206640"/>
            <a:ext cx="2504948" cy="341309"/>
          </a:xfrm>
          <a:prstGeom prst="rect">
            <a:avLst/>
          </a:prstGeom>
          <a:noFill/>
          <a:ln>
            <a:noFill/>
          </a:ln>
          <a:effectLst/>
        </p:spPr>
        <p:txBody>
          <a:bodyPr spcFirstLastPara="1" wrap="square" lIns="68575" tIns="34275" rIns="68575" bIns="34275" anchor="t" anchorCtr="0">
            <a:noAutofit/>
          </a:bodyPr>
          <a:lstStyle/>
          <a:p>
            <a:pPr algn="ctr">
              <a:lnSpc>
                <a:spcPct val="107000"/>
              </a:lnSpc>
            </a:pPr>
            <a:r>
              <a:rPr lang="en-GB" sz="900" i="1" dirty="0">
                <a:solidFill>
                  <a:srgbClr val="004976"/>
                </a:solidFill>
                <a:latin typeface="Roboto"/>
                <a:ea typeface="Roboto"/>
              </a:rPr>
              <a:t>Composed by key international islands’ stakeholders</a:t>
            </a:r>
            <a:endParaRPr lang="en-US"/>
          </a:p>
        </p:txBody>
      </p:sp>
      <p:sp>
        <p:nvSpPr>
          <p:cNvPr id="11" name="Google Shape;272;p62">
            <a:extLst>
              <a:ext uri="{FF2B5EF4-FFF2-40B4-BE49-F238E27FC236}">
                <a16:creationId xmlns:a16="http://schemas.microsoft.com/office/drawing/2014/main" id="{C8818569-24DB-657A-A9A2-2A5B9B3ECDFB}"/>
              </a:ext>
            </a:extLst>
          </p:cNvPr>
          <p:cNvSpPr txBox="1"/>
          <p:nvPr/>
        </p:nvSpPr>
        <p:spPr>
          <a:xfrm>
            <a:off x="4859678" y="1244142"/>
            <a:ext cx="2693997" cy="251943"/>
          </a:xfrm>
          <a:prstGeom prst="rect">
            <a:avLst/>
          </a:prstGeom>
          <a:noFill/>
          <a:ln>
            <a:noFill/>
          </a:ln>
          <a:effectLst/>
        </p:spPr>
        <p:txBody>
          <a:bodyPr spcFirstLastPara="1" wrap="square" lIns="68575" tIns="34275" rIns="68575" bIns="34275" anchor="t" anchorCtr="0">
            <a:noAutofit/>
          </a:bodyPr>
          <a:lstStyle/>
          <a:p>
            <a:pPr algn="ctr">
              <a:lnSpc>
                <a:spcPct val="107000"/>
              </a:lnSpc>
            </a:pPr>
            <a:r>
              <a:rPr lang="en-GB" sz="900" i="1" dirty="0">
                <a:solidFill>
                  <a:srgbClr val="004976"/>
                </a:solidFill>
                <a:latin typeface="Roboto"/>
                <a:ea typeface="Roboto"/>
              </a:rPr>
              <a:t>Composed by international scientific institutions</a:t>
            </a:r>
            <a:endParaRPr lang="en-US"/>
          </a:p>
        </p:txBody>
      </p:sp>
      <p:sp>
        <p:nvSpPr>
          <p:cNvPr id="12" name="CasellaDiTesto 18">
            <a:extLst>
              <a:ext uri="{FF2B5EF4-FFF2-40B4-BE49-F238E27FC236}">
                <a16:creationId xmlns:a16="http://schemas.microsoft.com/office/drawing/2014/main" id="{A483027F-0D94-BE0C-75A5-37799986D8F7}"/>
              </a:ext>
            </a:extLst>
          </p:cNvPr>
          <p:cNvSpPr txBox="1"/>
          <p:nvPr/>
        </p:nvSpPr>
        <p:spPr>
          <a:xfrm>
            <a:off x="1239699" y="1894015"/>
            <a:ext cx="1186295" cy="276999"/>
          </a:xfrm>
          <a:prstGeom prst="rect">
            <a:avLst/>
          </a:prstGeom>
          <a:noFill/>
        </p:spPr>
        <p:txBody>
          <a:bodyPr wrap="square" lIns="91440" tIns="45720" rIns="91440" bIns="45720" anchor="t">
            <a:spAutoFit/>
          </a:bodyPr>
          <a:lstStyle/>
          <a:p>
            <a:pPr algn="ctr"/>
            <a:r>
              <a:rPr lang="it-IT" sz="1200" b="1" dirty="0">
                <a:solidFill>
                  <a:schemeClr val="bg1"/>
                </a:solidFill>
                <a:latin typeface="Roboto"/>
                <a:ea typeface="Roboto"/>
              </a:rPr>
              <a:t>Chair</a:t>
            </a:r>
            <a:endParaRPr lang="it-IT" sz="1200" b="1">
              <a:solidFill>
                <a:schemeClr val="bg1"/>
              </a:solidFill>
              <a:latin typeface="Roboto"/>
              <a:ea typeface="Roboto"/>
            </a:endParaRPr>
          </a:p>
        </p:txBody>
      </p:sp>
      <p:sp>
        <p:nvSpPr>
          <p:cNvPr id="37" name="CasellaDiTesto 18">
            <a:extLst>
              <a:ext uri="{FF2B5EF4-FFF2-40B4-BE49-F238E27FC236}">
                <a16:creationId xmlns:a16="http://schemas.microsoft.com/office/drawing/2014/main" id="{441DDE32-9952-DC30-5C86-8A1E59A61933}"/>
              </a:ext>
            </a:extLst>
          </p:cNvPr>
          <p:cNvSpPr txBox="1"/>
          <p:nvPr/>
        </p:nvSpPr>
        <p:spPr>
          <a:xfrm>
            <a:off x="3059779" y="2806592"/>
            <a:ext cx="1186295" cy="276999"/>
          </a:xfrm>
          <a:prstGeom prst="rect">
            <a:avLst/>
          </a:prstGeom>
          <a:noFill/>
        </p:spPr>
        <p:txBody>
          <a:bodyPr wrap="square" lIns="91440" tIns="45720" rIns="91440" bIns="45720" anchor="t">
            <a:spAutoFit/>
          </a:bodyPr>
          <a:lstStyle/>
          <a:p>
            <a:pPr algn="ctr"/>
            <a:r>
              <a:rPr lang="it-IT" sz="1200" b="1" dirty="0">
                <a:solidFill>
                  <a:schemeClr val="bg1"/>
                </a:solidFill>
                <a:latin typeface="Roboto"/>
                <a:ea typeface="Roboto"/>
              </a:rPr>
              <a:t>Vice-Chair</a:t>
            </a:r>
          </a:p>
        </p:txBody>
      </p:sp>
      <p:sp>
        <p:nvSpPr>
          <p:cNvPr id="41" name="Rectangle: Rounded Corners 40">
            <a:extLst>
              <a:ext uri="{FF2B5EF4-FFF2-40B4-BE49-F238E27FC236}">
                <a16:creationId xmlns:a16="http://schemas.microsoft.com/office/drawing/2014/main" id="{028EBE43-F95C-19C0-6402-7FB383AA88D8}"/>
              </a:ext>
            </a:extLst>
          </p:cNvPr>
          <p:cNvSpPr/>
          <p:nvPr/>
        </p:nvSpPr>
        <p:spPr>
          <a:xfrm>
            <a:off x="7810499" y="2806013"/>
            <a:ext cx="854674" cy="272878"/>
          </a:xfrm>
          <a:prstGeom prst="roundRect">
            <a:avLst/>
          </a:prstGeom>
          <a:solidFill>
            <a:srgbClr val="0049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sellaDiTesto 18">
            <a:extLst>
              <a:ext uri="{FF2B5EF4-FFF2-40B4-BE49-F238E27FC236}">
                <a16:creationId xmlns:a16="http://schemas.microsoft.com/office/drawing/2014/main" id="{3E54B261-7193-12F7-9568-8EAE71B7A420}"/>
              </a:ext>
            </a:extLst>
          </p:cNvPr>
          <p:cNvSpPr txBox="1"/>
          <p:nvPr/>
        </p:nvSpPr>
        <p:spPr>
          <a:xfrm>
            <a:off x="7642076" y="2806592"/>
            <a:ext cx="1186295" cy="276999"/>
          </a:xfrm>
          <a:prstGeom prst="rect">
            <a:avLst/>
          </a:prstGeom>
          <a:noFill/>
        </p:spPr>
        <p:txBody>
          <a:bodyPr wrap="square" lIns="91440" tIns="45720" rIns="91440" bIns="45720" anchor="t">
            <a:spAutoFit/>
          </a:bodyPr>
          <a:lstStyle/>
          <a:p>
            <a:pPr algn="ctr"/>
            <a:r>
              <a:rPr lang="it-IT" sz="1200" b="1" dirty="0">
                <a:solidFill>
                  <a:schemeClr val="bg1"/>
                </a:solidFill>
                <a:latin typeface="Roboto"/>
                <a:ea typeface="Roboto"/>
              </a:rPr>
              <a:t>Vice-Chair</a:t>
            </a:r>
          </a:p>
        </p:txBody>
      </p:sp>
      <p:sp>
        <p:nvSpPr>
          <p:cNvPr id="46" name="Rectangle: Rounded Corners 45">
            <a:extLst>
              <a:ext uri="{FF2B5EF4-FFF2-40B4-BE49-F238E27FC236}">
                <a16:creationId xmlns:a16="http://schemas.microsoft.com/office/drawing/2014/main" id="{A1D16167-C9D7-0B01-0C4D-CB2750D231DE}"/>
              </a:ext>
            </a:extLst>
          </p:cNvPr>
          <p:cNvSpPr/>
          <p:nvPr/>
        </p:nvSpPr>
        <p:spPr>
          <a:xfrm>
            <a:off x="5910648" y="1879257"/>
            <a:ext cx="720810" cy="272878"/>
          </a:xfrm>
          <a:prstGeom prst="roundRect">
            <a:avLst/>
          </a:prstGeom>
          <a:solidFill>
            <a:srgbClr val="0049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asellaDiTesto 18">
            <a:extLst>
              <a:ext uri="{FF2B5EF4-FFF2-40B4-BE49-F238E27FC236}">
                <a16:creationId xmlns:a16="http://schemas.microsoft.com/office/drawing/2014/main" id="{F78B3F51-B409-4DDF-75AB-BFC004DA635B}"/>
              </a:ext>
            </a:extLst>
          </p:cNvPr>
          <p:cNvSpPr txBox="1"/>
          <p:nvPr/>
        </p:nvSpPr>
        <p:spPr>
          <a:xfrm>
            <a:off x="5677834" y="1894015"/>
            <a:ext cx="1186295" cy="276999"/>
          </a:xfrm>
          <a:prstGeom prst="rect">
            <a:avLst/>
          </a:prstGeom>
          <a:noFill/>
        </p:spPr>
        <p:txBody>
          <a:bodyPr wrap="square" lIns="91440" tIns="45720" rIns="91440" bIns="45720" anchor="t">
            <a:spAutoFit/>
          </a:bodyPr>
          <a:lstStyle/>
          <a:p>
            <a:pPr algn="ctr"/>
            <a:r>
              <a:rPr lang="it-IT" sz="1200" b="1" dirty="0">
                <a:solidFill>
                  <a:schemeClr val="bg1"/>
                </a:solidFill>
                <a:latin typeface="Roboto"/>
                <a:ea typeface="Roboto"/>
              </a:rPr>
              <a:t>Chair</a:t>
            </a:r>
            <a:endParaRPr lang="it-IT" sz="1200" b="1">
              <a:solidFill>
                <a:schemeClr val="bg1"/>
              </a:solidFill>
              <a:latin typeface="Roboto"/>
              <a:ea typeface="Roboto"/>
            </a:endParaRPr>
          </a:p>
        </p:txBody>
      </p:sp>
      <p:pic>
        <p:nvPicPr>
          <p:cNvPr id="13" name="Google Shape;80;p15" descr="Immagine che contiene testo, logo, Carattere, Elementi grafici&#10;&#10;Descrizione generata automaticamente">
            <a:extLst>
              <a:ext uri="{FF2B5EF4-FFF2-40B4-BE49-F238E27FC236}">
                <a16:creationId xmlns:a16="http://schemas.microsoft.com/office/drawing/2014/main" id="{65771EC5-27BD-3AFF-B271-0750491F0EBC}"/>
              </a:ext>
            </a:extLst>
          </p:cNvPr>
          <p:cNvPicPr preferRelativeResize="0"/>
          <p:nvPr/>
        </p:nvPicPr>
        <p:blipFill rotWithShape="1">
          <a:blip r:embed="rId11">
            <a:alphaModFix/>
          </a:blip>
          <a:srcRect/>
          <a:stretch/>
        </p:blipFill>
        <p:spPr>
          <a:xfrm>
            <a:off x="570375" y="4890547"/>
            <a:ext cx="672252" cy="288075"/>
          </a:xfrm>
          <a:prstGeom prst="rect">
            <a:avLst/>
          </a:prstGeom>
          <a:noFill/>
          <a:ln>
            <a:noFill/>
          </a:ln>
        </p:spPr>
      </p:pic>
      <p:sp>
        <p:nvSpPr>
          <p:cNvPr id="3" name="Google Shape;79;p15">
            <a:extLst>
              <a:ext uri="{FF2B5EF4-FFF2-40B4-BE49-F238E27FC236}">
                <a16:creationId xmlns:a16="http://schemas.microsoft.com/office/drawing/2014/main" id="{7B6D3465-AD57-80E7-6151-3826D264282A}"/>
              </a:ext>
            </a:extLst>
          </p:cNvPr>
          <p:cNvSpPr txBox="1"/>
          <p:nvPr/>
        </p:nvSpPr>
        <p:spPr>
          <a:xfrm>
            <a:off x="2224634" y="4870906"/>
            <a:ext cx="4694727" cy="30774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dirty="0">
                <a:solidFill>
                  <a:schemeClr val="lt1"/>
                </a:solidFill>
                <a:latin typeface="Roboto" panose="02000000000000000000" pitchFamily="2" charset="0"/>
                <a:ea typeface="Roboto" panose="02000000000000000000" pitchFamily="2" charset="0"/>
                <a:cs typeface="Roboto" panose="02000000000000000000" pitchFamily="2" charset="0"/>
                <a:sym typeface="Roboto Medium"/>
              </a:rPr>
              <a:t>More on </a:t>
            </a:r>
            <a:r>
              <a:rPr lang="en-US" sz="800" dirty="0">
                <a:solidFill>
                  <a:schemeClr val="lt1"/>
                </a:solidFill>
                <a:latin typeface="Roboto" panose="02000000000000000000" pitchFamily="2" charset="0"/>
                <a:ea typeface="Roboto" panose="02000000000000000000" pitchFamily="2" charset="0"/>
                <a:cs typeface="Roboto" panose="02000000000000000000" pitchFamily="2" charset="0"/>
                <a:sym typeface="Roboto Medium"/>
              </a:rPr>
              <a:t>https://greeningtheislands.org/observatory/</a:t>
            </a:r>
            <a:endParaRPr sz="800" dirty="0">
              <a:solidFill>
                <a:srgbClr val="FFFFFF"/>
              </a:solidFill>
              <a:latin typeface="Roboto" panose="02000000000000000000" pitchFamily="2" charset="0"/>
              <a:ea typeface="Roboto" panose="02000000000000000000" pitchFamily="2" charset="0"/>
              <a:cs typeface="Roboto" panose="02000000000000000000" pitchFamily="2" charset="0"/>
              <a:sym typeface="Roboto Medium"/>
            </a:endParaRPr>
          </a:p>
        </p:txBody>
      </p:sp>
      <p:sp>
        <p:nvSpPr>
          <p:cNvPr id="39" name="Google Shape;271;p62">
            <a:extLst>
              <a:ext uri="{FF2B5EF4-FFF2-40B4-BE49-F238E27FC236}">
                <a16:creationId xmlns:a16="http://schemas.microsoft.com/office/drawing/2014/main" id="{19A5C456-A1E6-4156-2790-B42AA5758619}"/>
              </a:ext>
            </a:extLst>
          </p:cNvPr>
          <p:cNvSpPr txBox="1">
            <a:spLocks/>
          </p:cNvSpPr>
          <p:nvPr/>
        </p:nvSpPr>
        <p:spPr>
          <a:xfrm>
            <a:off x="308218" y="367584"/>
            <a:ext cx="6820841" cy="3617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114999"/>
              </a:lnSpc>
              <a:spcAft>
                <a:spcPts val="1200"/>
              </a:spcAft>
              <a:buSzPts val="2100"/>
              <a:buNone/>
            </a:pPr>
            <a:r>
              <a:rPr lang="en-US" sz="2100" b="1" dirty="0">
                <a:solidFill>
                  <a:srgbClr val="115380"/>
                </a:solidFill>
                <a:latin typeface="Roboto" panose="02000000000000000000" pitchFamily="2" charset="0"/>
                <a:ea typeface="Roboto" panose="02000000000000000000" pitchFamily="2" charset="0"/>
                <a:cs typeface="Roboto" panose="02000000000000000000" pitchFamily="2" charset="0"/>
              </a:rPr>
              <a:t>The GTI Observatory Committees </a:t>
            </a:r>
            <a:endParaRPr lang="en-US" sz="2100" b="1" dirty="0">
              <a:latin typeface="Roboto" panose="02000000000000000000" pitchFamily="2" charset="0"/>
              <a:ea typeface="Roboto" panose="02000000000000000000" pitchFamily="2" charset="0"/>
              <a:cs typeface="Roboto" panose="02000000000000000000" pitchFamily="2" charset="0"/>
            </a:endParaRPr>
          </a:p>
        </p:txBody>
      </p:sp>
      <p:sp>
        <p:nvSpPr>
          <p:cNvPr id="40" name="Google Shape;88;p15">
            <a:extLst>
              <a:ext uri="{FF2B5EF4-FFF2-40B4-BE49-F238E27FC236}">
                <a16:creationId xmlns:a16="http://schemas.microsoft.com/office/drawing/2014/main" id="{EE2661A0-BA3B-20DD-231F-08548309C2CD}"/>
              </a:ext>
            </a:extLst>
          </p:cNvPr>
          <p:cNvSpPr txBox="1"/>
          <p:nvPr/>
        </p:nvSpPr>
        <p:spPr>
          <a:xfrm>
            <a:off x="366943" y="741816"/>
            <a:ext cx="6820841" cy="47557"/>
          </a:xfrm>
          <a:prstGeom prst="rect">
            <a:avLst/>
          </a:prstGeom>
          <a:solidFill>
            <a:srgbClr val="117FE1"/>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3489417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18" name="Google Shape;73;p14">
            <a:extLst>
              <a:ext uri="{FF2B5EF4-FFF2-40B4-BE49-F238E27FC236}">
                <a16:creationId xmlns:a16="http://schemas.microsoft.com/office/drawing/2014/main" id="{D591722F-0908-894F-0A3F-C68FDEE83386}"/>
              </a:ext>
            </a:extLst>
          </p:cNvPr>
          <p:cNvSpPr txBox="1"/>
          <p:nvPr/>
        </p:nvSpPr>
        <p:spPr>
          <a:xfrm>
            <a:off x="-1" y="1"/>
            <a:ext cx="5556025" cy="988045"/>
          </a:xfrm>
          <a:prstGeom prst="rect">
            <a:avLst/>
          </a:prstGeom>
          <a:solidFill>
            <a:srgbClr val="004976"/>
          </a:solidFill>
          <a:ln>
            <a:noFill/>
          </a:ln>
          <a:effectLst>
            <a:outerShdw blurRad="57150" dist="19050" dir="5400000" algn="bl" rotWithShape="0">
              <a:srgbClr val="000000">
                <a:alpha val="2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260" name="Google Shape;260;p61"/>
          <p:cNvSpPr txBox="1"/>
          <p:nvPr/>
        </p:nvSpPr>
        <p:spPr>
          <a:xfrm>
            <a:off x="0" y="1082365"/>
            <a:ext cx="5556024" cy="62321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dirty="0">
                <a:solidFill>
                  <a:srgbClr val="004976"/>
                </a:solidFill>
                <a:latin typeface="Roboto"/>
                <a:ea typeface="Roboto"/>
                <a:cs typeface="Roboto"/>
                <a:sym typeface="Roboto"/>
              </a:rPr>
              <a:t>Events bring together representatives from islands at local, national, international and global levels, governments, institutions, industrial partners &amp; industrial associations</a:t>
            </a:r>
            <a:endParaRPr sz="1100" b="1" dirty="0">
              <a:solidFill>
                <a:srgbClr val="004976"/>
              </a:solidFill>
              <a:latin typeface="Roboto"/>
              <a:ea typeface="Roboto"/>
              <a:cs typeface="Roboto"/>
              <a:sym typeface="Roboto"/>
            </a:endParaRPr>
          </a:p>
        </p:txBody>
      </p:sp>
      <p:sp>
        <p:nvSpPr>
          <p:cNvPr id="10" name="Google Shape;64;p14">
            <a:extLst>
              <a:ext uri="{FF2B5EF4-FFF2-40B4-BE49-F238E27FC236}">
                <a16:creationId xmlns:a16="http://schemas.microsoft.com/office/drawing/2014/main" id="{3E291CD6-E931-59D4-2DBE-9397E8DBB6B1}"/>
              </a:ext>
            </a:extLst>
          </p:cNvPr>
          <p:cNvSpPr txBox="1"/>
          <p:nvPr/>
        </p:nvSpPr>
        <p:spPr>
          <a:xfrm>
            <a:off x="7071075" y="4878401"/>
            <a:ext cx="1795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dirty="0">
                <a:solidFill>
                  <a:schemeClr val="lt1"/>
                </a:solidFill>
                <a:latin typeface="Roboto Medium"/>
                <a:ea typeface="Roboto Medium"/>
                <a:cs typeface="Roboto Medium"/>
                <a:sym typeface="Roboto Medium"/>
              </a:rPr>
              <a:t>greeningtheislands.org</a:t>
            </a:r>
            <a:endParaRPr sz="700" dirty="0">
              <a:solidFill>
                <a:srgbClr val="FFFFFF"/>
              </a:solidFill>
              <a:latin typeface="Roboto Medium"/>
              <a:ea typeface="Roboto Medium"/>
              <a:cs typeface="Roboto Medium"/>
              <a:sym typeface="Roboto Medium"/>
            </a:endParaRPr>
          </a:p>
        </p:txBody>
      </p:sp>
      <p:grpSp>
        <p:nvGrpSpPr>
          <p:cNvPr id="4" name="Group 3">
            <a:extLst>
              <a:ext uri="{FF2B5EF4-FFF2-40B4-BE49-F238E27FC236}">
                <a16:creationId xmlns:a16="http://schemas.microsoft.com/office/drawing/2014/main" id="{DEA62B7F-A515-5432-158D-FFDE01FFA26A}"/>
              </a:ext>
            </a:extLst>
          </p:cNvPr>
          <p:cNvGrpSpPr/>
          <p:nvPr/>
        </p:nvGrpSpPr>
        <p:grpSpPr>
          <a:xfrm>
            <a:off x="-1" y="-17431"/>
            <a:ext cx="9144001" cy="5160931"/>
            <a:chOff x="-1" y="-17431"/>
            <a:chExt cx="9144001" cy="5160931"/>
          </a:xfrm>
        </p:grpSpPr>
        <p:pic>
          <p:nvPicPr>
            <p:cNvPr id="9" name="Google Shape;71;p14" descr="Immagine che contiene testo, persona, interno, soffitto&#10;&#10;Descrizione generata automaticamente">
              <a:extLst>
                <a:ext uri="{FF2B5EF4-FFF2-40B4-BE49-F238E27FC236}">
                  <a16:creationId xmlns:a16="http://schemas.microsoft.com/office/drawing/2014/main" id="{CD0B5212-A9E1-2F41-57F3-A1D5D64EF446}"/>
                </a:ext>
              </a:extLst>
            </p:cNvPr>
            <p:cNvPicPr preferRelativeResize="0"/>
            <p:nvPr/>
          </p:nvPicPr>
          <p:blipFill rotWithShape="1">
            <a:blip r:embed="rId3">
              <a:alphaModFix/>
            </a:blip>
            <a:srcRect l="12040" t="28542" r="16546" b="9069"/>
            <a:stretch/>
          </p:blipFill>
          <p:spPr>
            <a:xfrm>
              <a:off x="5639829" y="1724139"/>
              <a:ext cx="3454945" cy="1664924"/>
            </a:xfrm>
            <a:prstGeom prst="rect">
              <a:avLst/>
            </a:prstGeom>
            <a:noFill/>
            <a:ln>
              <a:noFill/>
            </a:ln>
          </p:spPr>
        </p:pic>
        <p:pic>
          <p:nvPicPr>
            <p:cNvPr id="257" name="Google Shape;257;p61"/>
            <p:cNvPicPr preferRelativeResize="0"/>
            <p:nvPr/>
          </p:nvPicPr>
          <p:blipFill rotWithShape="1">
            <a:blip r:embed="rId4">
              <a:alphaModFix/>
            </a:blip>
            <a:srcRect l="6987" t="16547" r="5832" b="89"/>
            <a:stretch/>
          </p:blipFill>
          <p:spPr>
            <a:xfrm>
              <a:off x="0" y="1726179"/>
              <a:ext cx="5556024" cy="3417319"/>
            </a:xfrm>
            <a:prstGeom prst="rect">
              <a:avLst/>
            </a:prstGeom>
            <a:noFill/>
            <a:ln>
              <a:noFill/>
            </a:ln>
          </p:spPr>
        </p:pic>
        <p:sp>
          <p:nvSpPr>
            <p:cNvPr id="259" name="Google Shape;259;p61"/>
            <p:cNvSpPr txBox="1"/>
            <p:nvPr/>
          </p:nvSpPr>
          <p:spPr>
            <a:xfrm>
              <a:off x="-1" y="66056"/>
              <a:ext cx="5556025" cy="9232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50" b="1" dirty="0">
                  <a:solidFill>
                    <a:schemeClr val="bg1"/>
                  </a:solidFill>
                  <a:latin typeface="Roboto"/>
                  <a:ea typeface="Roboto"/>
                  <a:cs typeface="Roboto"/>
                  <a:sym typeface="Roboto"/>
                </a:rPr>
                <a:t>GTI Events:</a:t>
              </a:r>
            </a:p>
            <a:p>
              <a:pPr marL="0" marR="0" lvl="0" indent="0" algn="ctr" rtl="0">
                <a:spcBef>
                  <a:spcPts val="0"/>
                </a:spcBef>
                <a:spcAft>
                  <a:spcPts val="0"/>
                </a:spcAft>
                <a:buNone/>
              </a:pPr>
              <a:r>
                <a:rPr lang="en-US" sz="1850" b="1" dirty="0">
                  <a:solidFill>
                    <a:schemeClr val="bg1"/>
                  </a:solidFill>
                  <a:latin typeface="Roboto"/>
                  <a:ea typeface="Roboto"/>
                  <a:cs typeface="Roboto"/>
                  <a:sym typeface="Roboto"/>
                </a:rPr>
                <a:t>k</a:t>
              </a:r>
              <a:r>
                <a:rPr lang="en" sz="1850" b="1" dirty="0">
                  <a:solidFill>
                    <a:schemeClr val="bg1"/>
                  </a:solidFill>
                  <a:latin typeface="Roboto"/>
                  <a:ea typeface="Roboto"/>
                  <a:cs typeface="Roboto"/>
                  <a:sym typeface="Roboto"/>
                </a:rPr>
                <a:t>nowledge sharing &amp; multi-stakeholder cooperation</a:t>
              </a:r>
              <a:endParaRPr sz="1850" b="1" dirty="0">
                <a:solidFill>
                  <a:schemeClr val="bg1"/>
                </a:solidFill>
                <a:latin typeface="Roboto"/>
                <a:ea typeface="Roboto"/>
                <a:cs typeface="Roboto"/>
                <a:sym typeface="Roboto"/>
              </a:endParaRPr>
            </a:p>
          </p:txBody>
        </p:sp>
        <p:pic>
          <p:nvPicPr>
            <p:cNvPr id="13" name="object 3">
              <a:extLst>
                <a:ext uri="{FF2B5EF4-FFF2-40B4-BE49-F238E27FC236}">
                  <a16:creationId xmlns:a16="http://schemas.microsoft.com/office/drawing/2014/main" id="{B2D898C1-8501-24C2-4568-144FF3E02ECA}"/>
                </a:ext>
              </a:extLst>
            </p:cNvPr>
            <p:cNvPicPr/>
            <p:nvPr/>
          </p:nvPicPr>
          <p:blipFill rotWithShape="1">
            <a:blip r:embed="rId5" cstate="print"/>
            <a:srcRect t="6571" b="12617"/>
            <a:stretch/>
          </p:blipFill>
          <p:spPr>
            <a:xfrm>
              <a:off x="5593636" y="3444050"/>
              <a:ext cx="3550364" cy="1699450"/>
            </a:xfrm>
            <a:prstGeom prst="rect">
              <a:avLst/>
            </a:prstGeom>
          </p:spPr>
        </p:pic>
        <p:pic>
          <p:nvPicPr>
            <p:cNvPr id="17" name="object 18">
              <a:extLst>
                <a:ext uri="{FF2B5EF4-FFF2-40B4-BE49-F238E27FC236}">
                  <a16:creationId xmlns:a16="http://schemas.microsoft.com/office/drawing/2014/main" id="{6C35EDD6-2EC4-51DB-8F6A-74861E309F41}"/>
                </a:ext>
              </a:extLst>
            </p:cNvPr>
            <p:cNvPicPr/>
            <p:nvPr/>
          </p:nvPicPr>
          <p:blipFill rotWithShape="1">
            <a:blip r:embed="rId6" cstate="print"/>
            <a:srcRect t="3398" b="11459"/>
            <a:stretch/>
          </p:blipFill>
          <p:spPr>
            <a:xfrm>
              <a:off x="5592566" y="-17431"/>
              <a:ext cx="3551434" cy="1700861"/>
            </a:xfrm>
            <a:prstGeom prst="rect">
              <a:avLst/>
            </a:prstGeom>
          </p:spPr>
        </p:pic>
      </p:grpSp>
      <p:grpSp>
        <p:nvGrpSpPr>
          <p:cNvPr id="264" name="Group 263">
            <a:extLst>
              <a:ext uri="{FF2B5EF4-FFF2-40B4-BE49-F238E27FC236}">
                <a16:creationId xmlns:a16="http://schemas.microsoft.com/office/drawing/2014/main" id="{B174AF57-6D5A-5EAD-9CDF-9A5DF578CD86}"/>
              </a:ext>
            </a:extLst>
          </p:cNvPr>
          <p:cNvGrpSpPr/>
          <p:nvPr/>
        </p:nvGrpSpPr>
        <p:grpSpPr>
          <a:xfrm>
            <a:off x="-4" y="-22859"/>
            <a:ext cx="9144004" cy="5166357"/>
            <a:chOff x="-4" y="-22859"/>
            <a:chExt cx="9144004" cy="5166357"/>
          </a:xfrm>
        </p:grpSpPr>
        <p:sp>
          <p:nvSpPr>
            <p:cNvPr id="29" name="Google Shape;73;p14">
              <a:extLst>
                <a:ext uri="{FF2B5EF4-FFF2-40B4-BE49-F238E27FC236}">
                  <a16:creationId xmlns:a16="http://schemas.microsoft.com/office/drawing/2014/main" id="{C78847EF-AE85-0484-B337-F76FB4577AA6}"/>
                </a:ext>
              </a:extLst>
            </p:cNvPr>
            <p:cNvSpPr txBox="1"/>
            <p:nvPr/>
          </p:nvSpPr>
          <p:spPr>
            <a:xfrm>
              <a:off x="-2" y="0"/>
              <a:ext cx="45719" cy="5143498"/>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30" name="Google Shape;73;p14">
              <a:extLst>
                <a:ext uri="{FF2B5EF4-FFF2-40B4-BE49-F238E27FC236}">
                  <a16:creationId xmlns:a16="http://schemas.microsoft.com/office/drawing/2014/main" id="{3A09B67D-9EC8-ADC9-A84D-B2CC557CB6DB}"/>
                </a:ext>
              </a:extLst>
            </p:cNvPr>
            <p:cNvSpPr txBox="1"/>
            <p:nvPr/>
          </p:nvSpPr>
          <p:spPr>
            <a:xfrm>
              <a:off x="9098281" y="-17431"/>
              <a:ext cx="45719" cy="5160929"/>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31" name="Google Shape;73;p14">
              <a:extLst>
                <a:ext uri="{FF2B5EF4-FFF2-40B4-BE49-F238E27FC236}">
                  <a16:creationId xmlns:a16="http://schemas.microsoft.com/office/drawing/2014/main" id="{2C4C8EBC-9772-9378-2183-88F863900A97}"/>
                </a:ext>
              </a:extLst>
            </p:cNvPr>
            <p:cNvSpPr txBox="1"/>
            <p:nvPr/>
          </p:nvSpPr>
          <p:spPr>
            <a:xfrm>
              <a:off x="5552208" y="-17432"/>
              <a:ext cx="45719" cy="5160929"/>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256" name="Google Shape;73;p14">
              <a:extLst>
                <a:ext uri="{FF2B5EF4-FFF2-40B4-BE49-F238E27FC236}">
                  <a16:creationId xmlns:a16="http://schemas.microsoft.com/office/drawing/2014/main" id="{DA2FCF2F-CE07-7ED8-4D7E-919C8756F3EB}"/>
                </a:ext>
              </a:extLst>
            </p:cNvPr>
            <p:cNvSpPr txBox="1"/>
            <p:nvPr/>
          </p:nvSpPr>
          <p:spPr>
            <a:xfrm rot="5400000">
              <a:off x="4549138" y="548636"/>
              <a:ext cx="45719" cy="9144003"/>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258" name="Google Shape;73;p14">
              <a:extLst>
                <a:ext uri="{FF2B5EF4-FFF2-40B4-BE49-F238E27FC236}">
                  <a16:creationId xmlns:a16="http://schemas.microsoft.com/office/drawing/2014/main" id="{417C570D-210E-E80A-D85B-12F0C3B49327}"/>
                </a:ext>
              </a:extLst>
            </p:cNvPr>
            <p:cNvSpPr txBox="1"/>
            <p:nvPr/>
          </p:nvSpPr>
          <p:spPr>
            <a:xfrm rot="5400000">
              <a:off x="4549139" y="-4572000"/>
              <a:ext cx="45719" cy="9144001"/>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262" name="Google Shape;73;p14">
              <a:extLst>
                <a:ext uri="{FF2B5EF4-FFF2-40B4-BE49-F238E27FC236}">
                  <a16:creationId xmlns:a16="http://schemas.microsoft.com/office/drawing/2014/main" id="{762F6CA0-635E-8672-82BC-D2CC696F4266}"/>
                </a:ext>
              </a:extLst>
            </p:cNvPr>
            <p:cNvSpPr txBox="1"/>
            <p:nvPr/>
          </p:nvSpPr>
          <p:spPr>
            <a:xfrm rot="5400000">
              <a:off x="7324470" y="-93351"/>
              <a:ext cx="45720" cy="3593339"/>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sp>
          <p:nvSpPr>
            <p:cNvPr id="263" name="Google Shape;73;p14">
              <a:extLst>
                <a:ext uri="{FF2B5EF4-FFF2-40B4-BE49-F238E27FC236}">
                  <a16:creationId xmlns:a16="http://schemas.microsoft.com/office/drawing/2014/main" id="{174E3863-F557-CFCA-1125-696F323AD032}"/>
                </a:ext>
              </a:extLst>
            </p:cNvPr>
            <p:cNvSpPr txBox="1"/>
            <p:nvPr/>
          </p:nvSpPr>
          <p:spPr>
            <a:xfrm rot="5400000">
              <a:off x="7327925" y="1640481"/>
              <a:ext cx="45719" cy="3586429"/>
            </a:xfrm>
            <a:prstGeom prst="rect">
              <a:avLst/>
            </a:prstGeom>
            <a:solidFill>
              <a:schemeClr val="bg1"/>
            </a:solid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oboto"/>
                <a:ea typeface="Roboto"/>
                <a:cs typeface="Roboto"/>
                <a:sym typeface="Roboto"/>
              </a:endParaRPr>
            </a:p>
          </p:txBody>
        </p:sp>
      </p:grpSp>
      <p:sp>
        <p:nvSpPr>
          <p:cNvPr id="2" name="Rectangle: Rounded Corners 1">
            <a:extLst>
              <a:ext uri="{FF2B5EF4-FFF2-40B4-BE49-F238E27FC236}">
                <a16:creationId xmlns:a16="http://schemas.microsoft.com/office/drawing/2014/main" id="{92A2BABE-7904-09D3-AD45-9BC12CEE63BE}"/>
              </a:ext>
            </a:extLst>
          </p:cNvPr>
          <p:cNvSpPr/>
          <p:nvPr/>
        </p:nvSpPr>
        <p:spPr>
          <a:xfrm>
            <a:off x="56487" y="4654445"/>
            <a:ext cx="3398146" cy="426673"/>
          </a:xfrm>
          <a:prstGeom prst="round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l"/>
            <a:r>
              <a:rPr lang="en-US" sz="1000" b="1" dirty="0">
                <a:solidFill>
                  <a:schemeClr val="bg1"/>
                </a:solidFill>
                <a:latin typeface="Calibri-Bold"/>
              </a:rPr>
              <a:t>Greening the Islands and CPMR Islands Commission at Committee of the Regions in Brussels, June 2019</a:t>
            </a:r>
          </a:p>
        </p:txBody>
      </p:sp>
      <p:sp>
        <p:nvSpPr>
          <p:cNvPr id="3" name="Rectangle: Rounded Corners 1">
            <a:extLst>
              <a:ext uri="{FF2B5EF4-FFF2-40B4-BE49-F238E27FC236}">
                <a16:creationId xmlns:a16="http://schemas.microsoft.com/office/drawing/2014/main" id="{9A39E4DA-422D-7687-6D4E-1F46FBDB60AA}"/>
              </a:ext>
            </a:extLst>
          </p:cNvPr>
          <p:cNvSpPr/>
          <p:nvPr/>
        </p:nvSpPr>
        <p:spPr>
          <a:xfrm>
            <a:off x="5761408" y="4706908"/>
            <a:ext cx="3348285" cy="398493"/>
          </a:xfrm>
          <a:prstGeom prst="round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1000" b="1" dirty="0">
                <a:solidFill>
                  <a:schemeClr val="bg1"/>
                </a:solidFill>
                <a:latin typeface="Calibri-Bold"/>
              </a:rPr>
              <a:t>6th International Conference &amp; 4th Greening the Islands National </a:t>
            </a:r>
            <a:r>
              <a:rPr lang="it-IT" sz="1000" b="1" dirty="0">
                <a:solidFill>
                  <a:schemeClr val="bg1"/>
                </a:solidFill>
                <a:latin typeface="Calibri-Bold"/>
              </a:rPr>
              <a:t>Conference, </a:t>
            </a:r>
            <a:r>
              <a:rPr lang="it-IT" sz="1000" b="1" dirty="0" err="1">
                <a:solidFill>
                  <a:schemeClr val="bg1"/>
                </a:solidFill>
                <a:latin typeface="Calibri-Bold"/>
              </a:rPr>
              <a:t>October</a:t>
            </a:r>
            <a:r>
              <a:rPr lang="it-IT" sz="1000" b="1" dirty="0">
                <a:solidFill>
                  <a:schemeClr val="bg1"/>
                </a:solidFill>
                <a:latin typeface="Calibri-Bold"/>
              </a:rPr>
              <a:t> 2019, Palermo</a:t>
            </a:r>
            <a:endParaRPr lang="en-US" sz="1000" b="1" dirty="0">
              <a:solidFill>
                <a:schemeClr val="bg1"/>
              </a:solidFill>
              <a:latin typeface="Calibri-Bold"/>
            </a:endParaRPr>
          </a:p>
        </p:txBody>
      </p:sp>
      <p:sp>
        <p:nvSpPr>
          <p:cNvPr id="6" name="Rectangle: Rounded Corners 5">
            <a:extLst>
              <a:ext uri="{FF2B5EF4-FFF2-40B4-BE49-F238E27FC236}">
                <a16:creationId xmlns:a16="http://schemas.microsoft.com/office/drawing/2014/main" id="{0921CD12-F9EA-46CE-73DC-08CBB775B0DC}"/>
              </a:ext>
            </a:extLst>
          </p:cNvPr>
          <p:cNvSpPr/>
          <p:nvPr/>
        </p:nvSpPr>
        <p:spPr>
          <a:xfrm>
            <a:off x="5786204" y="1201354"/>
            <a:ext cx="3312078" cy="546598"/>
          </a:xfrm>
          <a:prstGeom prst="round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1000" b="1" dirty="0">
                <a:solidFill>
                  <a:schemeClr val="bg1"/>
                </a:solidFill>
                <a:latin typeface="Calibri-Bold"/>
              </a:rPr>
              <a:t>GTI Observatory meeting and workshop on Sustainability Index application in Gozo (Malta), May 2022</a:t>
            </a:r>
          </a:p>
        </p:txBody>
      </p:sp>
      <p:sp>
        <p:nvSpPr>
          <p:cNvPr id="7" name="Rectangle: Rounded Corners 6">
            <a:extLst>
              <a:ext uri="{FF2B5EF4-FFF2-40B4-BE49-F238E27FC236}">
                <a16:creationId xmlns:a16="http://schemas.microsoft.com/office/drawing/2014/main" id="{CCC2CD00-B88C-5F66-7D34-4FE4A7987C93}"/>
              </a:ext>
            </a:extLst>
          </p:cNvPr>
          <p:cNvSpPr/>
          <p:nvPr/>
        </p:nvSpPr>
        <p:spPr>
          <a:xfrm>
            <a:off x="5531416" y="3043275"/>
            <a:ext cx="3593339" cy="426673"/>
          </a:xfrm>
          <a:prstGeom prst="round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1000" b="1" dirty="0">
                <a:solidFill>
                  <a:schemeClr val="bg1"/>
                </a:solidFill>
                <a:latin typeface="Calibri-Bold"/>
              </a:rPr>
              <a:t>GTI Observatory Global Summit in Gran </a:t>
            </a:r>
            <a:r>
              <a:rPr lang="en-US" sz="1000" b="1" dirty="0" err="1">
                <a:solidFill>
                  <a:schemeClr val="bg1"/>
                </a:solidFill>
                <a:latin typeface="Calibri-Bold"/>
              </a:rPr>
              <a:t>Canaria</a:t>
            </a:r>
            <a:r>
              <a:rPr lang="en-US" sz="1000" b="1" dirty="0">
                <a:solidFill>
                  <a:schemeClr val="bg1"/>
                </a:solidFill>
                <a:latin typeface="Calibri-Bold"/>
              </a:rPr>
              <a:t>, February 2023</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17997</TotalTime>
  <Words>1889</Words>
  <Application>Microsoft Office PowerPoint</Application>
  <PresentationFormat>Presentazione su schermo (16:9)</PresentationFormat>
  <Paragraphs>269</Paragraphs>
  <Slides>19</Slides>
  <Notes>17</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19</vt:i4>
      </vt:variant>
    </vt:vector>
  </HeadingPairs>
  <TitlesOfParts>
    <vt:vector size="31" baseType="lpstr">
      <vt:lpstr>Times New Roman</vt:lpstr>
      <vt:lpstr>Roboto</vt:lpstr>
      <vt:lpstr>Arial</vt:lpstr>
      <vt:lpstr>Montserrat</vt:lpstr>
      <vt:lpstr>Roboto Medium</vt:lpstr>
      <vt:lpstr>Calibri</vt:lpstr>
      <vt:lpstr>Neris Thin</vt:lpstr>
      <vt:lpstr>Roboto Black</vt:lpstr>
      <vt:lpstr>Open Sans</vt:lpstr>
      <vt:lpstr>Calibri-Bold</vt:lpstr>
      <vt:lpstr>Simple Light</vt:lpstr>
      <vt:lpstr>1_Simple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dc:creator>
  <cp:lastModifiedBy>Cristina Culiani</cp:lastModifiedBy>
  <cp:revision>6</cp:revision>
  <cp:lastPrinted>2025-02-20T20:36:55Z</cp:lastPrinted>
  <dcterms:modified xsi:type="dcterms:W3CDTF">2025-04-03T11:06:32Z</dcterms:modified>
</cp:coreProperties>
</file>