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19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/slid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/slid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/slide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28600"/>
            <a:ext cx="11201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F37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Piano formativo e attività finanziabili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30352" y="658368"/>
            <a:ext cx="10881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536B91"/>
                </a:solidFill>
              </a:rPr>
              <a:t>La filiera progettuale integra formazione, orientamento e servizi per l’inserimento lavorativo</a:t>
            </a:r>
            <a:endParaRPr lang="en-US" b="1" dirty="0"/>
          </a:p>
        </p:txBody>
      </p:sp>
      <p:sp>
        <p:nvSpPr>
          <p:cNvPr id="4" name="Shape 2"/>
          <p:cNvSpPr/>
          <p:nvPr/>
        </p:nvSpPr>
        <p:spPr>
          <a:xfrm>
            <a:off x="512064" y="868680"/>
            <a:ext cx="1874520" cy="0"/>
          </a:xfrm>
          <a:prstGeom prst="line">
            <a:avLst/>
          </a:prstGeom>
          <a:noFill/>
          <a:ln w="38100">
            <a:solidFill>
              <a:srgbClr val="4472C4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3"/>
          <p:cNvSpPr/>
          <p:nvPr/>
        </p:nvSpPr>
        <p:spPr>
          <a:xfrm>
            <a:off x="594360" y="1143000"/>
            <a:ext cx="777240" cy="777240"/>
          </a:xfrm>
          <a:prstGeom prst="ellips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1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527048" y="1133856"/>
            <a:ext cx="2103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3763"/>
                </a:solidFill>
              </a:rPr>
              <a:t>Filiera progettuale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1527048" y="1444752"/>
            <a:ext cx="224028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04A73"/>
                </a:solidFill>
              </a:rPr>
              <a:t>Insieme di azioni integrate che caratterizza il Piano formativo.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60520" y="1143000"/>
            <a:ext cx="777240" cy="777240"/>
          </a:xfrm>
          <a:prstGeom prst="ellipse">
            <a:avLst/>
          </a:prstGeom>
          <a:solidFill>
            <a:srgbClr val="1E9B90"/>
          </a:solidFill>
          <a:ln>
            <a:solidFill>
              <a:srgbClr val="1E9B90"/>
            </a:solidFill>
          </a:ln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5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5093208" y="1133856"/>
            <a:ext cx="2103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3763"/>
                </a:solidFill>
              </a:rPr>
              <a:t>Filiere previste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093208" y="1444752"/>
            <a:ext cx="224028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algn="ctr"/>
            <a:r>
              <a:rPr lang="en-US" sz="1400" dirty="0">
                <a:solidFill>
                  <a:srgbClr val="304A73"/>
                </a:solidFill>
              </a:rPr>
              <a:t>Attività diversificate e complementari per percorso GOL in base al cluster di appartenenza</a:t>
            </a:r>
          </a:p>
        </p:txBody>
      </p:sp>
      <p:sp>
        <p:nvSpPr>
          <p:cNvPr id="11" name="Text 9"/>
          <p:cNvSpPr/>
          <p:nvPr/>
        </p:nvSpPr>
        <p:spPr>
          <a:xfrm>
            <a:off x="7726680" y="1143000"/>
            <a:ext cx="777240" cy="777240"/>
          </a:xfrm>
          <a:prstGeom prst="ellipse">
            <a:avLst/>
          </a:prstGeom>
          <a:solidFill>
            <a:srgbClr val="F28C28"/>
          </a:solidFill>
          <a:ln>
            <a:solidFill>
              <a:srgbClr val="F28C28"/>
            </a:solidFill>
          </a:ln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PF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8659368" y="1133856"/>
            <a:ext cx="2103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3763"/>
                </a:solidFill>
              </a:rPr>
              <a:t>Piano formativo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8659368" y="1444752"/>
            <a:ext cx="224028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04A73"/>
                </a:solidFill>
              </a:rPr>
              <a:t>Unità massima di progettazione: selezione coordinata di proposte articolate in </a:t>
            </a:r>
            <a:r>
              <a:rPr lang="en-US" sz="1400" dirty="0" err="1">
                <a:solidFill>
                  <a:srgbClr val="304A73"/>
                </a:solidFill>
              </a:rPr>
              <a:t>filiere</a:t>
            </a:r>
            <a:r>
              <a:rPr lang="en-US" sz="1400" dirty="0">
                <a:solidFill>
                  <a:srgbClr val="304A73"/>
                </a:solidFill>
              </a:rPr>
              <a:t> integrate.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2359152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3763"/>
                </a:solidFill>
              </a:rPr>
              <a:t>Sequenza delle attività finanziabili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58368" y="2788920"/>
            <a:ext cx="530352" cy="329184"/>
          </a:xfrm>
          <a:prstGeom prst="roundRect">
            <a:avLst>
              <a:gd name="adj" fmla="val 11111"/>
            </a:avLst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01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58368" y="3191256"/>
            <a:ext cx="1975104" cy="868680"/>
          </a:xfrm>
          <a:prstGeom prst="roundRect">
            <a:avLst>
              <a:gd name="adj" fmla="val 6316"/>
            </a:avLst>
          </a:prstGeom>
          <a:solidFill>
            <a:srgbClr val="F6F8FC"/>
          </a:solidFill>
          <a:ln w="12700">
            <a:solidFill>
              <a:srgbClr val="D8E1F0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3763"/>
                </a:solidFill>
              </a:rPr>
              <a:t>Presa in carico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F3763"/>
                </a:solidFill>
              </a:rPr>
              <a:t>+ Patto di servizio GOL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2679192" y="3502152"/>
            <a:ext cx="164592" cy="164592"/>
          </a:xfrm>
          <a:prstGeom prst="chevron">
            <a:avLst/>
          </a:prstGeom>
          <a:solidFill>
            <a:srgbClr val="AABBD7"/>
          </a:solidFill>
          <a:ln w="12700">
            <a:solidFill>
              <a:srgbClr val="AABBD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8" name="Text 16"/>
          <p:cNvSpPr/>
          <p:nvPr/>
        </p:nvSpPr>
        <p:spPr>
          <a:xfrm>
            <a:off x="2926080" y="2788920"/>
            <a:ext cx="530352" cy="329184"/>
          </a:xfrm>
          <a:prstGeom prst="roundRect">
            <a:avLst>
              <a:gd name="adj" fmla="val 11111"/>
            </a:avLst>
          </a:prstGeom>
          <a:solidFill>
            <a:srgbClr val="1E9B90"/>
          </a:solidFill>
          <a:ln>
            <a:solidFill>
              <a:srgbClr val="1E9B90"/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02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926080" y="3191256"/>
            <a:ext cx="1975104" cy="868680"/>
          </a:xfrm>
          <a:prstGeom prst="roundRect">
            <a:avLst>
              <a:gd name="adj" fmla="val 6316"/>
            </a:avLst>
          </a:prstGeom>
          <a:solidFill>
            <a:srgbClr val="F6F8FC"/>
          </a:solidFill>
          <a:ln w="12700">
            <a:solidFill>
              <a:srgbClr val="D8E1F0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3763"/>
                </a:solidFill>
              </a:rPr>
              <a:t>Orientamento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F3763"/>
                </a:solidFill>
              </a:rPr>
              <a:t>specialistico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946904" y="3502152"/>
            <a:ext cx="164592" cy="164592"/>
          </a:xfrm>
          <a:prstGeom prst="chevron">
            <a:avLst/>
          </a:prstGeom>
          <a:solidFill>
            <a:srgbClr val="AABBD7"/>
          </a:solidFill>
          <a:ln w="12700">
            <a:solidFill>
              <a:srgbClr val="AABBD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1" name="Text 19"/>
          <p:cNvSpPr/>
          <p:nvPr/>
        </p:nvSpPr>
        <p:spPr>
          <a:xfrm>
            <a:off x="5193792" y="2788920"/>
            <a:ext cx="530352" cy="329184"/>
          </a:xfrm>
          <a:prstGeom prst="roundRect">
            <a:avLst>
              <a:gd name="adj" fmla="val 11111"/>
            </a:avLst>
          </a:prstGeom>
          <a:solidFill>
            <a:srgbClr val="F28C28"/>
          </a:solidFill>
          <a:ln>
            <a:solidFill>
              <a:srgbClr val="F28C28"/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03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193792" y="3191256"/>
            <a:ext cx="1975104" cy="868680"/>
          </a:xfrm>
          <a:prstGeom prst="roundRect">
            <a:avLst>
              <a:gd name="adj" fmla="val 6316"/>
            </a:avLst>
          </a:prstGeom>
          <a:solidFill>
            <a:srgbClr val="F6F8FC"/>
          </a:solidFill>
          <a:ln w="12700">
            <a:solidFill>
              <a:srgbClr val="D8E1F0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3763"/>
                </a:solidFill>
              </a:rPr>
              <a:t>Mindset e soft skills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214616" y="3502152"/>
            <a:ext cx="164592" cy="164592"/>
          </a:xfrm>
          <a:prstGeom prst="chevron">
            <a:avLst/>
          </a:prstGeom>
          <a:solidFill>
            <a:srgbClr val="AABBD7"/>
          </a:solidFill>
          <a:ln w="12700">
            <a:solidFill>
              <a:srgbClr val="AABBD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4" name="Text 22"/>
          <p:cNvSpPr/>
          <p:nvPr/>
        </p:nvSpPr>
        <p:spPr>
          <a:xfrm>
            <a:off x="7461504" y="2788920"/>
            <a:ext cx="530352" cy="329184"/>
          </a:xfrm>
          <a:prstGeom prst="roundRect">
            <a:avLst>
              <a:gd name="adj" fmla="val 11111"/>
            </a:avLst>
          </a:prstGeom>
          <a:solidFill>
            <a:srgbClr val="5A9E3D"/>
          </a:solidFill>
          <a:ln>
            <a:solidFill>
              <a:srgbClr val="5A9E3D"/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04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7461504" y="3191256"/>
            <a:ext cx="1975104" cy="868680"/>
          </a:xfrm>
          <a:prstGeom prst="roundRect">
            <a:avLst>
              <a:gd name="adj" fmla="val 6316"/>
            </a:avLst>
          </a:prstGeom>
          <a:solidFill>
            <a:srgbClr val="F6F8FC"/>
          </a:solidFill>
          <a:ln w="12700">
            <a:solidFill>
              <a:srgbClr val="D8E1F0"/>
            </a:solidFill>
          </a:ln>
        </p:spPr>
        <p:txBody>
          <a:bodyPr wrap="square" lIns="762" tIns="762" rIns="762" bIns="762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3763"/>
                </a:solidFill>
              </a:rPr>
              <a:t>Formazione specialistica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9482328" y="3502152"/>
            <a:ext cx="164592" cy="164592"/>
          </a:xfrm>
          <a:prstGeom prst="chevron">
            <a:avLst/>
          </a:prstGeom>
          <a:solidFill>
            <a:srgbClr val="AABBD7"/>
          </a:solidFill>
          <a:ln w="12700">
            <a:solidFill>
              <a:srgbClr val="AABBD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7" name="Text 25"/>
          <p:cNvSpPr/>
          <p:nvPr/>
        </p:nvSpPr>
        <p:spPr>
          <a:xfrm>
            <a:off x="9729216" y="2788920"/>
            <a:ext cx="530352" cy="329184"/>
          </a:xfrm>
          <a:prstGeom prst="roundRect">
            <a:avLst>
              <a:gd name="adj" fmla="val 11111"/>
            </a:avLst>
          </a:prstGeom>
          <a:solidFill>
            <a:srgbClr val="D94B41"/>
          </a:solidFill>
          <a:ln>
            <a:solidFill>
              <a:srgbClr val="D94B41"/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05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729216" y="3191256"/>
            <a:ext cx="1975104" cy="868680"/>
          </a:xfrm>
          <a:prstGeom prst="roundRect">
            <a:avLst>
              <a:gd name="adj" fmla="val 6316"/>
            </a:avLst>
          </a:prstGeom>
          <a:solidFill>
            <a:srgbClr val="F6F8FC"/>
          </a:solidFill>
          <a:ln w="12700">
            <a:solidFill>
              <a:srgbClr val="D8E1F0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3763"/>
                </a:solidFill>
              </a:rPr>
              <a:t>Accompagnamento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F3763"/>
                </a:solidFill>
              </a:rPr>
              <a:t>al lavoro o all’avvio d’impresa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77240" y="4617720"/>
            <a:ext cx="10607040" cy="594360"/>
          </a:xfrm>
          <a:prstGeom prst="roundRect">
            <a:avLst>
              <a:gd name="adj" fmla="val 9231"/>
            </a:avLst>
          </a:prstGeom>
          <a:solidFill>
            <a:srgbClr val="EAF0FA"/>
          </a:solidFill>
          <a:ln w="12700">
            <a:solidFill>
              <a:srgbClr val="D6E0F3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F3763"/>
                </a:solidFill>
              </a:rPr>
              <a:t>La misura di formazione specialistica viene attivata quando necessaria in funzione dell’occupabilità della persona e degli esiti dell’Assessment</a:t>
            </a:r>
            <a:endParaRPr lang="en-US" sz="1600" dirty="0"/>
          </a:p>
        </p:txBody>
      </p:sp>
      <p:pic>
        <p:nvPicPr>
          <p:cNvPr id="30" name="Image 0" descr="/mnt/data/footer_log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40" y="6199632"/>
            <a:ext cx="6080760" cy="603504"/>
          </a:xfrm>
          <a:prstGeom prst="rect">
            <a:avLst/>
          </a:prstGeom>
        </p:spPr>
      </p:pic>
      <p:sp>
        <p:nvSpPr>
          <p:cNvPr id="31" name="Text 28"/>
          <p:cNvSpPr/>
          <p:nvPr/>
        </p:nvSpPr>
        <p:spPr>
          <a:xfrm>
            <a:off x="11475720" y="6336792"/>
            <a:ext cx="320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A99AE"/>
                </a:solidFill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28600"/>
            <a:ext cx="11201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F37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Attività finanziabili per filiera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30352" y="658368"/>
            <a:ext cx="10881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36B91"/>
                </a:solidFill>
              </a:rPr>
              <a:t>Matrice sintetica delle attività attivabili nei cinque percorsi e focus ITS / IeFP.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512064" y="868680"/>
            <a:ext cx="1874520" cy="0"/>
          </a:xfrm>
          <a:prstGeom prst="line">
            <a:avLst/>
          </a:prstGeom>
          <a:noFill/>
          <a:ln w="38100">
            <a:solidFill>
              <a:srgbClr val="4472C4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3"/>
          <p:cNvSpPr/>
          <p:nvPr/>
        </p:nvSpPr>
        <p:spPr>
          <a:xfrm>
            <a:off x="1258215" y="1081477"/>
            <a:ext cx="1605686" cy="435254"/>
          </a:xfrm>
          <a:prstGeom prst="rect">
            <a:avLst/>
          </a:prstGeom>
          <a:solidFill>
            <a:srgbClr val="1F3763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Filiere declinate per Percorso</a:t>
            </a:r>
          </a:p>
        </p:txBody>
      </p:sp>
      <p:sp>
        <p:nvSpPr>
          <p:cNvPr id="6" name="Text 4"/>
          <p:cNvSpPr/>
          <p:nvPr/>
        </p:nvSpPr>
        <p:spPr>
          <a:xfrm>
            <a:off x="2867559" y="1081477"/>
            <a:ext cx="471830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PdS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343047" y="1081477"/>
            <a:ext cx="471830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OS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818535" y="1081477"/>
            <a:ext cx="691286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Mindset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13479" y="1081477"/>
            <a:ext cx="855878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Form. breve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373015" y="1081477"/>
            <a:ext cx="773582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Form. Digitale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150255" y="1081477"/>
            <a:ext cx="755294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Form. Lunga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909207" y="1081477"/>
            <a:ext cx="801014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Riqualif.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7713879" y="1081477"/>
            <a:ext cx="782726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Accomp.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8500263" y="1081477"/>
            <a:ext cx="563270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Spec.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021471" y="1081477"/>
            <a:ext cx="636422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Outpl.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1258215" y="1520389"/>
            <a:ext cx="1605686" cy="51755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P1 Reinserimento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occupazionale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2821839" y="1520389"/>
            <a:ext cx="471830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18" name="Text 16"/>
          <p:cNvSpPr/>
          <p:nvPr/>
        </p:nvSpPr>
        <p:spPr>
          <a:xfrm>
            <a:off x="3297327" y="1520389"/>
            <a:ext cx="471830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19" name="Text 17"/>
          <p:cNvSpPr/>
          <p:nvPr/>
        </p:nvSpPr>
        <p:spPr>
          <a:xfrm>
            <a:off x="3772815" y="1520389"/>
            <a:ext cx="691286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20" name="Text 18"/>
          <p:cNvSpPr/>
          <p:nvPr/>
        </p:nvSpPr>
        <p:spPr>
          <a:xfrm>
            <a:off x="4467759" y="1520389"/>
            <a:ext cx="855878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21" name="Text 19"/>
          <p:cNvSpPr/>
          <p:nvPr/>
        </p:nvSpPr>
        <p:spPr>
          <a:xfrm>
            <a:off x="5327295" y="1520389"/>
            <a:ext cx="773582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22" name="Text 20"/>
          <p:cNvSpPr/>
          <p:nvPr/>
        </p:nvSpPr>
        <p:spPr>
          <a:xfrm>
            <a:off x="6104535" y="1520389"/>
            <a:ext cx="755294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23" name="Text 21"/>
          <p:cNvSpPr/>
          <p:nvPr/>
        </p:nvSpPr>
        <p:spPr>
          <a:xfrm>
            <a:off x="6863487" y="1520389"/>
            <a:ext cx="801014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24" name="Text 22"/>
          <p:cNvSpPr/>
          <p:nvPr/>
        </p:nvSpPr>
        <p:spPr>
          <a:xfrm>
            <a:off x="7668159" y="1520389"/>
            <a:ext cx="782726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25" name="Text 23"/>
          <p:cNvSpPr/>
          <p:nvPr/>
        </p:nvSpPr>
        <p:spPr>
          <a:xfrm>
            <a:off x="8454543" y="1520389"/>
            <a:ext cx="563270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26" name="Text 24"/>
          <p:cNvSpPr/>
          <p:nvPr/>
        </p:nvSpPr>
        <p:spPr>
          <a:xfrm>
            <a:off x="9021471" y="1520389"/>
            <a:ext cx="636422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27" name="Text 25"/>
          <p:cNvSpPr/>
          <p:nvPr/>
        </p:nvSpPr>
        <p:spPr>
          <a:xfrm>
            <a:off x="1258215" y="2041597"/>
            <a:ext cx="1605686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P2 Upskilling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2821839" y="2041597"/>
            <a:ext cx="471830" cy="435254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29" name="Text 27"/>
          <p:cNvSpPr/>
          <p:nvPr/>
        </p:nvSpPr>
        <p:spPr>
          <a:xfrm>
            <a:off x="3297327" y="2041597"/>
            <a:ext cx="471830" cy="435254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30" name="Text 28"/>
          <p:cNvSpPr/>
          <p:nvPr/>
        </p:nvSpPr>
        <p:spPr>
          <a:xfrm>
            <a:off x="3772815" y="2041597"/>
            <a:ext cx="691286" cy="435254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31" name="Text 29"/>
          <p:cNvSpPr/>
          <p:nvPr/>
        </p:nvSpPr>
        <p:spPr>
          <a:xfrm>
            <a:off x="4467759" y="2041597"/>
            <a:ext cx="855878" cy="435254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32" name="Text 30"/>
          <p:cNvSpPr/>
          <p:nvPr/>
        </p:nvSpPr>
        <p:spPr>
          <a:xfrm>
            <a:off x="5327295" y="2041597"/>
            <a:ext cx="773582" cy="435254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33" name="Text 31"/>
          <p:cNvSpPr/>
          <p:nvPr/>
        </p:nvSpPr>
        <p:spPr>
          <a:xfrm>
            <a:off x="6104535" y="2041597"/>
            <a:ext cx="755294" cy="435254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34" name="Text 32"/>
          <p:cNvSpPr/>
          <p:nvPr/>
        </p:nvSpPr>
        <p:spPr>
          <a:xfrm>
            <a:off x="6863487" y="2041597"/>
            <a:ext cx="801014" cy="435254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35" name="Text 33"/>
          <p:cNvSpPr/>
          <p:nvPr/>
        </p:nvSpPr>
        <p:spPr>
          <a:xfrm>
            <a:off x="7668159" y="2041597"/>
            <a:ext cx="782726" cy="435254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36" name="Text 34"/>
          <p:cNvSpPr/>
          <p:nvPr/>
        </p:nvSpPr>
        <p:spPr>
          <a:xfrm>
            <a:off x="8454543" y="2041597"/>
            <a:ext cx="563270" cy="435254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37" name="Text 35"/>
          <p:cNvSpPr/>
          <p:nvPr/>
        </p:nvSpPr>
        <p:spPr>
          <a:xfrm>
            <a:off x="9021471" y="2041597"/>
            <a:ext cx="636422" cy="435254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38" name="Text 36"/>
          <p:cNvSpPr/>
          <p:nvPr/>
        </p:nvSpPr>
        <p:spPr>
          <a:xfrm>
            <a:off x="1258215" y="2480509"/>
            <a:ext cx="1605686" cy="435254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P3 Reskilling</a:t>
            </a:r>
            <a:endParaRPr lang="en-US" sz="1200" dirty="0"/>
          </a:p>
        </p:txBody>
      </p:sp>
      <p:sp>
        <p:nvSpPr>
          <p:cNvPr id="39" name="Text 37"/>
          <p:cNvSpPr/>
          <p:nvPr/>
        </p:nvSpPr>
        <p:spPr>
          <a:xfrm>
            <a:off x="2821839" y="2480509"/>
            <a:ext cx="471830" cy="435254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40" name="Text 38"/>
          <p:cNvSpPr/>
          <p:nvPr/>
        </p:nvSpPr>
        <p:spPr>
          <a:xfrm>
            <a:off x="3297327" y="2480509"/>
            <a:ext cx="471830" cy="435254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41" name="Text 39"/>
          <p:cNvSpPr/>
          <p:nvPr/>
        </p:nvSpPr>
        <p:spPr>
          <a:xfrm>
            <a:off x="3772815" y="2480509"/>
            <a:ext cx="691286" cy="435254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42" name="Text 40"/>
          <p:cNvSpPr/>
          <p:nvPr/>
        </p:nvSpPr>
        <p:spPr>
          <a:xfrm>
            <a:off x="4467759" y="2480509"/>
            <a:ext cx="855878" cy="435254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43" name="Text 41"/>
          <p:cNvSpPr/>
          <p:nvPr/>
        </p:nvSpPr>
        <p:spPr>
          <a:xfrm>
            <a:off x="5327295" y="2480509"/>
            <a:ext cx="773582" cy="435254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44" name="Text 42"/>
          <p:cNvSpPr/>
          <p:nvPr/>
        </p:nvSpPr>
        <p:spPr>
          <a:xfrm>
            <a:off x="6104535" y="2480509"/>
            <a:ext cx="755294" cy="435254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45" name="Text 43"/>
          <p:cNvSpPr/>
          <p:nvPr/>
        </p:nvSpPr>
        <p:spPr>
          <a:xfrm>
            <a:off x="6863487" y="2480509"/>
            <a:ext cx="801014" cy="435254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46" name="Text 44"/>
          <p:cNvSpPr/>
          <p:nvPr/>
        </p:nvSpPr>
        <p:spPr>
          <a:xfrm>
            <a:off x="7668159" y="2480509"/>
            <a:ext cx="782726" cy="435254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47" name="Text 45"/>
          <p:cNvSpPr/>
          <p:nvPr/>
        </p:nvSpPr>
        <p:spPr>
          <a:xfrm>
            <a:off x="8454543" y="2480509"/>
            <a:ext cx="563270" cy="435254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48" name="Text 46"/>
          <p:cNvSpPr/>
          <p:nvPr/>
        </p:nvSpPr>
        <p:spPr>
          <a:xfrm>
            <a:off x="9021471" y="2480509"/>
            <a:ext cx="636422" cy="435254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49" name="Text 47"/>
          <p:cNvSpPr/>
          <p:nvPr/>
        </p:nvSpPr>
        <p:spPr>
          <a:xfrm>
            <a:off x="1258215" y="2919421"/>
            <a:ext cx="1605686" cy="51755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P4 Lavoro 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inclusione</a:t>
            </a:r>
            <a:endParaRPr lang="en-US" sz="1200" dirty="0"/>
          </a:p>
        </p:txBody>
      </p:sp>
      <p:sp>
        <p:nvSpPr>
          <p:cNvPr id="50" name="Text 48"/>
          <p:cNvSpPr/>
          <p:nvPr/>
        </p:nvSpPr>
        <p:spPr>
          <a:xfrm>
            <a:off x="2821839" y="2919421"/>
            <a:ext cx="471830" cy="517550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51" name="Text 49"/>
          <p:cNvSpPr/>
          <p:nvPr/>
        </p:nvSpPr>
        <p:spPr>
          <a:xfrm>
            <a:off x="3297327" y="2919421"/>
            <a:ext cx="471830" cy="517550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52" name="Text 50"/>
          <p:cNvSpPr/>
          <p:nvPr/>
        </p:nvSpPr>
        <p:spPr>
          <a:xfrm>
            <a:off x="3772815" y="2919421"/>
            <a:ext cx="691286" cy="517550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53" name="Text 51"/>
          <p:cNvSpPr/>
          <p:nvPr/>
        </p:nvSpPr>
        <p:spPr>
          <a:xfrm>
            <a:off x="4467759" y="2919421"/>
            <a:ext cx="855878" cy="517550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54" name="Text 52"/>
          <p:cNvSpPr/>
          <p:nvPr/>
        </p:nvSpPr>
        <p:spPr>
          <a:xfrm>
            <a:off x="5327295" y="2919421"/>
            <a:ext cx="773582" cy="517550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55" name="Text 53"/>
          <p:cNvSpPr/>
          <p:nvPr/>
        </p:nvSpPr>
        <p:spPr>
          <a:xfrm>
            <a:off x="6104535" y="2919421"/>
            <a:ext cx="755294" cy="517550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56" name="Text 54"/>
          <p:cNvSpPr/>
          <p:nvPr/>
        </p:nvSpPr>
        <p:spPr>
          <a:xfrm>
            <a:off x="6863487" y="2919421"/>
            <a:ext cx="801014" cy="517550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57" name="Text 55"/>
          <p:cNvSpPr/>
          <p:nvPr/>
        </p:nvSpPr>
        <p:spPr>
          <a:xfrm>
            <a:off x="7668159" y="2919421"/>
            <a:ext cx="782726" cy="517550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58" name="Text 56"/>
          <p:cNvSpPr/>
          <p:nvPr/>
        </p:nvSpPr>
        <p:spPr>
          <a:xfrm>
            <a:off x="8454543" y="2919421"/>
            <a:ext cx="563270" cy="517550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59" name="Text 57"/>
          <p:cNvSpPr/>
          <p:nvPr/>
        </p:nvSpPr>
        <p:spPr>
          <a:xfrm>
            <a:off x="9021471" y="2919421"/>
            <a:ext cx="636422" cy="517550"/>
          </a:xfrm>
          <a:prstGeom prst="rect">
            <a:avLst/>
          </a:prstGeom>
          <a:solidFill>
            <a:srgbClr val="DDE6F6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60" name="Text 58"/>
          <p:cNvSpPr/>
          <p:nvPr/>
        </p:nvSpPr>
        <p:spPr>
          <a:xfrm>
            <a:off x="1258215" y="3440629"/>
            <a:ext cx="1605686" cy="51755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P5 Ricollocazione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collettiva</a:t>
            </a:r>
            <a:endParaRPr lang="en-US" sz="1200" dirty="0"/>
          </a:p>
        </p:txBody>
      </p:sp>
      <p:sp>
        <p:nvSpPr>
          <p:cNvPr id="61" name="Text 59"/>
          <p:cNvSpPr/>
          <p:nvPr/>
        </p:nvSpPr>
        <p:spPr>
          <a:xfrm>
            <a:off x="2821839" y="3440629"/>
            <a:ext cx="471830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62" name="Text 60"/>
          <p:cNvSpPr/>
          <p:nvPr/>
        </p:nvSpPr>
        <p:spPr>
          <a:xfrm>
            <a:off x="3297327" y="3440629"/>
            <a:ext cx="471830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63" name="Text 61"/>
          <p:cNvSpPr/>
          <p:nvPr/>
        </p:nvSpPr>
        <p:spPr>
          <a:xfrm>
            <a:off x="3772815" y="3440629"/>
            <a:ext cx="691286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64" name="Text 62"/>
          <p:cNvSpPr/>
          <p:nvPr/>
        </p:nvSpPr>
        <p:spPr>
          <a:xfrm>
            <a:off x="4467759" y="3440629"/>
            <a:ext cx="855878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65" name="Text 63"/>
          <p:cNvSpPr/>
          <p:nvPr/>
        </p:nvSpPr>
        <p:spPr>
          <a:xfrm>
            <a:off x="5327295" y="3440629"/>
            <a:ext cx="773582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66" name="Text 64"/>
          <p:cNvSpPr/>
          <p:nvPr/>
        </p:nvSpPr>
        <p:spPr>
          <a:xfrm>
            <a:off x="6104535" y="3440629"/>
            <a:ext cx="755294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67" name="Text 65"/>
          <p:cNvSpPr/>
          <p:nvPr/>
        </p:nvSpPr>
        <p:spPr>
          <a:xfrm>
            <a:off x="6863487" y="3440629"/>
            <a:ext cx="801014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68" name="Text 66"/>
          <p:cNvSpPr/>
          <p:nvPr/>
        </p:nvSpPr>
        <p:spPr>
          <a:xfrm>
            <a:off x="7668159" y="3440629"/>
            <a:ext cx="782726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endParaRPr lang="en-US" sz="1060" dirty="0"/>
          </a:p>
        </p:txBody>
      </p:sp>
      <p:sp>
        <p:nvSpPr>
          <p:cNvPr id="69" name="Text 67"/>
          <p:cNvSpPr/>
          <p:nvPr/>
        </p:nvSpPr>
        <p:spPr>
          <a:xfrm>
            <a:off x="8454543" y="3440629"/>
            <a:ext cx="563270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70" name="Text 68"/>
          <p:cNvSpPr/>
          <p:nvPr/>
        </p:nvSpPr>
        <p:spPr>
          <a:xfrm>
            <a:off x="9021471" y="3440629"/>
            <a:ext cx="636422" cy="51755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60" dirty="0">
                <a:solidFill>
                  <a:srgbClr val="1F3763"/>
                </a:solidFill>
              </a:rPr>
              <a:t>●</a:t>
            </a:r>
            <a:endParaRPr lang="en-US" sz="1060" dirty="0"/>
          </a:p>
        </p:txBody>
      </p:sp>
      <p:sp>
        <p:nvSpPr>
          <p:cNvPr id="71" name="Text 69"/>
          <p:cNvSpPr/>
          <p:nvPr/>
        </p:nvSpPr>
        <p:spPr>
          <a:xfrm>
            <a:off x="1275588" y="408409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3763"/>
                </a:solidFill>
              </a:rPr>
              <a:t>● attività prevista</a:t>
            </a:r>
            <a:endParaRPr lang="en-US" sz="1000" dirty="0"/>
          </a:p>
        </p:txBody>
      </p:sp>
      <p:sp>
        <p:nvSpPr>
          <p:cNvPr id="72" name="Text 70"/>
          <p:cNvSpPr/>
          <p:nvPr/>
        </p:nvSpPr>
        <p:spPr>
          <a:xfrm>
            <a:off x="658368" y="4608576"/>
            <a:ext cx="2057400" cy="384048"/>
          </a:xfrm>
          <a:prstGeom prst="roundRect">
            <a:avLst>
              <a:gd name="adj" fmla="val 14286"/>
            </a:avLst>
          </a:prstGeom>
          <a:solidFill>
            <a:srgbClr val="1F3763"/>
          </a:solidFill>
          <a:ln w="12700">
            <a:solidFill>
              <a:srgbClr val="1F3763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</a:rPr>
              <a:t>Focus allievi ITS e IeFP</a:t>
            </a:r>
            <a:endParaRPr lang="en-US" sz="1250" dirty="0"/>
          </a:p>
        </p:txBody>
      </p:sp>
      <p:sp>
        <p:nvSpPr>
          <p:cNvPr id="73" name="Text 71"/>
          <p:cNvSpPr/>
          <p:nvPr/>
        </p:nvSpPr>
        <p:spPr>
          <a:xfrm>
            <a:off x="2926080" y="4535424"/>
            <a:ext cx="3246120" cy="530352"/>
          </a:xfrm>
          <a:prstGeom prst="roundRect">
            <a:avLst>
              <a:gd name="adj" fmla="val 10345"/>
            </a:avLst>
          </a:prstGeom>
          <a:solidFill>
            <a:srgbClr val="EAF0FA"/>
          </a:solidFill>
          <a:ln w="12700">
            <a:solidFill>
              <a:srgbClr val="D6E0F3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120" dirty="0">
                <a:solidFill>
                  <a:srgbClr val="1F3763"/>
                </a:solidFill>
              </a:rPr>
              <a:t>Per gli allievi ITS e IeFP può essere attivata la Filiera Percorso 2: Upskilling.</a:t>
            </a:r>
            <a:endParaRPr lang="en-US" sz="1120" dirty="0"/>
          </a:p>
        </p:txBody>
      </p:sp>
      <p:sp>
        <p:nvSpPr>
          <p:cNvPr id="74" name="Text 72"/>
          <p:cNvSpPr/>
          <p:nvPr/>
        </p:nvSpPr>
        <p:spPr>
          <a:xfrm>
            <a:off x="6448349" y="4518965"/>
            <a:ext cx="471830" cy="38039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PdS</a:t>
            </a:r>
            <a:endParaRPr lang="en-US" sz="1200" dirty="0"/>
          </a:p>
        </p:txBody>
      </p:sp>
      <p:sp>
        <p:nvSpPr>
          <p:cNvPr id="75" name="Text 73"/>
          <p:cNvSpPr/>
          <p:nvPr/>
        </p:nvSpPr>
        <p:spPr>
          <a:xfrm>
            <a:off x="6923837" y="4518965"/>
            <a:ext cx="471830" cy="38039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OS</a:t>
            </a:r>
            <a:endParaRPr lang="en-US" sz="1200" dirty="0"/>
          </a:p>
        </p:txBody>
      </p:sp>
      <p:sp>
        <p:nvSpPr>
          <p:cNvPr id="76" name="Text 74"/>
          <p:cNvSpPr/>
          <p:nvPr/>
        </p:nvSpPr>
        <p:spPr>
          <a:xfrm>
            <a:off x="7399325" y="4518965"/>
            <a:ext cx="709574" cy="38039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Mindset</a:t>
            </a:r>
            <a:endParaRPr lang="en-US" sz="1200" dirty="0"/>
          </a:p>
        </p:txBody>
      </p:sp>
      <p:sp>
        <p:nvSpPr>
          <p:cNvPr id="77" name="Text 75"/>
          <p:cNvSpPr/>
          <p:nvPr/>
        </p:nvSpPr>
        <p:spPr>
          <a:xfrm>
            <a:off x="8112557" y="4518965"/>
            <a:ext cx="709574" cy="38039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Form. breve</a:t>
            </a:r>
            <a:endParaRPr lang="en-US" sz="1200" dirty="0"/>
          </a:p>
        </p:txBody>
      </p:sp>
      <p:sp>
        <p:nvSpPr>
          <p:cNvPr id="78" name="Text 76"/>
          <p:cNvSpPr/>
          <p:nvPr/>
        </p:nvSpPr>
        <p:spPr>
          <a:xfrm>
            <a:off x="8825789" y="4518965"/>
            <a:ext cx="590702" cy="38039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Form. Digitale</a:t>
            </a:r>
            <a:endParaRPr lang="en-US" sz="1200" dirty="0"/>
          </a:p>
        </p:txBody>
      </p:sp>
      <p:sp>
        <p:nvSpPr>
          <p:cNvPr id="79" name="Text 77"/>
          <p:cNvSpPr/>
          <p:nvPr/>
        </p:nvSpPr>
        <p:spPr>
          <a:xfrm>
            <a:off x="9420149" y="4518965"/>
            <a:ext cx="590702" cy="38039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Form. Lunga</a:t>
            </a:r>
            <a:endParaRPr lang="en-US" sz="1200" dirty="0"/>
          </a:p>
        </p:txBody>
      </p:sp>
      <p:sp>
        <p:nvSpPr>
          <p:cNvPr id="80" name="Text 78"/>
          <p:cNvSpPr/>
          <p:nvPr/>
        </p:nvSpPr>
        <p:spPr>
          <a:xfrm>
            <a:off x="10014509" y="4518965"/>
            <a:ext cx="709574" cy="38039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Riqualif.</a:t>
            </a:r>
            <a:endParaRPr lang="en-US" sz="1200" dirty="0"/>
          </a:p>
        </p:txBody>
      </p:sp>
      <p:sp>
        <p:nvSpPr>
          <p:cNvPr id="81" name="Text 79"/>
          <p:cNvSpPr/>
          <p:nvPr/>
        </p:nvSpPr>
        <p:spPr>
          <a:xfrm>
            <a:off x="10727741" y="4518965"/>
            <a:ext cx="746150" cy="380390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Accomp.</a:t>
            </a:r>
            <a:endParaRPr lang="en-US" sz="1200" dirty="0"/>
          </a:p>
        </p:txBody>
      </p:sp>
      <p:sp>
        <p:nvSpPr>
          <p:cNvPr id="82" name="Text 80"/>
          <p:cNvSpPr/>
          <p:nvPr/>
        </p:nvSpPr>
        <p:spPr>
          <a:xfrm>
            <a:off x="6448349" y="4903013"/>
            <a:ext cx="471830" cy="38039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1F3763"/>
                </a:solidFill>
              </a:rPr>
              <a:t>●</a:t>
            </a:r>
            <a:endParaRPr lang="en-US" sz="1050" dirty="0"/>
          </a:p>
        </p:txBody>
      </p:sp>
      <p:sp>
        <p:nvSpPr>
          <p:cNvPr id="83" name="Text 81"/>
          <p:cNvSpPr/>
          <p:nvPr/>
        </p:nvSpPr>
        <p:spPr>
          <a:xfrm>
            <a:off x="6923837" y="4903013"/>
            <a:ext cx="471830" cy="38039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1F3763"/>
                </a:solidFill>
              </a:rPr>
              <a:t>●</a:t>
            </a:r>
            <a:endParaRPr lang="en-US" sz="1050" dirty="0"/>
          </a:p>
        </p:txBody>
      </p:sp>
      <p:sp>
        <p:nvSpPr>
          <p:cNvPr id="84" name="Text 82"/>
          <p:cNvSpPr/>
          <p:nvPr/>
        </p:nvSpPr>
        <p:spPr>
          <a:xfrm>
            <a:off x="7399325" y="4903013"/>
            <a:ext cx="709574" cy="38039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1F3763"/>
                </a:solidFill>
              </a:rPr>
              <a:t>●</a:t>
            </a:r>
            <a:endParaRPr lang="en-US" sz="1050" dirty="0"/>
          </a:p>
        </p:txBody>
      </p:sp>
      <p:sp>
        <p:nvSpPr>
          <p:cNvPr id="85" name="Text 83"/>
          <p:cNvSpPr/>
          <p:nvPr/>
        </p:nvSpPr>
        <p:spPr>
          <a:xfrm>
            <a:off x="8112557" y="4903013"/>
            <a:ext cx="709574" cy="38039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1F3763"/>
                </a:solidFill>
              </a:rPr>
              <a:t>●</a:t>
            </a:r>
            <a:endParaRPr lang="en-US" sz="1050" dirty="0"/>
          </a:p>
        </p:txBody>
      </p:sp>
      <p:sp>
        <p:nvSpPr>
          <p:cNvPr id="86" name="Text 84"/>
          <p:cNvSpPr/>
          <p:nvPr/>
        </p:nvSpPr>
        <p:spPr>
          <a:xfrm>
            <a:off x="8825789" y="4903013"/>
            <a:ext cx="590702" cy="38039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667085"/>
                </a:solidFill>
              </a:rPr>
              <a:t>–</a:t>
            </a:r>
            <a:endParaRPr lang="en-US" sz="1050" dirty="0"/>
          </a:p>
        </p:txBody>
      </p:sp>
      <p:sp>
        <p:nvSpPr>
          <p:cNvPr id="87" name="Text 85"/>
          <p:cNvSpPr/>
          <p:nvPr/>
        </p:nvSpPr>
        <p:spPr>
          <a:xfrm>
            <a:off x="9420149" y="4903013"/>
            <a:ext cx="590702" cy="38039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667085"/>
                </a:solidFill>
              </a:rPr>
              <a:t>–</a:t>
            </a:r>
            <a:endParaRPr lang="en-US" sz="1050" dirty="0"/>
          </a:p>
        </p:txBody>
      </p:sp>
      <p:sp>
        <p:nvSpPr>
          <p:cNvPr id="88" name="Text 86"/>
          <p:cNvSpPr/>
          <p:nvPr/>
        </p:nvSpPr>
        <p:spPr>
          <a:xfrm>
            <a:off x="10014509" y="4903013"/>
            <a:ext cx="709574" cy="38039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667085"/>
                </a:solidFill>
              </a:rPr>
              <a:t>–</a:t>
            </a:r>
            <a:endParaRPr lang="en-US" sz="1050" dirty="0"/>
          </a:p>
        </p:txBody>
      </p:sp>
      <p:sp>
        <p:nvSpPr>
          <p:cNvPr id="89" name="Text 87"/>
          <p:cNvSpPr/>
          <p:nvPr/>
        </p:nvSpPr>
        <p:spPr>
          <a:xfrm>
            <a:off x="10727741" y="4903013"/>
            <a:ext cx="746150" cy="380390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1F3763"/>
                </a:solidFill>
              </a:rPr>
              <a:t>●</a:t>
            </a:r>
            <a:endParaRPr lang="en-US" sz="1050" dirty="0"/>
          </a:p>
        </p:txBody>
      </p:sp>
      <p:pic>
        <p:nvPicPr>
          <p:cNvPr id="90" name="Image 0" descr="/mnt/data/footer_log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40" y="6199632"/>
            <a:ext cx="6080760" cy="603504"/>
          </a:xfrm>
          <a:prstGeom prst="rect">
            <a:avLst/>
          </a:prstGeom>
        </p:spPr>
      </p:pic>
      <p:sp>
        <p:nvSpPr>
          <p:cNvPr id="91" name="Text 88"/>
          <p:cNvSpPr/>
          <p:nvPr/>
        </p:nvSpPr>
        <p:spPr>
          <a:xfrm>
            <a:off x="11475720" y="6336792"/>
            <a:ext cx="320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A99AE"/>
                </a:solidFill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0060" y="36576"/>
            <a:ext cx="11201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F37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Tipologie di formazione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12064" y="868680"/>
            <a:ext cx="1874520" cy="0"/>
          </a:xfrm>
          <a:prstGeom prst="line">
            <a:avLst/>
          </a:prstGeom>
          <a:noFill/>
          <a:ln w="38100">
            <a:solidFill>
              <a:srgbClr val="4472C4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3"/>
          <p:cNvSpPr/>
          <p:nvPr/>
        </p:nvSpPr>
        <p:spPr>
          <a:xfrm>
            <a:off x="685800" y="1207008"/>
            <a:ext cx="3794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3763"/>
                </a:solidFill>
              </a:rPr>
              <a:t>Formazione breve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4507992" y="1179576"/>
            <a:ext cx="987552" cy="438912"/>
          </a:xfrm>
          <a:prstGeom prst="roundRect">
            <a:avLst>
              <a:gd name="adj" fmla="val 12500"/>
            </a:avLst>
          </a:prstGeom>
          <a:solidFill>
            <a:srgbClr val="4472C4"/>
          </a:solidFill>
          <a:ln w="12700">
            <a:solidFill>
              <a:srgbClr val="4472C4"/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</a:rPr>
              <a:t>40 ore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685800" y="1773936"/>
            <a:ext cx="4709160" cy="1033272"/>
          </a:xfrm>
          <a:prstGeom prst="roundRect">
            <a:avLst>
              <a:gd name="adj" fmla="val 5310"/>
            </a:avLst>
          </a:prstGeom>
          <a:solidFill>
            <a:srgbClr val="F5F7FB"/>
          </a:solidFill>
          <a:ln w="12700">
            <a:solidFill>
              <a:srgbClr val="D8E1F0"/>
            </a:solidFill>
          </a:ln>
        </p:spPr>
        <p:txBody>
          <a:bodyPr wrap="square" lIns="1905" tIns="1905" rIns="1905" bIns="1905" rtlCol="0" anchor="ctr">
            <a:norm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263B5F"/>
                </a:solidFill>
              </a:rPr>
              <a:t>Catalogo Avviso 3 per interventi di formazione breve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263640" y="1207008"/>
            <a:ext cx="3794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3763"/>
                </a:solidFill>
              </a:rPr>
              <a:t>Competenze digitali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085832" y="1179576"/>
            <a:ext cx="987552" cy="438912"/>
          </a:xfrm>
          <a:prstGeom prst="roundRect">
            <a:avLst>
              <a:gd name="adj" fmla="val 12500"/>
            </a:avLst>
          </a:prstGeom>
          <a:solidFill>
            <a:srgbClr val="1E9B90"/>
          </a:solidFill>
          <a:ln w="12700">
            <a:solidFill>
              <a:srgbClr val="1E9B90"/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</a:rPr>
              <a:t>100–150 ore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6263640" y="1773936"/>
            <a:ext cx="4709160" cy="1033272"/>
          </a:xfrm>
          <a:prstGeom prst="roundRect">
            <a:avLst>
              <a:gd name="adj" fmla="val 5310"/>
            </a:avLst>
          </a:prstGeom>
          <a:solidFill>
            <a:srgbClr val="EEF3FB"/>
          </a:solidFill>
          <a:ln w="12700">
            <a:solidFill>
              <a:srgbClr val="D8E1F0"/>
            </a:solidFill>
          </a:ln>
        </p:spPr>
        <p:txBody>
          <a:bodyPr wrap="square" lIns="1905" tIns="1905" rIns="1905" bIns="1905" rtlCol="0" anchor="ctr">
            <a:norm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263B5F"/>
                </a:solidFill>
              </a:rPr>
              <a:t>Percorsi nelle competenze di base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85800" y="3456432"/>
            <a:ext cx="3794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3763"/>
                </a:solidFill>
              </a:rPr>
              <a:t>Formazione lunga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507992" y="3429000"/>
            <a:ext cx="987552" cy="438912"/>
          </a:xfrm>
          <a:prstGeom prst="roundRect">
            <a:avLst>
              <a:gd name="adj" fmla="val 12500"/>
            </a:avLst>
          </a:prstGeom>
          <a:solidFill>
            <a:srgbClr val="F28C28"/>
          </a:solidFill>
          <a:ln w="12700">
            <a:solidFill>
              <a:srgbClr val="F28C28"/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</a:rPr>
              <a:t>151–200 ore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685800" y="4023360"/>
            <a:ext cx="4709160" cy="1033272"/>
          </a:xfrm>
          <a:prstGeom prst="roundRect">
            <a:avLst>
              <a:gd name="adj" fmla="val 5310"/>
            </a:avLst>
          </a:prstGeom>
          <a:solidFill>
            <a:srgbClr val="F5F7FB"/>
          </a:solidFill>
          <a:ln w="12700">
            <a:solidFill>
              <a:srgbClr val="D8E1F0"/>
            </a:solidFill>
          </a:ln>
        </p:spPr>
        <p:txBody>
          <a:bodyPr wrap="square" lIns="1905" tIns="1905" rIns="1905" bIns="1905" rtlCol="0" anchor="ctr">
            <a:norm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263B5F"/>
                </a:solidFill>
              </a:rPr>
              <a:t>Percorsi di riqualificazione in relazione ai fabbisogni del mercato del lavoro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263640" y="3456432"/>
            <a:ext cx="3794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3763"/>
                </a:solidFill>
              </a:rPr>
              <a:t>Riqualificazione professionale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085832" y="3429000"/>
            <a:ext cx="987552" cy="438912"/>
          </a:xfrm>
          <a:prstGeom prst="roundRect">
            <a:avLst>
              <a:gd name="adj" fmla="val 12500"/>
            </a:avLst>
          </a:prstGeom>
          <a:solidFill>
            <a:srgbClr val="5A9E3D"/>
          </a:solidFill>
          <a:ln w="12700">
            <a:solidFill>
              <a:srgbClr val="5A9E3D"/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</a:rPr>
              <a:t>300–600 ore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6263640" y="4023360"/>
            <a:ext cx="4709160" cy="1033272"/>
          </a:xfrm>
          <a:prstGeom prst="roundRect">
            <a:avLst>
              <a:gd name="adj" fmla="val 5310"/>
            </a:avLst>
          </a:prstGeom>
          <a:solidFill>
            <a:srgbClr val="EEF3FB"/>
          </a:solidFill>
          <a:ln w="12700">
            <a:solidFill>
              <a:srgbClr val="D8E1F0"/>
            </a:solidFill>
          </a:ln>
        </p:spPr>
        <p:txBody>
          <a:bodyPr wrap="square" lIns="1905" tIns="1905" rIns="1905" bIns="1905" rtlCol="0" anchor="ctr">
            <a:norm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263B5F"/>
                </a:solidFill>
              </a:rPr>
              <a:t>Percorsi finalizzati al rilascio di qualifica professionale coerenti con Repertorio regionale e SEP ammessi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85800" y="5349240"/>
            <a:ext cx="10789920" cy="0"/>
          </a:xfrm>
          <a:prstGeom prst="line">
            <a:avLst/>
          </a:prstGeom>
          <a:noFill/>
          <a:ln w="15240">
            <a:solidFill>
              <a:srgbClr val="D8E1F0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8" name="Text 16"/>
          <p:cNvSpPr/>
          <p:nvPr/>
        </p:nvSpPr>
        <p:spPr>
          <a:xfrm>
            <a:off x="487680" y="559424"/>
            <a:ext cx="53035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3763"/>
                </a:solidFill>
              </a:rPr>
              <a:t>Quadro di riferimento: LEP D.M. 28/12/2021</a:t>
            </a:r>
            <a:endParaRPr lang="en-US" dirty="0"/>
          </a:p>
        </p:txBody>
      </p:sp>
      <p:pic>
        <p:nvPicPr>
          <p:cNvPr id="19" name="Image 0" descr="/mnt/data/footer_log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40" y="6199632"/>
            <a:ext cx="6080760" cy="603504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11475720" y="6336792"/>
            <a:ext cx="320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A99AE"/>
                </a:solidFill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28600"/>
            <a:ext cx="11201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F37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Progettazioni esecutive ammissibili per SEP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30352" y="658368"/>
            <a:ext cx="10881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536B91"/>
                </a:solidFill>
              </a:rPr>
              <a:t>Formazione in competenze digitali e formazione lunga in relazione ai fabbisogni del mercato del lavoro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512064" y="868680"/>
            <a:ext cx="1874520" cy="0"/>
          </a:xfrm>
          <a:prstGeom prst="line">
            <a:avLst/>
          </a:prstGeom>
          <a:noFill/>
          <a:ln w="38100">
            <a:solidFill>
              <a:srgbClr val="4472C4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3"/>
          <p:cNvSpPr/>
          <p:nvPr/>
        </p:nvSpPr>
        <p:spPr>
          <a:xfrm>
            <a:off x="594360" y="960120"/>
            <a:ext cx="1143000" cy="777240"/>
          </a:xfrm>
          <a:prstGeom prst="roundRect">
            <a:avLst>
              <a:gd name="adj" fmla="val 9412"/>
            </a:avLst>
          </a:prstGeom>
          <a:solidFill>
            <a:srgbClr val="1F3763"/>
          </a:solidFill>
          <a:ln>
            <a:solidFill>
              <a:srgbClr val="1F3763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EAF2FF"/>
                </a:solidFill>
              </a:rPr>
              <a:t>Totale PE
</a:t>
            </a:r>
            <a:r>
              <a:rPr lang="en-US" sz="2200" b="1" dirty="0">
                <a:solidFill>
                  <a:srgbClr val="FFFFFF"/>
                </a:solidFill>
              </a:rPr>
              <a:t>53</a:t>
            </a:r>
            <a:endParaRPr lang="en-US" sz="880" dirty="0"/>
          </a:p>
        </p:txBody>
      </p:sp>
      <p:sp>
        <p:nvSpPr>
          <p:cNvPr id="6" name="Text 4"/>
          <p:cNvSpPr/>
          <p:nvPr/>
        </p:nvSpPr>
        <p:spPr>
          <a:xfrm>
            <a:off x="1874520" y="960120"/>
            <a:ext cx="1508760" cy="777240"/>
          </a:xfrm>
          <a:prstGeom prst="roundRect">
            <a:avLst>
              <a:gd name="adj" fmla="val 9412"/>
            </a:avLst>
          </a:prstGeom>
          <a:solidFill>
            <a:srgbClr val="1E9B90"/>
          </a:solidFill>
          <a:ln>
            <a:solidFill>
              <a:srgbClr val="1E9B90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EAF2FF"/>
                </a:solidFill>
              </a:rPr>
              <a:t>Competenze digitali
</a:t>
            </a:r>
            <a:r>
              <a:rPr lang="en-US" sz="2200" b="1" dirty="0">
                <a:solidFill>
                  <a:srgbClr val="FFFFFF"/>
                </a:solidFill>
              </a:rPr>
              <a:t>13</a:t>
            </a:r>
            <a:endParaRPr lang="en-US" sz="880" dirty="0"/>
          </a:p>
        </p:txBody>
      </p:sp>
      <p:sp>
        <p:nvSpPr>
          <p:cNvPr id="7" name="Text 5"/>
          <p:cNvSpPr/>
          <p:nvPr/>
        </p:nvSpPr>
        <p:spPr>
          <a:xfrm>
            <a:off x="3566160" y="960120"/>
            <a:ext cx="1508760" cy="777240"/>
          </a:xfrm>
          <a:prstGeom prst="roundRect">
            <a:avLst>
              <a:gd name="adj" fmla="val 9412"/>
            </a:avLst>
          </a:prstGeom>
          <a:solidFill>
            <a:srgbClr val="F28C28"/>
          </a:solidFill>
          <a:ln>
            <a:solidFill>
              <a:srgbClr val="F28C28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EAF2FF"/>
                </a:solidFill>
              </a:rPr>
              <a:t>Formazione lunga
</a:t>
            </a:r>
            <a:r>
              <a:rPr lang="en-US" sz="2200" b="1" dirty="0">
                <a:solidFill>
                  <a:srgbClr val="FFFFFF"/>
                </a:solidFill>
              </a:rPr>
              <a:t>40</a:t>
            </a:r>
            <a:endParaRPr lang="en-US" sz="880" dirty="0"/>
          </a:p>
        </p:txBody>
      </p:sp>
      <p:sp>
        <p:nvSpPr>
          <p:cNvPr id="8" name="Text 6"/>
          <p:cNvSpPr/>
          <p:nvPr/>
        </p:nvSpPr>
        <p:spPr>
          <a:xfrm>
            <a:off x="596189" y="1922069"/>
            <a:ext cx="3059582" cy="362102"/>
          </a:xfrm>
          <a:prstGeom prst="rect">
            <a:avLst/>
          </a:prstGeom>
          <a:solidFill>
            <a:srgbClr val="1F3763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l">
              <a:buNone/>
            </a:pPr>
            <a:r>
              <a:rPr lang="en-US" sz="790" b="1" dirty="0">
                <a:solidFill>
                  <a:srgbClr val="FFFFFF"/>
                </a:solidFill>
              </a:rPr>
              <a:t>SEP</a:t>
            </a:r>
            <a:endParaRPr lang="en-US" sz="790" dirty="0"/>
          </a:p>
        </p:txBody>
      </p:sp>
      <p:sp>
        <p:nvSpPr>
          <p:cNvPr id="9" name="Text 7"/>
          <p:cNvSpPr/>
          <p:nvPr/>
        </p:nvSpPr>
        <p:spPr>
          <a:xfrm>
            <a:off x="3659429" y="1922069"/>
            <a:ext cx="865022" cy="362102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Digitale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4528109" y="1922069"/>
            <a:ext cx="865022" cy="362102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Lunga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5396789" y="1922069"/>
            <a:ext cx="773582" cy="362102"/>
          </a:xfrm>
          <a:prstGeom prst="rect">
            <a:avLst/>
          </a:prstGeom>
          <a:solidFill>
            <a:srgbClr val="4472C4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Totale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96189" y="2287829"/>
            <a:ext cx="305958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l">
              <a:buNone/>
            </a:pPr>
            <a:r>
              <a:rPr lang="en-US" sz="790" b="1" dirty="0">
                <a:solidFill>
                  <a:srgbClr val="1F3763"/>
                </a:solidFill>
              </a:rPr>
              <a:t>Agricoltura, silvicoltura e pesca</a:t>
            </a:r>
            <a:endParaRPr lang="en-US" sz="790" dirty="0"/>
          </a:p>
        </p:txBody>
      </p:sp>
      <p:sp>
        <p:nvSpPr>
          <p:cNvPr id="13" name="Text 11"/>
          <p:cNvSpPr/>
          <p:nvPr/>
        </p:nvSpPr>
        <p:spPr>
          <a:xfrm>
            <a:off x="3659429" y="2287829"/>
            <a:ext cx="86502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1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4528109" y="2287829"/>
            <a:ext cx="86502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5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5396789" y="2287829"/>
            <a:ext cx="77358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6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596189" y="2607869"/>
            <a:ext cx="305958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l">
              <a:buNone/>
            </a:pPr>
            <a:r>
              <a:rPr lang="en-US" sz="790" b="1" dirty="0">
                <a:solidFill>
                  <a:srgbClr val="1F3763"/>
                </a:solidFill>
              </a:rPr>
              <a:t>Area Comune</a:t>
            </a:r>
            <a:endParaRPr lang="en-US" sz="790" dirty="0"/>
          </a:p>
        </p:txBody>
      </p:sp>
      <p:sp>
        <p:nvSpPr>
          <p:cNvPr id="17" name="Text 15"/>
          <p:cNvSpPr/>
          <p:nvPr/>
        </p:nvSpPr>
        <p:spPr>
          <a:xfrm>
            <a:off x="3659429" y="2607869"/>
            <a:ext cx="86502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4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4528109" y="2607869"/>
            <a:ext cx="86502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11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396789" y="2607869"/>
            <a:ext cx="77358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15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596189" y="2927909"/>
            <a:ext cx="305958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l">
              <a:buNone/>
            </a:pPr>
            <a:r>
              <a:rPr lang="en-US" sz="790" b="1" dirty="0">
                <a:solidFill>
                  <a:srgbClr val="1F3763"/>
                </a:solidFill>
              </a:rPr>
              <a:t>Meccanica, produzione e manutenzione</a:t>
            </a:r>
            <a:endParaRPr lang="en-US" sz="790" dirty="0"/>
          </a:p>
        </p:txBody>
      </p:sp>
      <p:sp>
        <p:nvSpPr>
          <p:cNvPr id="21" name="Text 19"/>
          <p:cNvSpPr/>
          <p:nvPr/>
        </p:nvSpPr>
        <p:spPr>
          <a:xfrm>
            <a:off x="3659429" y="2927909"/>
            <a:ext cx="86502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1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528109" y="2927909"/>
            <a:ext cx="86502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6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5396789" y="2927909"/>
            <a:ext cx="77358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7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596189" y="3247949"/>
            <a:ext cx="305958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l">
              <a:buNone/>
            </a:pPr>
            <a:r>
              <a:rPr lang="en-US" sz="790" b="1" dirty="0">
                <a:solidFill>
                  <a:srgbClr val="1F3763"/>
                </a:solidFill>
              </a:rPr>
              <a:t>Servizi alla persona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3659429" y="3247949"/>
            <a:ext cx="86502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0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528109" y="3247949"/>
            <a:ext cx="86502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6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5396789" y="3247949"/>
            <a:ext cx="77358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6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596189" y="3567989"/>
            <a:ext cx="305958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l">
              <a:buNone/>
            </a:pPr>
            <a:r>
              <a:rPr lang="en-US" sz="790" b="1" dirty="0">
                <a:solidFill>
                  <a:srgbClr val="1F3763"/>
                </a:solidFill>
              </a:rPr>
              <a:t>Servizi digitali</a:t>
            </a:r>
            <a:endParaRPr lang="en-US" sz="790" dirty="0"/>
          </a:p>
        </p:txBody>
      </p:sp>
      <p:sp>
        <p:nvSpPr>
          <p:cNvPr id="29" name="Text 27"/>
          <p:cNvSpPr/>
          <p:nvPr/>
        </p:nvSpPr>
        <p:spPr>
          <a:xfrm>
            <a:off x="3659429" y="3567989"/>
            <a:ext cx="86502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3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4528109" y="3567989"/>
            <a:ext cx="86502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1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5396789" y="3567989"/>
            <a:ext cx="77358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4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596189" y="3888029"/>
            <a:ext cx="305958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l">
              <a:buNone/>
            </a:pPr>
            <a:r>
              <a:rPr lang="en-US" sz="790" b="1" dirty="0">
                <a:solidFill>
                  <a:srgbClr val="1F3763"/>
                </a:solidFill>
              </a:rPr>
              <a:t>Servizi </a:t>
            </a:r>
            <a:r>
              <a:rPr lang="en-US" sz="790" b="1" dirty="0" err="1">
                <a:solidFill>
                  <a:srgbClr val="1F3763"/>
                </a:solidFill>
              </a:rPr>
              <a:t>sociosanitari</a:t>
            </a:r>
            <a:endParaRPr lang="en-US" sz="790" dirty="0"/>
          </a:p>
        </p:txBody>
      </p:sp>
      <p:sp>
        <p:nvSpPr>
          <p:cNvPr id="33" name="Text 31"/>
          <p:cNvSpPr/>
          <p:nvPr/>
        </p:nvSpPr>
        <p:spPr>
          <a:xfrm>
            <a:off x="3659429" y="3888029"/>
            <a:ext cx="86502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1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4528109" y="3888029"/>
            <a:ext cx="86502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4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5396789" y="3888029"/>
            <a:ext cx="77358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5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596189" y="4208069"/>
            <a:ext cx="305958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l">
              <a:buNone/>
            </a:pPr>
            <a:r>
              <a:rPr lang="en-US" sz="790" b="1" dirty="0">
                <a:solidFill>
                  <a:srgbClr val="1F3763"/>
                </a:solidFill>
              </a:rPr>
              <a:t>Trasporti e logistica</a:t>
            </a:r>
            <a:endParaRPr lang="en-US" sz="790" dirty="0"/>
          </a:p>
        </p:txBody>
      </p:sp>
      <p:sp>
        <p:nvSpPr>
          <p:cNvPr id="37" name="Text 35"/>
          <p:cNvSpPr/>
          <p:nvPr/>
        </p:nvSpPr>
        <p:spPr>
          <a:xfrm>
            <a:off x="3659429" y="4208069"/>
            <a:ext cx="86502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1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4528109" y="4208069"/>
            <a:ext cx="86502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0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5396789" y="4208069"/>
            <a:ext cx="773582" cy="316382"/>
          </a:xfrm>
          <a:prstGeom prst="rect">
            <a:avLst/>
          </a:prstGeom>
          <a:solidFill>
            <a:srgbClr val="EEF3FB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1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596189" y="4528109"/>
            <a:ext cx="305958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l">
              <a:buNone/>
            </a:pPr>
            <a:r>
              <a:rPr lang="en-US" sz="790" b="1" dirty="0">
                <a:solidFill>
                  <a:srgbClr val="1F3763"/>
                </a:solidFill>
              </a:rPr>
              <a:t>Servizi </a:t>
            </a:r>
            <a:r>
              <a:rPr lang="en-US" sz="790" b="1" dirty="0" err="1">
                <a:solidFill>
                  <a:srgbClr val="1F3763"/>
                </a:solidFill>
              </a:rPr>
              <a:t>turistici</a:t>
            </a:r>
            <a:endParaRPr lang="en-US" sz="790" dirty="0"/>
          </a:p>
        </p:txBody>
      </p:sp>
      <p:sp>
        <p:nvSpPr>
          <p:cNvPr id="41" name="Text 39"/>
          <p:cNvSpPr/>
          <p:nvPr/>
        </p:nvSpPr>
        <p:spPr>
          <a:xfrm>
            <a:off x="3659429" y="4528109"/>
            <a:ext cx="86502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2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4528109" y="4528109"/>
            <a:ext cx="86502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7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5396789" y="4528109"/>
            <a:ext cx="773582" cy="316382"/>
          </a:xfrm>
          <a:prstGeom prst="rect">
            <a:avLst/>
          </a:prstGeom>
          <a:solidFill>
            <a:srgbClr val="F7F9FD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F3763"/>
                </a:solidFill>
              </a:rPr>
              <a:t>9</a:t>
            </a:r>
            <a:endParaRPr lang="en-US" sz="900" dirty="0"/>
          </a:p>
        </p:txBody>
      </p:sp>
      <p:sp>
        <p:nvSpPr>
          <p:cNvPr id="44" name="Text 42"/>
          <p:cNvSpPr/>
          <p:nvPr/>
        </p:nvSpPr>
        <p:spPr>
          <a:xfrm>
            <a:off x="596189" y="4848149"/>
            <a:ext cx="3059582" cy="316382"/>
          </a:xfrm>
          <a:prstGeom prst="rect">
            <a:avLst/>
          </a:prstGeom>
          <a:solidFill>
            <a:srgbClr val="D9E2F3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l">
              <a:buNone/>
            </a:pPr>
            <a:r>
              <a:rPr lang="en-US" sz="790" b="1" dirty="0">
                <a:solidFill>
                  <a:srgbClr val="1F3763"/>
                </a:solidFill>
              </a:rPr>
              <a:t>TOTALE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3659429" y="4848149"/>
            <a:ext cx="865022" cy="316382"/>
          </a:xfrm>
          <a:prstGeom prst="rect">
            <a:avLst/>
          </a:prstGeom>
          <a:solidFill>
            <a:srgbClr val="D9E2F3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3763"/>
                </a:solidFill>
              </a:rPr>
              <a:t>13</a:t>
            </a:r>
            <a:endParaRPr lang="en-US" sz="900" dirty="0"/>
          </a:p>
        </p:txBody>
      </p:sp>
      <p:sp>
        <p:nvSpPr>
          <p:cNvPr id="46" name="Text 44"/>
          <p:cNvSpPr/>
          <p:nvPr/>
        </p:nvSpPr>
        <p:spPr>
          <a:xfrm>
            <a:off x="4528109" y="4848149"/>
            <a:ext cx="865022" cy="316382"/>
          </a:xfrm>
          <a:prstGeom prst="rect">
            <a:avLst/>
          </a:prstGeom>
          <a:solidFill>
            <a:srgbClr val="D9E2F3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3763"/>
                </a:solidFill>
              </a:rPr>
              <a:t>40</a:t>
            </a:r>
            <a:endParaRPr lang="en-US" sz="900" dirty="0"/>
          </a:p>
        </p:txBody>
      </p:sp>
      <p:sp>
        <p:nvSpPr>
          <p:cNvPr id="47" name="Text 45"/>
          <p:cNvSpPr/>
          <p:nvPr/>
        </p:nvSpPr>
        <p:spPr>
          <a:xfrm>
            <a:off x="5396789" y="4848149"/>
            <a:ext cx="773582" cy="316382"/>
          </a:xfrm>
          <a:prstGeom prst="rect">
            <a:avLst/>
          </a:prstGeom>
          <a:solidFill>
            <a:srgbClr val="D9E2F3"/>
          </a:solidFill>
          <a:ln w="8890">
            <a:solidFill>
              <a:srgbClr val="FFFFFF"/>
            </a:solidFill>
          </a:ln>
        </p:spPr>
        <p:txBody>
          <a:bodyPr wrap="square" lIns="318" tIns="318" rIns="318" bIns="318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3763"/>
                </a:solidFill>
              </a:rPr>
              <a:t>53</a:t>
            </a:r>
            <a:endParaRPr lang="en-US" sz="900" dirty="0"/>
          </a:p>
        </p:txBody>
      </p:sp>
      <p:sp>
        <p:nvSpPr>
          <p:cNvPr id="48" name="Text 46"/>
          <p:cNvSpPr/>
          <p:nvPr/>
        </p:nvSpPr>
        <p:spPr>
          <a:xfrm>
            <a:off x="6629400" y="1078992"/>
            <a:ext cx="4206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3763"/>
                </a:solidFill>
              </a:rPr>
              <a:t>Distribuzione per SEP (totale PE)</a:t>
            </a:r>
            <a:endParaRPr lang="en-US" sz="1400" dirty="0"/>
          </a:p>
        </p:txBody>
      </p:sp>
      <p:sp>
        <p:nvSpPr>
          <p:cNvPr id="49" name="Text 47"/>
          <p:cNvSpPr/>
          <p:nvPr/>
        </p:nvSpPr>
        <p:spPr>
          <a:xfrm>
            <a:off x="6675120" y="1600200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dirty="0">
                <a:solidFill>
                  <a:srgbClr val="334155"/>
                </a:solidFill>
              </a:rPr>
              <a:t>Agricoltura</a:t>
            </a:r>
            <a:endParaRPr lang="en-US" sz="840" dirty="0"/>
          </a:p>
        </p:txBody>
      </p:sp>
      <p:sp>
        <p:nvSpPr>
          <p:cNvPr id="50" name="Text 48"/>
          <p:cNvSpPr/>
          <p:nvPr/>
        </p:nvSpPr>
        <p:spPr>
          <a:xfrm>
            <a:off x="8138160" y="1600200"/>
            <a:ext cx="896112" cy="20116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1" name="Text 49"/>
          <p:cNvSpPr/>
          <p:nvPr/>
        </p:nvSpPr>
        <p:spPr>
          <a:xfrm>
            <a:off x="10561320" y="1600200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60" b="1" dirty="0">
                <a:solidFill>
                  <a:srgbClr val="1F3763"/>
                </a:solidFill>
              </a:rPr>
              <a:t>6</a:t>
            </a:r>
            <a:endParaRPr lang="en-US" sz="860" dirty="0"/>
          </a:p>
        </p:txBody>
      </p:sp>
      <p:sp>
        <p:nvSpPr>
          <p:cNvPr id="52" name="Text 50"/>
          <p:cNvSpPr/>
          <p:nvPr/>
        </p:nvSpPr>
        <p:spPr>
          <a:xfrm>
            <a:off x="6675120" y="1984248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dirty="0">
                <a:solidFill>
                  <a:srgbClr val="334155"/>
                </a:solidFill>
              </a:rPr>
              <a:t>Area Comune</a:t>
            </a:r>
            <a:endParaRPr lang="en-US" sz="840" dirty="0"/>
          </a:p>
        </p:txBody>
      </p:sp>
      <p:sp>
        <p:nvSpPr>
          <p:cNvPr id="53" name="Text 51"/>
          <p:cNvSpPr/>
          <p:nvPr/>
        </p:nvSpPr>
        <p:spPr>
          <a:xfrm>
            <a:off x="8138160" y="1984248"/>
            <a:ext cx="2240280" cy="201168"/>
          </a:xfrm>
          <a:prstGeom prst="rect">
            <a:avLst/>
          </a:prstGeom>
          <a:solidFill>
            <a:srgbClr val="F28C28"/>
          </a:solidFill>
          <a:ln>
            <a:solidFill>
              <a:srgbClr val="F28C28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4" name="Text 52"/>
          <p:cNvSpPr/>
          <p:nvPr/>
        </p:nvSpPr>
        <p:spPr>
          <a:xfrm>
            <a:off x="10561320" y="1984248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60" b="1" dirty="0">
                <a:solidFill>
                  <a:srgbClr val="1F3763"/>
                </a:solidFill>
              </a:rPr>
              <a:t>15</a:t>
            </a:r>
            <a:endParaRPr lang="en-US" sz="860" dirty="0"/>
          </a:p>
        </p:txBody>
      </p:sp>
      <p:sp>
        <p:nvSpPr>
          <p:cNvPr id="55" name="Text 53"/>
          <p:cNvSpPr/>
          <p:nvPr/>
        </p:nvSpPr>
        <p:spPr>
          <a:xfrm>
            <a:off x="6675120" y="2368296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dirty="0">
                <a:solidFill>
                  <a:srgbClr val="334155"/>
                </a:solidFill>
              </a:rPr>
              <a:t>Meccanica</a:t>
            </a:r>
            <a:endParaRPr lang="en-US" sz="840" dirty="0"/>
          </a:p>
        </p:txBody>
      </p:sp>
      <p:sp>
        <p:nvSpPr>
          <p:cNvPr id="56" name="Text 54"/>
          <p:cNvSpPr/>
          <p:nvPr/>
        </p:nvSpPr>
        <p:spPr>
          <a:xfrm>
            <a:off x="8138160" y="2368296"/>
            <a:ext cx="1045464" cy="20116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7" name="Text 55"/>
          <p:cNvSpPr/>
          <p:nvPr/>
        </p:nvSpPr>
        <p:spPr>
          <a:xfrm>
            <a:off x="10561320" y="2368296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60" b="1" dirty="0">
                <a:solidFill>
                  <a:srgbClr val="1F3763"/>
                </a:solidFill>
              </a:rPr>
              <a:t>7</a:t>
            </a:r>
            <a:endParaRPr lang="en-US" sz="860" dirty="0"/>
          </a:p>
        </p:txBody>
      </p:sp>
      <p:sp>
        <p:nvSpPr>
          <p:cNvPr id="58" name="Text 56"/>
          <p:cNvSpPr/>
          <p:nvPr/>
        </p:nvSpPr>
        <p:spPr>
          <a:xfrm>
            <a:off x="6675120" y="2752344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dirty="0">
                <a:solidFill>
                  <a:srgbClr val="334155"/>
                </a:solidFill>
              </a:rPr>
              <a:t> Servizi alla Persona</a:t>
            </a:r>
            <a:endParaRPr lang="en-US" sz="840" dirty="0"/>
          </a:p>
        </p:txBody>
      </p:sp>
      <p:sp>
        <p:nvSpPr>
          <p:cNvPr id="59" name="Text 57"/>
          <p:cNvSpPr/>
          <p:nvPr/>
        </p:nvSpPr>
        <p:spPr>
          <a:xfrm>
            <a:off x="8138160" y="2752344"/>
            <a:ext cx="896112" cy="20116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0" name="Text 58"/>
          <p:cNvSpPr/>
          <p:nvPr/>
        </p:nvSpPr>
        <p:spPr>
          <a:xfrm>
            <a:off x="10561320" y="2752344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60" b="1" dirty="0">
                <a:solidFill>
                  <a:srgbClr val="1F3763"/>
                </a:solidFill>
              </a:rPr>
              <a:t>6</a:t>
            </a:r>
            <a:endParaRPr lang="en-US" sz="860" dirty="0"/>
          </a:p>
        </p:txBody>
      </p:sp>
      <p:sp>
        <p:nvSpPr>
          <p:cNvPr id="61" name="Text 59"/>
          <p:cNvSpPr/>
          <p:nvPr/>
        </p:nvSpPr>
        <p:spPr>
          <a:xfrm>
            <a:off x="6675120" y="3136392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dirty="0">
                <a:solidFill>
                  <a:srgbClr val="334155"/>
                </a:solidFill>
              </a:rPr>
              <a:t>Servizi Digitali</a:t>
            </a:r>
            <a:endParaRPr lang="en-US" sz="840" dirty="0"/>
          </a:p>
        </p:txBody>
      </p:sp>
      <p:sp>
        <p:nvSpPr>
          <p:cNvPr id="62" name="Text 60"/>
          <p:cNvSpPr/>
          <p:nvPr/>
        </p:nvSpPr>
        <p:spPr>
          <a:xfrm>
            <a:off x="8138160" y="3136392"/>
            <a:ext cx="597408" cy="20116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3" name="Text 61"/>
          <p:cNvSpPr/>
          <p:nvPr/>
        </p:nvSpPr>
        <p:spPr>
          <a:xfrm>
            <a:off x="10561320" y="3136392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60" b="1" dirty="0">
                <a:solidFill>
                  <a:srgbClr val="1F3763"/>
                </a:solidFill>
              </a:rPr>
              <a:t>4</a:t>
            </a:r>
            <a:endParaRPr lang="en-US" sz="860" dirty="0"/>
          </a:p>
        </p:txBody>
      </p:sp>
      <p:sp>
        <p:nvSpPr>
          <p:cNvPr id="64" name="Text 62"/>
          <p:cNvSpPr/>
          <p:nvPr/>
        </p:nvSpPr>
        <p:spPr>
          <a:xfrm>
            <a:off x="6675120" y="3520440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dirty="0">
                <a:solidFill>
                  <a:srgbClr val="334155"/>
                </a:solidFill>
              </a:rPr>
              <a:t>Servizi Sociosanitari</a:t>
            </a:r>
            <a:endParaRPr lang="en-US" sz="840" dirty="0"/>
          </a:p>
        </p:txBody>
      </p:sp>
      <p:sp>
        <p:nvSpPr>
          <p:cNvPr id="65" name="Text 63"/>
          <p:cNvSpPr/>
          <p:nvPr/>
        </p:nvSpPr>
        <p:spPr>
          <a:xfrm>
            <a:off x="8138160" y="3520440"/>
            <a:ext cx="746760" cy="20116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6" name="Text 64"/>
          <p:cNvSpPr/>
          <p:nvPr/>
        </p:nvSpPr>
        <p:spPr>
          <a:xfrm>
            <a:off x="10561320" y="3520440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60" b="1" dirty="0">
                <a:solidFill>
                  <a:srgbClr val="1F3763"/>
                </a:solidFill>
              </a:rPr>
              <a:t>5</a:t>
            </a:r>
            <a:endParaRPr lang="en-US" sz="860" dirty="0"/>
          </a:p>
        </p:txBody>
      </p:sp>
      <p:sp>
        <p:nvSpPr>
          <p:cNvPr id="67" name="Text 65"/>
          <p:cNvSpPr/>
          <p:nvPr/>
        </p:nvSpPr>
        <p:spPr>
          <a:xfrm>
            <a:off x="6675120" y="3904488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dirty="0">
                <a:solidFill>
                  <a:srgbClr val="334155"/>
                </a:solidFill>
              </a:rPr>
              <a:t>Trasporti</a:t>
            </a:r>
            <a:endParaRPr lang="en-US" sz="840" dirty="0"/>
          </a:p>
        </p:txBody>
      </p:sp>
      <p:sp>
        <p:nvSpPr>
          <p:cNvPr id="68" name="Text 66"/>
          <p:cNvSpPr/>
          <p:nvPr/>
        </p:nvSpPr>
        <p:spPr>
          <a:xfrm>
            <a:off x="8138160" y="3904488"/>
            <a:ext cx="149352" cy="20116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9" name="Text 67"/>
          <p:cNvSpPr/>
          <p:nvPr/>
        </p:nvSpPr>
        <p:spPr>
          <a:xfrm>
            <a:off x="10561320" y="3904488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60" b="1" dirty="0">
                <a:solidFill>
                  <a:srgbClr val="1F3763"/>
                </a:solidFill>
              </a:rPr>
              <a:t>1</a:t>
            </a:r>
            <a:endParaRPr lang="en-US" sz="860" dirty="0"/>
          </a:p>
        </p:txBody>
      </p:sp>
      <p:sp>
        <p:nvSpPr>
          <p:cNvPr id="70" name="Text 68"/>
          <p:cNvSpPr/>
          <p:nvPr/>
        </p:nvSpPr>
        <p:spPr>
          <a:xfrm>
            <a:off x="6675120" y="4288536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dirty="0">
                <a:solidFill>
                  <a:srgbClr val="334155"/>
                </a:solidFill>
              </a:rPr>
              <a:t>Servizi Turistici</a:t>
            </a:r>
            <a:endParaRPr lang="en-US" sz="840" dirty="0"/>
          </a:p>
        </p:txBody>
      </p:sp>
      <p:sp>
        <p:nvSpPr>
          <p:cNvPr id="71" name="Text 69"/>
          <p:cNvSpPr/>
          <p:nvPr/>
        </p:nvSpPr>
        <p:spPr>
          <a:xfrm>
            <a:off x="8138160" y="4288536"/>
            <a:ext cx="1344168" cy="20116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2" name="Text 70"/>
          <p:cNvSpPr/>
          <p:nvPr/>
        </p:nvSpPr>
        <p:spPr>
          <a:xfrm>
            <a:off x="10561320" y="4288536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60" b="1" dirty="0">
                <a:solidFill>
                  <a:srgbClr val="1F3763"/>
                </a:solidFill>
              </a:rPr>
              <a:t>9</a:t>
            </a:r>
            <a:endParaRPr lang="en-US" sz="860" dirty="0"/>
          </a:p>
        </p:txBody>
      </p:sp>
      <p:sp>
        <p:nvSpPr>
          <p:cNvPr id="73" name="Text 71"/>
          <p:cNvSpPr/>
          <p:nvPr/>
        </p:nvSpPr>
        <p:spPr>
          <a:xfrm>
            <a:off x="6409944" y="5287061"/>
            <a:ext cx="4800600" cy="749808"/>
          </a:xfrm>
          <a:prstGeom prst="roundRect">
            <a:avLst>
              <a:gd name="adj" fmla="val 7317"/>
            </a:avLst>
          </a:prstGeom>
          <a:solidFill>
            <a:srgbClr val="EAF0FA"/>
          </a:solidFill>
          <a:ln w="12700">
            <a:solidFill>
              <a:srgbClr val="D6E0F3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1F3763"/>
                </a:solidFill>
              </a:rPr>
              <a:t>Corsi tra 300 e 600 ore finalizzati al rilascio di qualifica professionale completa. Non sono ammesse qualifiche superiori a 600h (es. OSS o ASO).</a:t>
            </a:r>
            <a:endParaRPr lang="en-US" sz="1400" dirty="0"/>
          </a:p>
        </p:txBody>
      </p:sp>
      <p:pic>
        <p:nvPicPr>
          <p:cNvPr id="74" name="Image 0" descr="/mnt/data/footer_log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40" y="6199632"/>
            <a:ext cx="6080760" cy="603504"/>
          </a:xfrm>
          <a:prstGeom prst="rect">
            <a:avLst/>
          </a:prstGeom>
        </p:spPr>
      </p:pic>
      <p:sp>
        <p:nvSpPr>
          <p:cNvPr id="75" name="Text 72"/>
          <p:cNvSpPr/>
          <p:nvPr/>
        </p:nvSpPr>
        <p:spPr>
          <a:xfrm>
            <a:off x="11475720" y="6336792"/>
            <a:ext cx="320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A99AE"/>
                </a:solidFill>
              </a:rPr>
              <a:t>7</a:t>
            </a:r>
            <a:endParaRPr lang="en-US" sz="800" dirty="0"/>
          </a:p>
        </p:txBody>
      </p:sp>
      <p:sp>
        <p:nvSpPr>
          <p:cNvPr id="76" name="Text 1">
            <a:extLst>
              <a:ext uri="{FF2B5EF4-FFF2-40B4-BE49-F238E27FC236}">
                <a16:creationId xmlns:a16="http://schemas.microsoft.com/office/drawing/2014/main" id="{CCE71551-8737-E49C-2D60-4BB253129D64}"/>
              </a:ext>
            </a:extLst>
          </p:cNvPr>
          <p:cNvSpPr/>
          <p:nvPr/>
        </p:nvSpPr>
        <p:spPr>
          <a:xfrm>
            <a:off x="530352" y="5488229"/>
            <a:ext cx="5217687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536B91"/>
                </a:solidFill>
              </a:rPr>
              <a:t>Percorsi strutturati di riqualificazione professionale</a:t>
            </a:r>
          </a:p>
        </p:txBody>
      </p:sp>
      <p:sp>
        <p:nvSpPr>
          <p:cNvPr id="77" name="Freccia a destra 76">
            <a:extLst>
              <a:ext uri="{FF2B5EF4-FFF2-40B4-BE49-F238E27FC236}">
                <a16:creationId xmlns:a16="http://schemas.microsoft.com/office/drawing/2014/main" id="{53F7B7E4-8FED-3BF9-7622-9063689180DF}"/>
              </a:ext>
            </a:extLst>
          </p:cNvPr>
          <p:cNvSpPr/>
          <p:nvPr/>
        </p:nvSpPr>
        <p:spPr>
          <a:xfrm>
            <a:off x="5783580" y="5488229"/>
            <a:ext cx="470571" cy="3163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28600"/>
            <a:ext cx="11201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F37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Informazioni operative per la candidatura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30352" y="658368"/>
            <a:ext cx="10881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536B91"/>
                </a:solidFill>
              </a:rPr>
              <a:t>Risorse, modalità di presentazione, supporto e canali di pubblicazione.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512064" y="868680"/>
            <a:ext cx="1874520" cy="0"/>
          </a:xfrm>
          <a:prstGeom prst="line">
            <a:avLst/>
          </a:prstGeom>
          <a:noFill/>
          <a:ln w="38100">
            <a:solidFill>
              <a:srgbClr val="4472C4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3"/>
          <p:cNvSpPr/>
          <p:nvPr/>
        </p:nvSpPr>
        <p:spPr>
          <a:xfrm>
            <a:off x="640080" y="1143000"/>
            <a:ext cx="4206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3763"/>
                </a:solidFill>
              </a:rPr>
              <a:t>Dotazione finanziaria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02920" y="1472184"/>
            <a:ext cx="2300665" cy="594352"/>
          </a:xfrm>
          <a:prstGeom prst="roundRect">
            <a:avLst>
              <a:gd name="adj" fmla="val 6818"/>
            </a:avLst>
          </a:prstGeom>
          <a:solidFill>
            <a:srgbClr val="4472C4"/>
          </a:solidFill>
          <a:ln w="12700">
            <a:solidFill>
              <a:srgbClr val="4472C4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94.287.998,91 €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4206240" y="1143000"/>
            <a:ext cx="6995160" cy="1234440"/>
          </a:xfrm>
          <a:prstGeom prst="roundRect">
            <a:avLst>
              <a:gd name="adj" fmla="val 4444"/>
            </a:avLst>
          </a:prstGeom>
          <a:solidFill>
            <a:srgbClr val="EAF0FA"/>
          </a:solidFill>
          <a:ln w="12700">
            <a:solidFill>
              <a:srgbClr val="D6E0F3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3763"/>
                </a:solidFill>
              </a:rPr>
              <a:t>Procedura di selezione a sportello</a:t>
            </a:r>
            <a:endParaRPr lang="en-US" sz="1600" b="1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F3763"/>
                </a:solidFill>
              </a:rPr>
              <a:t>Le domande sono istruite in ordine cronologico e ammissibili fino ad esaurimento delle risorse.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85800" y="2807208"/>
            <a:ext cx="502920" cy="502920"/>
          </a:xfrm>
          <a:prstGeom prst="ellipse">
            <a:avLst/>
          </a:prstGeom>
          <a:solidFill>
            <a:srgbClr val="1E9B90"/>
          </a:solidFill>
          <a:ln>
            <a:solidFill>
              <a:srgbClr val="1E9B90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1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325880" y="2761488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F3763"/>
                </a:solidFill>
              </a:rPr>
              <a:t>Presentazione delle domande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206240" y="2651760"/>
            <a:ext cx="6995160" cy="713232"/>
          </a:xfrm>
          <a:prstGeom prst="roundRect">
            <a:avLst>
              <a:gd name="adj" fmla="val 7692"/>
            </a:avLst>
          </a:prstGeom>
          <a:solidFill>
            <a:srgbClr val="F5F7FB"/>
          </a:solidFill>
          <a:ln w="12700">
            <a:solidFill>
              <a:srgbClr val="D8E1F0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263B5F"/>
                </a:solidFill>
              </a:rPr>
              <a:t>Su SIGEM tramite procedura telematica: sicer.regione.lazio.it/sigem-gestione/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85800" y="3867912"/>
            <a:ext cx="502920" cy="502920"/>
          </a:xfrm>
          <a:prstGeom prst="ellipse">
            <a:avLst/>
          </a:prstGeom>
          <a:solidFill>
            <a:srgbClr val="F28C28"/>
          </a:solidFill>
          <a:ln>
            <a:solidFill>
              <a:srgbClr val="F28C28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325880" y="3822192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F3763"/>
                </a:solidFill>
              </a:rPr>
              <a:t>Assistenza e supporto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206240" y="3712464"/>
            <a:ext cx="6995160" cy="713232"/>
          </a:xfrm>
          <a:prstGeom prst="roundRect">
            <a:avLst>
              <a:gd name="adj" fmla="val 7692"/>
            </a:avLst>
          </a:prstGeom>
          <a:solidFill>
            <a:srgbClr val="EEF3FB"/>
          </a:solidFill>
          <a:ln w="12700">
            <a:solidFill>
              <a:srgbClr val="D8E1F0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263B5F"/>
                </a:solidFill>
              </a:rPr>
              <a:t>Email: avviso4@regione.lazio.it, a partire dal secondo giorno di </a:t>
            </a:r>
            <a:r>
              <a:rPr lang="en-US" sz="1600" dirty="0" err="1">
                <a:solidFill>
                  <a:srgbClr val="263B5F"/>
                </a:solidFill>
              </a:rPr>
              <a:t>pubblicazione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85800" y="4928616"/>
            <a:ext cx="502920" cy="502920"/>
          </a:xfrm>
          <a:prstGeom prst="ellipse">
            <a:avLst/>
          </a:prstGeom>
          <a:solidFill>
            <a:srgbClr val="5A9E3D"/>
          </a:solidFill>
          <a:ln>
            <a:solidFill>
              <a:srgbClr val="5A9E3D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3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325880" y="4882896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F3763"/>
                </a:solidFill>
              </a:rPr>
              <a:t>Pubblicità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206240" y="4773168"/>
            <a:ext cx="6995160" cy="713232"/>
          </a:xfrm>
          <a:prstGeom prst="roundRect">
            <a:avLst>
              <a:gd name="adj" fmla="val 7692"/>
            </a:avLst>
          </a:prstGeom>
          <a:solidFill>
            <a:srgbClr val="F5F7FB"/>
          </a:solidFill>
          <a:ln w="12700">
            <a:solidFill>
              <a:srgbClr val="D8E1F0"/>
            </a:solidFill>
          </a:ln>
        </p:spPr>
        <p:txBody>
          <a:bodyPr wrap="square" lIns="1651" tIns="1651" rIns="1651" bIns="1651" rtlCol="0" anchor="ctr">
            <a:no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263B5F"/>
                </a:solidFill>
              </a:rPr>
              <a:t>regione.lazio.it/enti/formazione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263B5F"/>
                </a:solidFill>
              </a:rPr>
              <a:t>regione.lazio.it/enti/lavoro — Documentazione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263B5F"/>
                </a:solidFill>
              </a:rPr>
              <a:t>lazioeuropa.it/pnrr-pnc/ e BURL</a:t>
            </a:r>
            <a:endParaRPr lang="en-US" sz="1600" dirty="0"/>
          </a:p>
        </p:txBody>
      </p:sp>
      <p:pic>
        <p:nvPicPr>
          <p:cNvPr id="17" name="Image 0" descr="/mnt/data/footer_log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40" y="6199632"/>
            <a:ext cx="6080760" cy="603504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11475720" y="6336792"/>
            <a:ext cx="320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A99AE"/>
                </a:solidFill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593</Words>
  <Application>Microsoft Office PowerPoint</Application>
  <PresentationFormat>Widescreen</PresentationFormat>
  <Paragraphs>208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Aptos Display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OpenAI</dc:creator>
  <cp:lastModifiedBy>Roberta Pala</cp:lastModifiedBy>
  <cp:revision>6</cp:revision>
  <dcterms:created xsi:type="dcterms:W3CDTF">2026-06-24T13:28:40Z</dcterms:created>
  <dcterms:modified xsi:type="dcterms:W3CDTF">2026-07-01T10:57:09Z</dcterms:modified>
</cp:coreProperties>
</file>